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23" r:id="rId2"/>
    <p:sldId id="338" r:id="rId3"/>
    <p:sldId id="324" r:id="rId4"/>
    <p:sldId id="343" r:id="rId5"/>
    <p:sldId id="340" r:id="rId6"/>
    <p:sldId id="345" r:id="rId7"/>
    <p:sldId id="346" r:id="rId8"/>
    <p:sldId id="348" r:id="rId9"/>
    <p:sldId id="349" r:id="rId10"/>
    <p:sldId id="357" r:id="rId11"/>
    <p:sldId id="3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ариса Бацько" initials="ЛБ" lastIdx="2" clrIdx="0">
    <p:extLst>
      <p:ext uri="{19B8F6BF-5375-455C-9EA6-DF929625EA0E}">
        <p15:presenceInfo xmlns:p15="http://schemas.microsoft.com/office/powerpoint/2012/main" userId="acb98cdcc4c964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021"/>
    <a:srgbClr val="FEE594"/>
    <a:srgbClr val="20CEE0"/>
    <a:srgbClr val="DAB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1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чко с текстом: прямоугольное со скругленными углами 6">
            <a:extLst>
              <a:ext uri="{FF2B5EF4-FFF2-40B4-BE49-F238E27FC236}">
                <a16:creationId xmlns:a16="http://schemas.microsoft.com/office/drawing/2014/main" id="{7C8E7F14-22ED-43E6-ACA8-B294BC54D75D}"/>
              </a:ext>
            </a:extLst>
          </p:cNvPr>
          <p:cNvSpPr/>
          <p:nvPr/>
        </p:nvSpPr>
        <p:spPr>
          <a:xfrm flipH="1">
            <a:off x="6864438" y="4898004"/>
            <a:ext cx="5087423" cy="1559990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>
                <a:solidFill>
                  <a:schemeClr val="bg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Літературний проєкт — одна з форм реалізації блочно-тематичного планування освітнього процесу на основі принципу інтеграції та текстоцентричного підходу.</a:t>
            </a:r>
            <a:endParaRPr lang="ru-RU" i="1" dirty="0">
              <a:solidFill>
                <a:schemeClr val="bg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44805F-6445-4C7F-808D-0A2AFDD0C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77" b="86233" l="3385" r="96692">
                        <a14:foregroundMark x1="7846" y1="32186" x2="7846" y2="32186"/>
                        <a14:foregroundMark x1="7769" y1="46233" x2="7769" y2="46233"/>
                        <a14:foregroundMark x1="7923" y1="35814" x2="7923" y2="35814"/>
                        <a14:foregroundMark x1="3385" y1="38326" x2="3385" y2="38326"/>
                        <a14:foregroundMark x1="73077" y1="7721" x2="73077" y2="7721"/>
                        <a14:foregroundMark x1="73385" y1="2977" x2="73385" y2="2977"/>
                        <a14:foregroundMark x1="39308" y1="21488" x2="39308" y2="21488"/>
                        <a14:foregroundMark x1="38308" y1="20651" x2="38308" y2="20651"/>
                        <a14:foregroundMark x1="38538" y1="19814" x2="38769" y2="19721"/>
                        <a14:foregroundMark x1="39538" y1="19163" x2="39692" y2="19721"/>
                        <a14:foregroundMark x1="40615" y1="15907" x2="40615" y2="15907"/>
                        <a14:foregroundMark x1="40308" y1="15628" x2="40308" y2="15628"/>
                        <a14:foregroundMark x1="39385" y1="15442" x2="39385" y2="15442"/>
                        <a14:foregroundMark x1="38538" y1="14791" x2="38538" y2="14791"/>
                        <a14:foregroundMark x1="38692" y1="14419" x2="39000" y2="14326"/>
                        <a14:foregroundMark x1="39231" y1="13953" x2="39231" y2="13953"/>
                        <a14:foregroundMark x1="39615" y1="13953" x2="39846" y2="13953"/>
                        <a14:foregroundMark x1="39923" y1="13953" x2="40615" y2="13953"/>
                        <a14:foregroundMark x1="40615" y1="13953" x2="41308" y2="13953"/>
                        <a14:foregroundMark x1="41615" y1="13953" x2="41615" y2="13953"/>
                        <a14:foregroundMark x1="21923" y1="16744" x2="21923" y2="16744"/>
                        <a14:foregroundMark x1="20231" y1="15535" x2="20231" y2="15535"/>
                        <a14:foregroundMark x1="18462" y1="15814" x2="18462" y2="15814"/>
                        <a14:foregroundMark x1="17538" y1="16372" x2="17538" y2="16372"/>
                        <a14:foregroundMark x1="16462" y1="17488" x2="16462" y2="17488"/>
                        <a14:foregroundMark x1="14923" y1="19907" x2="14923" y2="19907"/>
                        <a14:foregroundMark x1="15154" y1="22605" x2="15154" y2="22605"/>
                        <a14:foregroundMark x1="15231" y1="24372" x2="15231" y2="24372"/>
                        <a14:foregroundMark x1="15615" y1="26047" x2="15615" y2="26047"/>
                        <a14:foregroundMark x1="16846" y1="29395" x2="16846" y2="29395"/>
                        <a14:foregroundMark x1="16462" y1="28000" x2="16462" y2="28000"/>
                        <a14:foregroundMark x1="18385" y1="32372" x2="18385" y2="32372"/>
                        <a14:foregroundMark x1="17769" y1="30977" x2="17769" y2="30977"/>
                        <a14:foregroundMark x1="20692" y1="36186" x2="20615" y2="36186"/>
                        <a14:foregroundMark x1="19923" y1="34233" x2="19923" y2="34233"/>
                        <a14:foregroundMark x1="19308" y1="33395" x2="19308" y2="33395"/>
                        <a14:foregroundMark x1="15538" y1="42233" x2="15538" y2="42233"/>
                        <a14:foregroundMark x1="15308" y1="40279" x2="15308" y2="40279"/>
                        <a14:foregroundMark x1="47846" y1="81302" x2="47846" y2="81302"/>
                        <a14:foregroundMark x1="54000" y1="86233" x2="54000" y2="86233"/>
                        <a14:foregroundMark x1="96692" y1="81581" x2="96692" y2="81581"/>
                      </a14:backgroundRemoval>
                    </a14:imgEffect>
                  </a14:imgLayer>
                </a14:imgProps>
              </a:ext>
            </a:extLst>
          </a:blip>
          <a:srcRect b="11652"/>
          <a:stretch/>
        </p:blipFill>
        <p:spPr>
          <a:xfrm>
            <a:off x="989846" y="2913059"/>
            <a:ext cx="5106154" cy="3730396"/>
          </a:xfrm>
          <a:prstGeom prst="rect">
            <a:avLst/>
          </a:prstGeom>
          <a:scene3d>
            <a:camera prst="obliqueTopRight"/>
            <a:lightRig rig="threePt" dir="t"/>
          </a:scene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73BD1C-B5FC-46A7-9D68-81708158C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23" y="4452254"/>
            <a:ext cx="1308226" cy="175432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70A7E7-00E4-4E18-A9CA-C2BC7366B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71" b="96597" l="4138" r="95862">
                        <a14:foregroundMark x1="44828" y1="15969" x2="44828" y2="15969"/>
                        <a14:foregroundMark x1="52759" y1="10733" x2="52759" y2="10733"/>
                        <a14:foregroundMark x1="66207" y1="10733" x2="66897" y2="11518"/>
                        <a14:foregroundMark x1="77241" y1="18586" x2="77931" y2="19634"/>
                        <a14:foregroundMark x1="90345" y1="29058" x2="90345" y2="29058"/>
                        <a14:foregroundMark x1="95517" y1="46073" x2="95517" y2="46335"/>
                        <a14:foregroundMark x1="80690" y1="86387" x2="80690" y2="86387"/>
                        <a14:foregroundMark x1="57931" y1="88220" x2="57931" y2="88220"/>
                        <a14:foregroundMark x1="41724" y1="87696" x2="38621" y2="87696"/>
                        <a14:foregroundMark x1="22069" y1="86126" x2="22069" y2="86126"/>
                        <a14:foregroundMark x1="11034" y1="78796" x2="11034" y2="78796"/>
                        <a14:foregroundMark x1="6207" y1="68063" x2="6207" y2="68063"/>
                        <a14:foregroundMark x1="6207" y1="40314" x2="6207" y2="40314"/>
                        <a14:foregroundMark x1="17586" y1="25131" x2="18276" y2="24346"/>
                        <a14:foregroundMark x1="34138" y1="11257" x2="34138" y2="11257"/>
                        <a14:foregroundMark x1="44483" y1="5759" x2="45862" y2="5497"/>
                        <a14:foregroundMark x1="55517" y1="4712" x2="56897" y2="4712"/>
                        <a14:foregroundMark x1="71379" y1="10471" x2="71379" y2="10471"/>
                        <a14:foregroundMark x1="78276" y1="15969" x2="79310" y2="16754"/>
                        <a14:foregroundMark x1="82414" y1="22251" x2="82759" y2="23298"/>
                        <a14:foregroundMark x1="70345" y1="8901" x2="70345" y2="8901"/>
                        <a14:foregroundMark x1="65517" y1="5497" x2="65517" y2="5497"/>
                        <a14:foregroundMark x1="60000" y1="2880" x2="60000" y2="2880"/>
                        <a14:foregroundMark x1="50000" y1="1571" x2="50000" y2="1571"/>
                        <a14:foregroundMark x1="44483" y1="1832" x2="44483" y2="1832"/>
                        <a14:foregroundMark x1="41724" y1="2880" x2="41724" y2="2880"/>
                        <a14:foregroundMark x1="34828" y1="3927" x2="34828" y2="3927"/>
                        <a14:foregroundMark x1="34138" y1="6545" x2="34138" y2="6545"/>
                        <a14:foregroundMark x1="32414" y1="7068" x2="32414" y2="7068"/>
                        <a14:foregroundMark x1="30345" y1="8901" x2="29655" y2="9686"/>
                        <a14:foregroundMark x1="28966" y1="10209" x2="28966" y2="10209"/>
                        <a14:foregroundMark x1="28621" y1="10471" x2="28621" y2="10471"/>
                        <a14:foregroundMark x1="27931" y1="10733" x2="27931" y2="10733"/>
                        <a14:foregroundMark x1="27241" y1="12042" x2="26897" y2="12827"/>
                        <a14:foregroundMark x1="26897" y1="12827" x2="26897" y2="12827"/>
                        <a14:foregroundMark x1="6552" y1="45812" x2="6552" y2="45812"/>
                        <a14:foregroundMark x1="4138" y1="45812" x2="4138" y2="45812"/>
                        <a14:foregroundMark x1="4138" y1="45812" x2="4138" y2="45812"/>
                        <a14:foregroundMark x1="52069" y1="92670" x2="52069" y2="92670"/>
                        <a14:foregroundMark x1="55172" y1="94241" x2="55172" y2="94241"/>
                        <a14:foregroundMark x1="55517" y1="94503" x2="55517" y2="94503"/>
                        <a14:foregroundMark x1="63793" y1="93979" x2="63793" y2="93979"/>
                        <a14:foregroundMark x1="51034" y1="96597" x2="51034" y2="96597"/>
                        <a14:foregroundMark x1="95862" y1="66230" x2="95862" y2="662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62154" y="4902967"/>
            <a:ext cx="1487142" cy="19589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FFFF00"/>
                </a:solidFill>
              </a:rPr>
              <a:t>Літературний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проєкт</a:t>
            </a:r>
            <a:r>
              <a:rPr lang="ru-RU" dirty="0">
                <a:solidFill>
                  <a:srgbClr val="FFFF00"/>
                </a:solidFill>
              </a:rPr>
              <a:t> у </a:t>
            </a:r>
            <a:r>
              <a:rPr lang="ru-RU" dirty="0" err="1">
                <a:solidFill>
                  <a:srgbClr val="FFFF00"/>
                </a:solidFill>
              </a:rPr>
              <a:t>дитячому</a:t>
            </a:r>
            <a:r>
              <a:rPr lang="ru-RU" dirty="0">
                <a:solidFill>
                  <a:srgbClr val="FFFF00"/>
                </a:solidFill>
              </a:rPr>
              <a:t> садку: як </a:t>
            </a:r>
            <a:r>
              <a:rPr lang="ru-RU" dirty="0" err="1">
                <a:solidFill>
                  <a:srgbClr val="FFFF00"/>
                </a:solidFill>
              </a:rPr>
              <a:t>спланувати</a:t>
            </a:r>
            <a:r>
              <a:rPr lang="ru-RU" dirty="0">
                <a:solidFill>
                  <a:srgbClr val="FFFF00"/>
                </a:solidFill>
              </a:rPr>
              <a:t> та провести</a:t>
            </a:r>
          </a:p>
        </p:txBody>
      </p:sp>
    </p:spTree>
    <p:extLst>
      <p:ext uri="{BB962C8B-B14F-4D97-AF65-F5344CB8AC3E}">
        <p14:creationId xmlns:p14="http://schemas.microsoft.com/office/powerpoint/2010/main" val="11000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CB4CB6-8EF1-49C5-B259-AB3F72141362}"/>
              </a:ext>
            </a:extLst>
          </p:cNvPr>
          <p:cNvSpPr txBox="1"/>
          <p:nvPr/>
        </p:nvSpPr>
        <p:spPr>
          <a:xfrm>
            <a:off x="498783" y="457721"/>
            <a:ext cx="10692957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b="1" dirty="0" err="1">
                <a:solidFill>
                  <a:srgbClr val="FFC000"/>
                </a:solidFill>
              </a:rPr>
              <a:t>Л</a:t>
            </a:r>
            <a:r>
              <a:rPr lang="ru-RU" sz="4000" b="1" dirty="0" err="1" smtClean="0">
                <a:solidFill>
                  <a:srgbClr val="FFC000"/>
                </a:solidFill>
              </a:rPr>
              <a:t>ітературний</a:t>
            </a:r>
            <a:r>
              <a:rPr lang="ru-RU" sz="4000" b="1" dirty="0" smtClean="0">
                <a:solidFill>
                  <a:srgbClr val="FFC000"/>
                </a:solidFill>
              </a:rPr>
              <a:t>  </a:t>
            </a:r>
            <a:r>
              <a:rPr lang="ru-RU" sz="4000" b="1" dirty="0" err="1">
                <a:solidFill>
                  <a:srgbClr val="FFC000"/>
                </a:solidFill>
              </a:rPr>
              <a:t>проєкт</a:t>
            </a:r>
            <a:r>
              <a:rPr lang="ru-RU" sz="4000" b="1" dirty="0">
                <a:solidFill>
                  <a:srgbClr val="FFC000"/>
                </a:solidFill>
              </a:rPr>
              <a:t> </a:t>
            </a:r>
            <a:r>
              <a:rPr lang="ru-RU" sz="4000" dirty="0">
                <a:solidFill>
                  <a:srgbClr val="FFC000"/>
                </a:solidFill>
              </a:rPr>
              <a:t>— </a:t>
            </a:r>
            <a:r>
              <a:rPr lang="ru-RU" sz="4000" dirty="0" err="1">
                <a:solidFill>
                  <a:srgbClr val="FFC000"/>
                </a:solidFill>
              </a:rPr>
              <a:t>це</a:t>
            </a:r>
            <a:r>
              <a:rPr lang="ru-RU" sz="4000" dirty="0">
                <a:solidFill>
                  <a:srgbClr val="FFC000"/>
                </a:solidFill>
              </a:rPr>
              <a:t> складне </a:t>
            </a:r>
            <a:r>
              <a:rPr lang="ru-RU" sz="4000" dirty="0" err="1">
                <a:solidFill>
                  <a:srgbClr val="FFC000"/>
                </a:solidFill>
              </a:rPr>
              <a:t>ціле</a:t>
            </a:r>
            <a:r>
              <a:rPr lang="ru-RU" sz="4000" dirty="0">
                <a:solidFill>
                  <a:srgbClr val="FFC000"/>
                </a:solidFill>
              </a:rPr>
              <a:t>, в </a:t>
            </a:r>
            <a:r>
              <a:rPr lang="ru-RU" sz="4000" dirty="0" err="1">
                <a:solidFill>
                  <a:srgbClr val="FFC000"/>
                </a:solidFill>
              </a:rPr>
              <a:t>якому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всі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компоненти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взаємодіють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між</a:t>
            </a:r>
            <a:r>
              <a:rPr lang="ru-RU" sz="4000" dirty="0">
                <a:solidFill>
                  <a:srgbClr val="FFC000"/>
                </a:solidFill>
              </a:rPr>
              <a:t> собою. </a:t>
            </a:r>
            <a:r>
              <a:rPr lang="ru-RU" sz="4000" dirty="0" err="1">
                <a:solidFill>
                  <a:srgbClr val="FFC000"/>
                </a:solidFill>
              </a:rPr>
              <a:t>Він</a:t>
            </a:r>
            <a:r>
              <a:rPr lang="ru-RU" sz="4000" dirty="0">
                <a:solidFill>
                  <a:srgbClr val="FFC000"/>
                </a:solidFill>
              </a:rPr>
              <a:t> не </a:t>
            </a:r>
            <a:r>
              <a:rPr lang="ru-RU" sz="4000" dirty="0" err="1">
                <a:solidFill>
                  <a:srgbClr val="FFC000"/>
                </a:solidFill>
              </a:rPr>
              <a:t>лише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допомагає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ознайомити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дітей</a:t>
            </a:r>
            <a:r>
              <a:rPr lang="ru-RU" sz="4000" dirty="0">
                <a:solidFill>
                  <a:srgbClr val="FFC000"/>
                </a:solidFill>
              </a:rPr>
              <a:t> з </a:t>
            </a:r>
            <a:r>
              <a:rPr lang="ru-RU" sz="4000" dirty="0" err="1">
                <a:solidFill>
                  <a:srgbClr val="FFC000"/>
                </a:solidFill>
              </a:rPr>
              <a:t>літературним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твором</a:t>
            </a:r>
            <a:r>
              <a:rPr lang="ru-RU" sz="4000" dirty="0">
                <a:solidFill>
                  <a:srgbClr val="FFC000"/>
                </a:solidFill>
              </a:rPr>
              <a:t>, а й </a:t>
            </a:r>
            <a:r>
              <a:rPr lang="ru-RU" sz="4000" dirty="0" err="1">
                <a:solidFill>
                  <a:srgbClr val="FFC000"/>
                </a:solidFill>
              </a:rPr>
              <a:t>спонукає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їх</a:t>
            </a:r>
            <a:r>
              <a:rPr lang="ru-RU" sz="4000" dirty="0">
                <a:solidFill>
                  <a:srgbClr val="FFC000"/>
                </a:solidFill>
              </a:rPr>
              <a:t> до </a:t>
            </a:r>
            <a:r>
              <a:rPr lang="ru-RU" sz="4000" dirty="0" err="1">
                <a:solidFill>
                  <a:srgbClr val="FFC000"/>
                </a:solidFill>
              </a:rPr>
              <a:t>самостійного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висновку</a:t>
            </a:r>
            <a:r>
              <a:rPr lang="ru-RU" sz="4000" dirty="0">
                <a:solidFill>
                  <a:srgbClr val="FFC000"/>
                </a:solidFill>
              </a:rPr>
              <a:t> й </a:t>
            </a:r>
            <a:r>
              <a:rPr lang="ru-RU" sz="4000" dirty="0" err="1">
                <a:solidFill>
                  <a:srgbClr val="FFC000"/>
                </a:solidFill>
              </a:rPr>
              <a:t>роздумів</a:t>
            </a:r>
            <a:r>
              <a:rPr lang="ru-RU" sz="4000" dirty="0">
                <a:solidFill>
                  <a:srgbClr val="FFC000"/>
                </a:solidFill>
              </a:rPr>
              <a:t>. </a:t>
            </a:r>
            <a:endParaRPr lang="ru-RU" sz="4000" dirty="0" smtClean="0">
              <a:solidFill>
                <a:srgbClr val="FFC000"/>
              </a:solidFill>
            </a:endParaRPr>
          </a:p>
          <a:p>
            <a:endParaRPr lang="ru-RU" sz="4000">
              <a:solidFill>
                <a:srgbClr val="FFC000"/>
              </a:solidFill>
            </a:endParaRPr>
          </a:p>
          <a:p>
            <a:r>
              <a:rPr lang="ru-RU" sz="4000" smtClean="0">
                <a:solidFill>
                  <a:srgbClr val="FFC000"/>
                </a:solidFill>
              </a:rPr>
              <a:t>Саме</a:t>
            </a:r>
            <a:r>
              <a:rPr lang="ru-RU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літературний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проєкт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дає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змогу</a:t>
            </a:r>
            <a:r>
              <a:rPr lang="ru-RU" sz="4000" dirty="0">
                <a:solidFill>
                  <a:srgbClr val="FFC000"/>
                </a:solidFill>
              </a:rPr>
              <a:t> не </a:t>
            </a:r>
            <a:r>
              <a:rPr lang="ru-RU" sz="4000" dirty="0" err="1">
                <a:solidFill>
                  <a:srgbClr val="FFC000"/>
                </a:solidFill>
              </a:rPr>
              <a:t>втратити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виховної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сили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художнього</a:t>
            </a:r>
            <a:r>
              <a:rPr lang="ru-RU" sz="4000" dirty="0">
                <a:solidFill>
                  <a:srgbClr val="FFC000"/>
                </a:solidFill>
              </a:rPr>
              <a:t> слова, </a:t>
            </a:r>
            <a:r>
              <a:rPr lang="ru-RU" sz="4000" dirty="0" err="1">
                <a:solidFill>
                  <a:srgbClr val="FFC000"/>
                </a:solidFill>
              </a:rPr>
              <a:t>пробудити</a:t>
            </a:r>
            <a:r>
              <a:rPr lang="ru-RU" sz="4000" dirty="0">
                <a:solidFill>
                  <a:srgbClr val="FFC000"/>
                </a:solidFill>
              </a:rPr>
              <a:t> в </a:t>
            </a:r>
            <a:r>
              <a:rPr lang="ru-RU" sz="4000" dirty="0" err="1">
                <a:solidFill>
                  <a:srgbClr val="FFC000"/>
                </a:solidFill>
              </a:rPr>
              <a:t>дітей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переживання</a:t>
            </a:r>
            <a:r>
              <a:rPr lang="ru-RU" sz="4000" dirty="0">
                <a:solidFill>
                  <a:srgbClr val="FFC000"/>
                </a:solidFill>
              </a:rPr>
              <a:t> й </a:t>
            </a:r>
            <a:r>
              <a:rPr lang="ru-RU" sz="4000" dirty="0" err="1">
                <a:solidFill>
                  <a:srgbClr val="FFC000"/>
                </a:solidFill>
              </a:rPr>
              <a:t>допомогти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їм</a:t>
            </a:r>
            <a:r>
              <a:rPr lang="ru-RU" sz="4000" dirty="0">
                <a:solidFill>
                  <a:srgbClr val="FFC000"/>
                </a:solidFill>
              </a:rPr>
              <a:t> набути </a:t>
            </a:r>
            <a:r>
              <a:rPr lang="ru-RU" sz="4000" dirty="0" err="1">
                <a:solidFill>
                  <a:srgbClr val="FFC000"/>
                </a:solidFill>
              </a:rPr>
              <a:t>певного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  <a:r>
              <a:rPr lang="ru-RU" sz="4000" dirty="0" err="1">
                <a:solidFill>
                  <a:srgbClr val="FFC000"/>
                </a:solidFill>
              </a:rPr>
              <a:t>досвіду</a:t>
            </a:r>
            <a:r>
              <a:rPr lang="ru-RU" sz="4000" dirty="0">
                <a:solidFill>
                  <a:srgbClr val="FFC000"/>
                </a:solidFill>
              </a:rPr>
              <a:t>.</a:t>
            </a:r>
          </a:p>
          <a:p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46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CB4CB6-8EF1-49C5-B259-AB3F72141362}"/>
              </a:ext>
            </a:extLst>
          </p:cNvPr>
          <p:cNvSpPr txBox="1"/>
          <p:nvPr/>
        </p:nvSpPr>
        <p:spPr>
          <a:xfrm>
            <a:off x="498783" y="457721"/>
            <a:ext cx="10692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 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718B6-863A-46D0-AF5B-977EB1DC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79" y="259744"/>
            <a:ext cx="6976569" cy="670560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Оберіть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літературний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твір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F5A3D-06A3-443D-ADE8-13649E6B024C}"/>
              </a:ext>
            </a:extLst>
          </p:cNvPr>
          <p:cNvSpPr txBox="1"/>
          <p:nvPr/>
        </p:nvSpPr>
        <p:spPr>
          <a:xfrm>
            <a:off x="4055139" y="2136744"/>
            <a:ext cx="4092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err="1" smtClean="0"/>
              <a:t>Надавайте</a:t>
            </a:r>
            <a:r>
              <a:rPr lang="uk-UA" sz="2400" dirty="0" smtClean="0"/>
              <a:t>  </a:t>
            </a:r>
            <a:r>
              <a:rPr lang="uk-UA" sz="2400" dirty="0"/>
              <a:t>перевагу творам, які стануть основою інтегрованої діяльності — </a:t>
            </a:r>
            <a:r>
              <a:rPr lang="uk-UA" sz="2400" dirty="0" err="1"/>
              <a:t>пізнавально</a:t>
            </a:r>
            <a:r>
              <a:rPr lang="uk-UA" sz="2400" dirty="0"/>
              <a:t>-мовленнєвої, творчо-продуктивної, </a:t>
            </a:r>
            <a:endParaRPr lang="uk-UA" sz="2400" dirty="0" smtClean="0"/>
          </a:p>
          <a:p>
            <a:pPr algn="just"/>
            <a:r>
              <a:rPr lang="uk-UA" sz="2400" dirty="0" smtClean="0"/>
              <a:t>рухової </a:t>
            </a:r>
            <a:r>
              <a:rPr lang="uk-UA" sz="2400" dirty="0"/>
              <a:t>та ігрової, </a:t>
            </a:r>
            <a:endParaRPr lang="uk-UA" sz="2400" dirty="0" smtClean="0"/>
          </a:p>
          <a:p>
            <a:pPr algn="just"/>
            <a:r>
              <a:rPr lang="uk-UA" sz="2400" dirty="0" smtClean="0"/>
              <a:t>а </a:t>
            </a:r>
            <a:r>
              <a:rPr lang="uk-UA" sz="2400" dirty="0"/>
              <a:t>також засобом залучення дітей до мистецтва </a:t>
            </a:r>
            <a:r>
              <a:rPr lang="uk-UA" sz="2400" dirty="0" smtClean="0"/>
              <a:t>слова</a:t>
            </a:r>
            <a:endParaRPr lang="uk-UA" sz="2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78FC75-B098-4178-ADA7-B61E08CFC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19" b="91920" l="4375" r="93281">
                        <a14:foregroundMark x1="13750" y1="64637" x2="13750" y2="64637"/>
                        <a14:foregroundMark x1="8984" y1="46136" x2="8984" y2="46136"/>
                        <a14:foregroundMark x1="38203" y1="30796" x2="38203" y2="30796"/>
                        <a14:foregroundMark x1="39609" y1="37002" x2="39609" y2="37002"/>
                        <a14:foregroundMark x1="37656" y1="51639" x2="37656" y2="51639"/>
                        <a14:foregroundMark x1="40781" y1="59953" x2="40781" y2="59953"/>
                        <a14:foregroundMark x1="38984" y1="74356" x2="38984" y2="74356"/>
                        <a14:foregroundMark x1="42578" y1="75527" x2="42578" y2="75527"/>
                        <a14:foregroundMark x1="14531" y1="88407" x2="14531" y2="88407"/>
                        <a14:foregroundMark x1="9766" y1="41686" x2="9766" y2="41686"/>
                        <a14:foregroundMark x1="86875" y1="66393" x2="86875" y2="66393"/>
                        <a14:foregroundMark x1="87813" y1="48712" x2="87813" y2="48712"/>
                        <a14:foregroundMark x1="86250" y1="40867" x2="86250" y2="40867"/>
                        <a14:foregroundMark x1="85078" y1="34075" x2="85078" y2="34075"/>
                        <a14:foregroundMark x1="86641" y1="29391" x2="86641" y2="29391"/>
                        <a14:foregroundMark x1="87266" y1="26112" x2="87266" y2="26112"/>
                        <a14:foregroundMark x1="70234" y1="63700" x2="70234" y2="63700"/>
                        <a14:foregroundMark x1="62734" y1="75761" x2="62734" y2="75761"/>
                        <a14:foregroundMark x1="41953" y1="85246" x2="41953" y2="85246"/>
                        <a14:foregroundMark x1="61016" y1="63700" x2="61016" y2="63700"/>
                        <a14:foregroundMark x1="24141" y1="55504" x2="24141" y2="55504"/>
                        <a14:foregroundMark x1="25078" y1="64286" x2="25078" y2="64286"/>
                        <a14:foregroundMark x1="20391" y1="54098" x2="20391" y2="54098"/>
                        <a14:foregroundMark x1="8203" y1="44965" x2="8203" y2="44965"/>
                        <a14:foregroundMark x1="10391" y1="31967" x2="10391" y2="31967"/>
                        <a14:foregroundMark x1="4531" y1="45785" x2="4531" y2="45785"/>
                        <a14:foregroundMark x1="20234" y1="91101" x2="20234" y2="91101"/>
                        <a14:foregroundMark x1="13125" y1="73185" x2="13125" y2="73185"/>
                        <a14:foregroundMark x1="16250" y1="77518" x2="16250" y2="77518"/>
                        <a14:foregroundMark x1="38438" y1="83489" x2="38438" y2="83489"/>
                        <a14:foregroundMark x1="89844" y1="81382" x2="89844" y2="81382"/>
                        <a14:foregroundMark x1="86094" y1="75176" x2="86094" y2="75176"/>
                        <a14:foregroundMark x1="92188" y1="48126" x2="92188" y2="48126"/>
                        <a14:foregroundMark x1="90391" y1="38759" x2="90391" y2="38759"/>
                        <a14:foregroundMark x1="87813" y1="35246" x2="87813" y2="35246"/>
                        <a14:foregroundMark x1="85469" y1="37822" x2="85469" y2="37822"/>
                        <a14:foregroundMark x1="91797" y1="68501" x2="91797" y2="68501"/>
                        <a14:foregroundMark x1="92344" y1="69321" x2="92344" y2="69321"/>
                        <a14:foregroundMark x1="92734" y1="67564" x2="92734" y2="67564"/>
                        <a14:foregroundMark x1="86875" y1="72014" x2="86094" y2="74005"/>
                        <a14:foregroundMark x1="85859" y1="84309" x2="85859" y2="84309"/>
                        <a14:foregroundMark x1="85078" y1="89578" x2="85078" y2="89578"/>
                        <a14:foregroundMark x1="61406" y1="38759" x2="61406" y2="38759"/>
                        <a14:foregroundMark x1="67266" y1="36651" x2="67266" y2="36651"/>
                        <a14:foregroundMark x1="92578" y1="29625" x2="92578" y2="29625"/>
                        <a14:foregroundMark x1="89453" y1="25293" x2="89453" y2="25293"/>
                        <a14:foregroundMark x1="91406" y1="45199" x2="91406" y2="45199"/>
                        <a14:foregroundMark x1="93359" y1="60187" x2="93359" y2="60187"/>
                        <a14:foregroundMark x1="84922" y1="73185" x2="84922" y2="73185"/>
                        <a14:foregroundMark x1="90625" y1="73770" x2="90625" y2="73770"/>
                        <a14:foregroundMark x1="90000" y1="78454" x2="90000" y2="78689"/>
                        <a14:foregroundMark x1="89453" y1="83489" x2="89453" y2="83489"/>
                        <a14:foregroundMark x1="88828" y1="88759" x2="88828" y2="89344"/>
                        <a14:foregroundMark x1="90234" y1="91920" x2="90234" y2="91920"/>
                        <a14:foregroundMark x1="21953" y1="90164" x2="21953" y2="90164"/>
                        <a14:foregroundMark x1="17813" y1="90749" x2="17813" y2="90749"/>
                        <a14:foregroundMark x1="21172" y1="90749" x2="21172" y2="90749"/>
                        <a14:foregroundMark x1="20523" y1="77518" x2="20781" y2="88993"/>
                        <a14:foregroundMark x1="20465" y1="74941" x2="20523" y2="77518"/>
                        <a14:foregroundMark x1="20391" y1="71663" x2="20465" y2="74941"/>
                        <a14:foregroundMark x1="92734" y1="67799" x2="92734" y2="67799"/>
                        <a14:foregroundMark x1="92188" y1="66042" x2="92188" y2="66042"/>
                        <a14:foregroundMark x1="70781" y1="51054" x2="70781" y2="51054"/>
                        <a14:foregroundMark x1="67031" y1="37588" x2="67031" y2="37588"/>
                        <a14:foregroundMark x1="59219" y1="36066" x2="59219" y2="36066"/>
                        <a14:foregroundMark x1="60234" y1="35480" x2="60234" y2="35480"/>
                        <a14:foregroundMark x1="58594" y1="50468" x2="58594" y2="50468"/>
                        <a14:backgroundMark x1="18594" y1="86417" x2="18594" y2="86417"/>
                        <a14:backgroundMark x1="18438" y1="84309" x2="18438" y2="84309"/>
                        <a14:backgroundMark x1="65469" y1="51054" x2="65469" y2="51054"/>
                        <a14:backgroundMark x1="62734" y1="51639" x2="62734" y2="51639"/>
                        <a14:backgroundMark x1="58203" y1="55504" x2="58203" y2="55504"/>
                        <a14:backgroundMark x1="18828" y1="81967" x2="18828" y2="81967"/>
                        <a14:backgroundMark x1="19375" y1="77518" x2="19375" y2="77518"/>
                        <a14:backgroundMark x1="19219" y1="74941" x2="19219" y2="74941"/>
                        <a14:backgroundMark x1="11797" y1="61124" x2="11797" y2="611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173" y="4584013"/>
            <a:ext cx="3001285" cy="20024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9B4E760-2C79-4351-B238-B89F49B1FB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69" b="68652" l="3904" r="94145">
                        <a14:foregroundMark x1="7577" y1="56738" x2="7577" y2="56738"/>
                        <a14:foregroundMark x1="9989" y1="63770" x2="9989" y2="63770"/>
                        <a14:foregroundMark x1="77382" y1="14063" x2="77382" y2="14063"/>
                        <a14:foregroundMark x1="89782" y1="18945" x2="89782" y2="18945"/>
                        <a14:foregroundMark x1="74971" y1="24316" x2="74971" y2="24316"/>
                        <a14:foregroundMark x1="77153" y1="21094" x2="77153" y2="21094"/>
                        <a14:foregroundMark x1="79104" y1="15723" x2="79104" y2="15723"/>
                        <a14:foregroundMark x1="76579" y1="13184" x2="76579" y2="13184"/>
                        <a14:foregroundMark x1="93915" y1="18750" x2="93915" y2="18750"/>
                        <a14:foregroundMark x1="94374" y1="8496" x2="94374" y2="8496"/>
                        <a14:foregroundMark x1="89782" y1="9180" x2="89782" y2="9180"/>
                        <a14:foregroundMark x1="83238" y1="11523" x2="83238" y2="11523"/>
                        <a14:foregroundMark x1="73823" y1="12695" x2="73823" y2="12695"/>
                        <a14:foregroundMark x1="35706" y1="64453" x2="36854" y2="64258"/>
                        <a14:foregroundMark x1="48106" y1="62598" x2="48106" y2="62598"/>
                        <a14:foregroundMark x1="56831" y1="62793" x2="56831" y2="62793"/>
                        <a14:foregroundMark x1="60964" y1="61914" x2="63146" y2="61914"/>
                        <a14:foregroundMark x1="64294" y1="61914" x2="66705" y2="62598"/>
                        <a14:foregroundMark x1="67853" y1="62598" x2="71068" y2="63086"/>
                        <a14:foregroundMark x1="73594" y1="63086" x2="79908" y2="63477"/>
                        <a14:foregroundMark x1="80482" y1="63477" x2="84041" y2="63281"/>
                        <a14:foregroundMark x1="85419" y1="62793" x2="88978" y2="62793"/>
                        <a14:foregroundMark x1="89782" y1="63086" x2="89782" y2="63086"/>
                        <a14:foregroundMark x1="90011" y1="63281" x2="90011" y2="64453"/>
                        <a14:foregroundMark x1="89437" y1="65332" x2="89782" y2="66309"/>
                        <a14:foregroundMark x1="89437" y1="66992" x2="87256" y2="66797"/>
                        <a14:foregroundMark x1="85419" y1="66797" x2="78301" y2="66797"/>
                        <a14:foregroundMark x1="77956" y1="66797" x2="77956" y2="66797"/>
                        <a14:foregroundMark x1="76349" y1="66309" x2="74397" y2="65625"/>
                        <a14:foregroundMark x1="72790" y1="65137" x2="72790" y2="65137"/>
                        <a14:foregroundMark x1="65901" y1="64941" x2="65901" y2="64941"/>
                        <a14:foregroundMark x1="65327" y1="64941" x2="65327" y2="64941"/>
                        <a14:foregroundMark x1="63949" y1="64941" x2="59931" y2="64648"/>
                        <a14:foregroundMark x1="56831" y1="64648" x2="56831" y2="64648"/>
                        <a14:foregroundMark x1="56028" y1="64648" x2="56028" y2="64648"/>
                        <a14:foregroundMark x1="51435" y1="65332" x2="46498" y2="65820"/>
                        <a14:foregroundMark x1="45350" y1="66113" x2="45350" y2="66113"/>
                        <a14:foregroundMark x1="42939" y1="66309" x2="41791" y2="66504"/>
                        <a14:foregroundMark x1="40643" y1="66309" x2="40643" y2="66309"/>
                        <a14:foregroundMark x1="40184" y1="66113" x2="39380" y2="65820"/>
                        <a14:foregroundMark x1="39380" y1="65625" x2="39380" y2="65625"/>
                        <a14:foregroundMark x1="39036" y1="65625" x2="38232" y2="65625"/>
                        <a14:foregroundMark x1="36051" y1="65625" x2="34099" y2="65625"/>
                        <a14:foregroundMark x1="34099" y1="65625" x2="34099" y2="65625"/>
                        <a14:foregroundMark x1="33525" y1="65625" x2="33525" y2="65625"/>
                        <a14:foregroundMark x1="31343" y1="65820" x2="27784" y2="65820"/>
                        <a14:foregroundMark x1="4018" y1="58887" x2="4018" y2="58887"/>
                        <a14:foregroundMark x1="79104" y1="14355" x2="79104" y2="14355"/>
                        <a14:foregroundMark x1="52468" y1="11035" x2="52468" y2="11035"/>
                        <a14:foregroundMark x1="21240" y1="12207" x2="21240" y2="12207"/>
                        <a14:foregroundMark x1="19059" y1="11523" x2="19059" y2="11523"/>
                        <a14:foregroundMark x1="19059" y1="11523" x2="19059" y2="11523"/>
                        <a14:foregroundMark x1="19059" y1="11523" x2="19059" y2="11523"/>
                        <a14:foregroundMark x1="19059" y1="11523" x2="19059" y2="11523"/>
                        <a14:foregroundMark x1="23421" y1="62598" x2="23421" y2="62598"/>
                        <a14:foregroundMark x1="21010" y1="62793" x2="21010" y2="62793"/>
                        <a14:foregroundMark x1="20436" y1="62793" x2="20436" y2="62793"/>
                        <a14:foregroundMark x1="20092" y1="62793" x2="19059" y2="62305"/>
                        <a14:foregroundMark x1="19288" y1="12695" x2="19288" y2="12695"/>
                        <a14:foregroundMark x1="19288" y1="12695" x2="19288" y2="12695"/>
                        <a14:foregroundMark x1="24569" y1="12891" x2="24569" y2="12891"/>
                        <a14:foregroundMark x1="56831" y1="7520" x2="56831" y2="7520"/>
                        <a14:foregroundMark x1="50861" y1="8203" x2="50861" y2="8203"/>
                        <a14:foregroundMark x1="48335" y1="9180" x2="46958" y2="10156"/>
                        <a14:foregroundMark x1="43169" y1="12207" x2="43169" y2="12207"/>
                        <a14:foregroundMark x1="42021" y1="14063" x2="42365" y2="15039"/>
                        <a14:foregroundMark x1="41217" y1="15918" x2="41217" y2="15918"/>
                        <a14:foregroundMark x1="43743" y1="18262" x2="43743" y2="18262"/>
                        <a14:foregroundMark x1="50861" y1="9668" x2="51894" y2="9668"/>
                        <a14:foregroundMark x1="84041" y1="9668" x2="84041" y2="9668"/>
                        <a14:foregroundMark x1="80941" y1="8008" x2="74397" y2="9375"/>
                        <a14:foregroundMark x1="71068" y1="10352" x2="71068" y2="10352"/>
                        <a14:foregroundMark x1="78530" y1="11328" x2="79334" y2="11328"/>
                        <a14:foregroundMark x1="82893" y1="13379" x2="84041" y2="13867"/>
                        <a14:foregroundMark x1="84845" y1="13867" x2="86223" y2="14551"/>
                        <a14:foregroundMark x1="89437" y1="17383" x2="89437" y2="17383"/>
                        <a14:foregroundMark x1="91389" y1="5469" x2="91389" y2="5469"/>
                        <a14:foregroundMark x1="92767" y1="6348" x2="92767" y2="6348"/>
                        <a14:foregroundMark x1="74168" y1="65625" x2="74168" y2="65625"/>
                        <a14:foregroundMark x1="74397" y1="65625" x2="73364" y2="65625"/>
                        <a14:foregroundMark x1="71986" y1="65625" x2="69460" y2="65137"/>
                        <a14:foregroundMark x1="68657" y1="65137" x2="67279" y2="65137"/>
                        <a14:foregroundMark x1="67279" y1="65137" x2="63490" y2="65137"/>
                        <a14:foregroundMark x1="62572" y1="65137" x2="62572" y2="65137"/>
                        <a14:foregroundMark x1="60161" y1="65332" x2="51091" y2="66309"/>
                        <a14:foregroundMark x1="48106" y1="66113" x2="43972" y2="65137"/>
                        <a14:foregroundMark x1="38806" y1="64453" x2="37658" y2="64453"/>
                        <a14:foregroundMark x1="28129" y1="63965" x2="25029" y2="64648"/>
                        <a14:foregroundMark x1="19288" y1="64648" x2="18485" y2="64648"/>
                        <a14:foregroundMark x1="17451" y1="64648" x2="15499" y2="64258"/>
                        <a14:foregroundMark x1="14351" y1="64258" x2="12514" y2="64258"/>
                        <a14:foregroundMark x1="11940" y1="64258" x2="11940" y2="64258"/>
                        <a14:foregroundMark x1="11137" y1="64258" x2="11137" y2="64258"/>
                        <a14:foregroundMark x1="10218" y1="66113" x2="10218" y2="66113"/>
                        <a14:foregroundMark x1="9414" y1="67480" x2="9414" y2="67480"/>
                        <a14:foregroundMark x1="12974" y1="67480" x2="15155" y2="67285"/>
                        <a14:foregroundMark x1="15729" y1="66992" x2="19059" y2="66992"/>
                        <a14:foregroundMark x1="21240" y1="66992" x2="24225" y2="66992"/>
                        <a14:foregroundMark x1="25029" y1="66992" x2="30310" y2="66992"/>
                        <a14:foregroundMark x1="30310" y1="66992" x2="34902" y2="66797"/>
                        <a14:foregroundMark x1="36280" y1="66797" x2="37084" y2="66797"/>
                        <a14:foregroundMark x1="37084" y1="66797" x2="42939" y2="66797"/>
                        <a14:foregroundMark x1="43169" y1="66992" x2="48106" y2="67285"/>
                        <a14:foregroundMark x1="50861" y1="66992" x2="58783" y2="65332"/>
                        <a14:foregroundMark x1="63949" y1="67480" x2="63949" y2="67480"/>
                        <a14:foregroundMark x1="69231" y1="67676" x2="70838" y2="67676"/>
                        <a14:foregroundMark x1="73364" y1="67676" x2="76349" y2="67969"/>
                        <a14:foregroundMark x1="76923" y1="67969" x2="76923" y2="67969"/>
                        <a14:foregroundMark x1="72790" y1="66992" x2="63146" y2="67969"/>
                        <a14:foregroundMark x1="62113" y1="67969" x2="60735" y2="67480"/>
                        <a14:foregroundMark x1="59931" y1="67285" x2="55224" y2="66992"/>
                        <a14:foregroundMark x1="54420" y1="66992" x2="49139" y2="66797"/>
                        <a14:foregroundMark x1="44546" y1="66797" x2="42365" y2="66992"/>
                        <a14:foregroundMark x1="38806" y1="66992" x2="37658" y2="67285"/>
                        <a14:foregroundMark x1="31114" y1="67480" x2="31114" y2="67480"/>
                        <a14:foregroundMark x1="31114" y1="67480" x2="31114" y2="67480"/>
                        <a14:foregroundMark x1="26751" y1="66992" x2="20436" y2="67285"/>
                        <a14:foregroundMark x1="14122" y1="67676" x2="14122" y2="67676"/>
                        <a14:foregroundMark x1="6659" y1="66992" x2="55224" y2="68652"/>
                        <a14:foregroundMark x1="55224" y1="68652" x2="47876" y2="67969"/>
                        <a14:foregroundMark x1="16073" y1="37207" x2="16073" y2="37207"/>
                        <a14:foregroundMark x1="17681" y1="34180" x2="17681" y2="34180"/>
                        <a14:foregroundMark x1="17107" y1="30859" x2="17107" y2="30859"/>
                        <a14:foregroundMark x1="19059" y1="34180" x2="19059" y2="34180"/>
                        <a14:foregroundMark x1="19059" y1="34375" x2="19059" y2="34375"/>
                        <a14:foregroundMark x1="17910" y1="38086" x2="17910" y2="38086"/>
                        <a14:foregroundMark x1="16303" y1="39941" x2="16303" y2="39941"/>
                        <a14:foregroundMark x1="17910" y1="36035" x2="17910" y2="36035"/>
                        <a14:foregroundMark x1="16303" y1="40430" x2="16303" y2="40430"/>
                        <a14:foregroundMark x1="24569" y1="30664" x2="24569" y2="30664"/>
                        <a14:backgroundMark x1="96670" y1="3320" x2="96900" y2="3320"/>
                        <a14:backgroundMark x1="24799" y1="29492" x2="24799" y2="29492"/>
                        <a14:backgroundMark x1="28129" y1="28027" x2="28129" y2="28027"/>
                        <a14:backgroundMark x1="24799" y1="29004" x2="24799" y2="29004"/>
                        <a14:backgroundMark x1="47302" y1="35547" x2="47302" y2="35547"/>
                        <a14:backgroundMark x1="59931" y1="35547" x2="59931" y2="35547"/>
                      </a14:backgroundRemoval>
                    </a14:imgEffect>
                  </a14:imgLayer>
                </a14:imgProps>
              </a:ext>
            </a:extLst>
          </a:blip>
          <a:srcRect b="31934"/>
          <a:stretch/>
        </p:blipFill>
        <p:spPr>
          <a:xfrm>
            <a:off x="9071188" y="132442"/>
            <a:ext cx="2504661" cy="20043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3EB56F-2FDE-4915-817A-7493A543CB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67" b="92014" l="2150" r="95303">
                        <a14:foregroundMark x1="55732" y1="10504" x2="55732" y2="10504"/>
                        <a14:foregroundMark x1="54777" y1="6619" x2="54777" y2="6619"/>
                        <a14:foregroundMark x1="55732" y1="5899" x2="55732" y2="5899"/>
                        <a14:foregroundMark x1="57723" y1="6475" x2="57723" y2="6475"/>
                        <a14:foregroundMark x1="60430" y1="8921" x2="60430" y2="8921"/>
                        <a14:foregroundMark x1="61783" y1="10647" x2="62261" y2="11151"/>
                        <a14:foregroundMark x1="95382" y1="31295" x2="95382" y2="31295"/>
                        <a14:foregroundMark x1="91481" y1="30072" x2="91481" y2="30072"/>
                        <a14:foregroundMark x1="90287" y1="30000" x2="90287" y2="30000"/>
                        <a14:foregroundMark x1="85510" y1="29209" x2="85510" y2="29209"/>
                        <a14:foregroundMark x1="84395" y1="28777" x2="84395" y2="28777"/>
                        <a14:foregroundMark x1="84156" y1="28633" x2="84156" y2="28633"/>
                        <a14:foregroundMark x1="5812" y1="35612" x2="5812" y2="35612"/>
                        <a14:foregroundMark x1="56131" y1="1367" x2="56131" y2="1367"/>
                        <a14:foregroundMark x1="55016" y1="1583" x2="55016" y2="1583"/>
                        <a14:foregroundMark x1="51274" y1="1727" x2="51274" y2="1727"/>
                        <a14:foregroundMark x1="6608" y1="23022" x2="6608" y2="23022"/>
                        <a14:foregroundMark x1="35430" y1="30432" x2="35430" y2="30432"/>
                        <a14:foregroundMark x1="38535" y1="36835" x2="38535" y2="36835"/>
                        <a14:foregroundMark x1="37341" y1="33885" x2="37341" y2="33885"/>
                        <a14:foregroundMark x1="71815" y1="25540" x2="71815" y2="25540"/>
                        <a14:foregroundMark x1="68471" y1="31942" x2="68471" y2="31942"/>
                        <a14:foregroundMark x1="71417" y1="30719" x2="71417" y2="30719"/>
                        <a14:foregroundMark x1="72691" y1="34245" x2="72691" y2="34245"/>
                        <a14:foregroundMark x1="72532" y1="30719" x2="72532" y2="30719"/>
                        <a14:foregroundMark x1="70860" y1="32518" x2="70860" y2="32518"/>
                        <a14:foregroundMark x1="69506" y1="33669" x2="69506" y2="33669"/>
                        <a14:foregroundMark x1="70064" y1="27770" x2="70064" y2="27770"/>
                        <a14:foregroundMark x1="71736" y1="25899" x2="71736" y2="25899"/>
                        <a14:foregroundMark x1="70462" y1="27266" x2="70462" y2="27266"/>
                        <a14:foregroundMark x1="72134" y1="25108" x2="72134" y2="25108"/>
                        <a14:foregroundMark x1="2946" y1="61007" x2="2946" y2="61007"/>
                        <a14:foregroundMark x1="2946" y1="38129" x2="2946" y2="38129"/>
                        <a14:foregroundMark x1="2150" y1="35108" x2="2150" y2="35108"/>
                        <a14:foregroundMark x1="81051" y1="86978" x2="81051" y2="86978"/>
                        <a14:foregroundMark x1="70462" y1="87338" x2="70462" y2="87338"/>
                        <a14:foregroundMark x1="69666" y1="88201" x2="69666" y2="88201"/>
                        <a14:foregroundMark x1="84554" y1="90504" x2="84554" y2="90504"/>
                        <a14:foregroundMark x1="78742" y1="87698" x2="78742" y2="87698"/>
                        <a14:foregroundMark x1="66799" y1="92014" x2="66799" y2="92014"/>
                        <a14:foregroundMark x1="59076" y1="46259" x2="59076" y2="46259"/>
                        <a14:foregroundMark x1="91162" y1="49065" x2="91162" y2="49065"/>
                        <a14:backgroundMark x1="15366" y1="71439" x2="15366" y2="71439"/>
                        <a14:backgroundMark x1="15525" y1="74964" x2="15525" y2="74964"/>
                        <a14:backgroundMark x1="12978" y1="81007" x2="13057" y2="81007"/>
                        <a14:backgroundMark x1="16083" y1="80504" x2="16083" y2="80504"/>
                        <a14:backgroundMark x1="15764" y1="76835" x2="15764" y2="76835"/>
                        <a14:backgroundMark x1="12818" y1="76691" x2="12818" y2="76691"/>
                        <a14:backgroundMark x1="12818" y1="76475" x2="12818" y2="76475"/>
                        <a14:backgroundMark x1="19188" y1="77410" x2="19188" y2="77410"/>
                        <a14:backgroundMark x1="18631" y1="80000" x2="18631" y2="80000"/>
                        <a14:backgroundMark x1="25955" y1="81079" x2="25955" y2="81079"/>
                        <a14:backgroundMark x1="22691" y1="81439" x2="22532" y2="81439"/>
                        <a14:backgroundMark x1="22293" y1="78417" x2="22293" y2="78417"/>
                        <a14:backgroundMark x1="19029" y1="75971" x2="19029" y2="75971"/>
                        <a14:backgroundMark x1="19188" y1="74964" x2="19188" y2="74964"/>
                        <a14:backgroundMark x1="18869" y1="74460" x2="18869" y2="74460"/>
                        <a14:backgroundMark x1="13057" y1="76906" x2="13057" y2="76906"/>
                        <a14:backgroundMark x1="78583" y1="81007" x2="78583" y2="81007"/>
                        <a14:backgroundMark x1="82166" y1="77050" x2="82166" y2="77050"/>
                        <a14:backgroundMark x1="72771" y1="52878" x2="72771" y2="52878"/>
                        <a14:backgroundMark x1="87818" y1="46259" x2="87818" y2="46259"/>
                      </a14:backgroundRemoval>
                    </a14:imgEffect>
                  </a14:imgLayer>
                </a14:imgProps>
              </a:ext>
            </a:extLst>
          </a:blip>
          <a:srcRect b="7246"/>
          <a:stretch/>
        </p:blipFill>
        <p:spPr>
          <a:xfrm>
            <a:off x="811033" y="2136744"/>
            <a:ext cx="2475582" cy="25411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8479" y="1199243"/>
            <a:ext cx="103916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Головне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завдання художнього твору — формувати світобачення дошкільника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6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84927EA-1F7F-41DB-844B-5DF2A1F37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10" b="89714" l="21429" r="74429">
                        <a14:foregroundMark x1="39571" y1="23810" x2="39571" y2="23810"/>
                        <a14:foregroundMark x1="40714" y1="24190" x2="40714" y2="24190"/>
                        <a14:foregroundMark x1="23286" y1="51048" x2="23286" y2="51048"/>
                        <a14:foregroundMark x1="22143" y1="49143" x2="22143" y2="49143"/>
                        <a14:foregroundMark x1="21714" y1="47619" x2="21714" y2="47619"/>
                        <a14:foregroundMark x1="47000" y1="89143" x2="47000" y2="89143"/>
                        <a14:foregroundMark x1="45429" y1="86286" x2="45429" y2="86286"/>
                        <a14:foregroundMark x1="32143" y1="89714" x2="32143" y2="89714"/>
                        <a14:foregroundMark x1="34286" y1="88762" x2="34286" y2="88762"/>
                        <a14:backgroundMark x1="53000" y1="26857" x2="53000" y2="26857"/>
                        <a14:backgroundMark x1="53429" y1="25714" x2="53429" y2="25714"/>
                        <a14:backgroundMark x1="53000" y1="26476" x2="53000" y2="26476"/>
                        <a14:backgroundMark x1="52429" y1="26286" x2="52429" y2="26286"/>
                        <a14:backgroundMark x1="53857" y1="26286" x2="53857" y2="26286"/>
                        <a14:backgroundMark x1="55286" y1="26667" x2="55286" y2="26667"/>
                        <a14:backgroundMark x1="51286" y1="26286" x2="51286" y2="26286"/>
                        <a14:backgroundMark x1="51857" y1="26286" x2="51857" y2="26286"/>
                        <a14:backgroundMark x1="52714" y1="26095" x2="52857" y2="26095"/>
                        <a14:backgroundMark x1="54000" y1="26095" x2="54000" y2="26095"/>
                        <a14:backgroundMark x1="54286" y1="26095" x2="54286" y2="26095"/>
                        <a14:backgroundMark x1="54429" y1="26286" x2="54000" y2="26095"/>
                        <a14:backgroundMark x1="53857" y1="26095" x2="53857" y2="26095"/>
                        <a14:backgroundMark x1="53571" y1="25905" x2="53571" y2="25905"/>
                        <a14:backgroundMark x1="54286" y1="26476" x2="54857" y2="26857"/>
                        <a14:backgroundMark x1="54857" y1="26857" x2="54857" y2="26857"/>
                        <a14:backgroundMark x1="54143" y1="26667" x2="53000" y2="26476"/>
                      </a14:backgroundRemoval>
                    </a14:imgEffect>
                  </a14:imgLayer>
                </a14:imgProps>
              </a:ext>
            </a:extLst>
          </a:blip>
          <a:srcRect l="19404" t="18000" r="19060" b="7585"/>
          <a:stretch/>
        </p:blipFill>
        <p:spPr>
          <a:xfrm>
            <a:off x="10834775" y="4807524"/>
            <a:ext cx="1958244" cy="177608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F556FBB-1261-45C2-AD02-DE8BC2F7AE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08" b="89538" l="12540" r="83254">
                        <a14:foregroundMark x1="73651" y1="14154" x2="73651" y2="14154"/>
                        <a14:foregroundMark x1="61905" y1="13154" x2="61905" y2="13154"/>
                        <a14:foregroundMark x1="59603" y1="6923" x2="59603" y2="6923"/>
                        <a14:foregroundMark x1="65159" y1="6308" x2="65159" y2="6308"/>
                        <a14:foregroundMark x1="41190" y1="28538" x2="41190" y2="28538"/>
                        <a14:foregroundMark x1="26349" y1="28154" x2="26349" y2="28154"/>
                        <a14:foregroundMark x1="13810" y1="36615" x2="13810" y2="36615"/>
                        <a14:foregroundMark x1="12778" y1="49231" x2="12778" y2="49231"/>
                        <a14:foregroundMark x1="49286" y1="24769" x2="49286" y2="24769"/>
                        <a14:foregroundMark x1="83333" y1="16769" x2="83333" y2="16769"/>
                        <a14:foregroundMark x1="30635" y1="88462" x2="30635" y2="88462"/>
                        <a14:foregroundMark x1="20794" y1="89692" x2="20794" y2="89692"/>
                        <a14:foregroundMark x1="12698" y1="36462" x2="12698" y2="36462"/>
                        <a14:foregroundMark x1="12540" y1="34846" x2="12540" y2="34846"/>
                      </a14:backgroundRemoval>
                    </a14:imgEffect>
                  </a14:imgLayer>
                </a14:imgProps>
              </a:ext>
            </a:extLst>
          </a:blip>
          <a:srcRect l="11522" t="2936" r="12996" b="8134"/>
          <a:stretch/>
        </p:blipFill>
        <p:spPr>
          <a:xfrm>
            <a:off x="4610129" y="3309007"/>
            <a:ext cx="1956667" cy="2305372"/>
          </a:xfrm>
          <a:prstGeom prst="rect">
            <a:avLst/>
          </a:prstGeom>
        </p:spPr>
      </p:pic>
      <p:sp>
        <p:nvSpPr>
          <p:cNvPr id="18" name="Прямоугольник: загнутый угол 17">
            <a:extLst>
              <a:ext uri="{FF2B5EF4-FFF2-40B4-BE49-F238E27FC236}">
                <a16:creationId xmlns:a16="http://schemas.microsoft.com/office/drawing/2014/main" id="{CC3F4540-6AE1-466E-B628-2353A81C0FB5}"/>
              </a:ext>
            </a:extLst>
          </p:cNvPr>
          <p:cNvSpPr/>
          <p:nvPr/>
        </p:nvSpPr>
        <p:spPr>
          <a:xfrm>
            <a:off x="1247823" y="334851"/>
            <a:ext cx="9035928" cy="2077914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Читайте й </a:t>
            </a:r>
            <a:r>
              <a:rPr lang="ru-RU" sz="2400" b="1" dirty="0" err="1" smtClean="0">
                <a:solidFill>
                  <a:srgbClr val="FFFF00"/>
                </a:solidFill>
              </a:rPr>
              <a:t>осмислюйте</a:t>
            </a:r>
            <a:r>
              <a:rPr lang="ru-RU" sz="2400" b="1" dirty="0" smtClean="0">
                <a:solidFill>
                  <a:srgbClr val="FFFF00"/>
                </a:solidFill>
              </a:rPr>
              <a:t>! 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r>
              <a:rPr lang="ru-RU" sz="2400" b="1" dirty="0" err="1">
                <a:solidFill>
                  <a:srgbClr val="FFFF00"/>
                </a:solidFill>
              </a:rPr>
              <a:t>Літературний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твір</a:t>
            </a:r>
            <a:r>
              <a:rPr lang="ru-RU" sz="2400" b="1" dirty="0">
                <a:solidFill>
                  <a:srgbClr val="FFFF00"/>
                </a:solidFill>
              </a:rPr>
              <a:t> — основа</a:t>
            </a:r>
            <a:r>
              <a:rPr lang="ru-RU" sz="2400" b="1" dirty="0" smtClean="0">
                <a:solidFill>
                  <a:srgbClr val="FFFF00"/>
                </a:solidFill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завдяки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якій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вихователь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організовує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проблемні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бесіди</a:t>
            </a:r>
            <a:r>
              <a:rPr lang="ru-RU" sz="2400" b="1" dirty="0">
                <a:solidFill>
                  <a:srgbClr val="FFFF00"/>
                </a:solidFill>
              </a:rPr>
              <a:t>, </a:t>
            </a:r>
            <a:r>
              <a:rPr lang="ru-RU" sz="2400" b="1" dirty="0" err="1">
                <a:solidFill>
                  <a:srgbClr val="FFFF00"/>
                </a:solidFill>
              </a:rPr>
              <a:t>створює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стимульні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ситуації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 та </a:t>
            </a:r>
            <a:r>
              <a:rPr lang="ru-RU" sz="2400" b="1" dirty="0" err="1">
                <a:solidFill>
                  <a:srgbClr val="FFFF00"/>
                </a:solidFill>
              </a:rPr>
              <a:t>навчає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>
                <a:solidFill>
                  <a:srgbClr val="FFFF00"/>
                </a:solidFill>
              </a:rPr>
              <a:t>дітей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</a:rPr>
              <a:t>розмірковувати</a:t>
            </a:r>
            <a:endParaRPr lang="ru-RU" sz="2400" b="1" dirty="0">
              <a:solidFill>
                <a:srgbClr val="FFFF00"/>
              </a:solidFill>
            </a:endParaRPr>
          </a:p>
          <a:p>
            <a:pPr algn="ctr"/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Блок-схема: знак завершения 6">
            <a:extLst>
              <a:ext uri="{FF2B5EF4-FFF2-40B4-BE49-F238E27FC236}">
                <a16:creationId xmlns:a16="http://schemas.microsoft.com/office/drawing/2014/main" id="{E987C7BE-8D08-43B7-B1F2-F54CB1FBF9D5}"/>
              </a:ext>
            </a:extLst>
          </p:cNvPr>
          <p:cNvSpPr/>
          <p:nvPr/>
        </p:nvSpPr>
        <p:spPr>
          <a:xfrm>
            <a:off x="6439705" y="3521006"/>
            <a:ext cx="4758756" cy="169433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Тому на початку </a:t>
            </a:r>
            <a:r>
              <a:rPr lang="ru-RU" b="1" dirty="0" err="1">
                <a:solidFill>
                  <a:srgbClr val="FFFF00"/>
                </a:solidFill>
              </a:rPr>
              <a:t>літературного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проєкту</a:t>
            </a:r>
            <a:r>
              <a:rPr lang="ru-RU" b="1" dirty="0">
                <a:solidFill>
                  <a:srgbClr val="FFFF00"/>
                </a:solidFill>
              </a:rPr>
              <a:t> ознайомте </a:t>
            </a:r>
            <a:r>
              <a:rPr lang="ru-RU" b="1" dirty="0" err="1">
                <a:solidFill>
                  <a:srgbClr val="FFFF00"/>
                </a:solidFill>
              </a:rPr>
              <a:t>дітей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змістом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твору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його</a:t>
            </a:r>
            <a:r>
              <a:rPr lang="ru-RU" b="1" dirty="0">
                <a:solidFill>
                  <a:srgbClr val="FFFF00"/>
                </a:solidFill>
              </a:rPr>
              <a:t> сюжетною </a:t>
            </a:r>
            <a:r>
              <a:rPr lang="ru-RU" b="1" dirty="0" err="1">
                <a:solidFill>
                  <a:srgbClr val="FFFF00"/>
                </a:solidFill>
              </a:rPr>
              <a:t>лінією</a:t>
            </a:r>
            <a:r>
              <a:rPr lang="ru-RU" b="1" dirty="0">
                <a:solidFill>
                  <a:srgbClr val="FFFF00"/>
                </a:solidFill>
              </a:rPr>
              <a:t> на </a:t>
            </a:r>
            <a:r>
              <a:rPr lang="ru-RU" b="1" dirty="0" err="1">
                <a:solidFill>
                  <a:srgbClr val="FFFF00"/>
                </a:solidFill>
              </a:rPr>
              <a:t>основі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цілісного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сприйняття</a:t>
            </a:r>
            <a:r>
              <a:rPr lang="ru-RU" b="1" dirty="0">
                <a:solidFill>
                  <a:srgbClr val="FFFF00"/>
                </a:solidFill>
              </a:rPr>
              <a:t> тексту. </a:t>
            </a:r>
            <a:r>
              <a:rPr lang="ru-RU" b="1" dirty="0" err="1">
                <a:solidFill>
                  <a:srgbClr val="FFFF00"/>
                </a:solidFill>
              </a:rPr>
              <a:t>Щоб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зацікавити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дітей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err="1">
                <a:solidFill>
                  <a:srgbClr val="FFFF00"/>
                </a:solidFill>
              </a:rPr>
              <a:t>застосовуйте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різноманітні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прийоми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8CE14373-1FB2-4D64-8737-340DE3D23C6B}"/>
              </a:ext>
            </a:extLst>
          </p:cNvPr>
          <p:cNvSpPr/>
          <p:nvPr/>
        </p:nvSpPr>
        <p:spPr>
          <a:xfrm>
            <a:off x="17273" y="2765170"/>
            <a:ext cx="2492026" cy="10741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Передбачення</a:t>
            </a:r>
            <a:endParaRPr lang="ru-RU" dirty="0"/>
          </a:p>
        </p:txBody>
      </p:sp>
      <p:sp>
        <p:nvSpPr>
          <p:cNvPr id="8" name="Пузырек для мыслей: облако 7">
            <a:extLst>
              <a:ext uri="{FF2B5EF4-FFF2-40B4-BE49-F238E27FC236}">
                <a16:creationId xmlns:a16="http://schemas.microsoft.com/office/drawing/2014/main" id="{5A652BEE-3CDF-46FB-A787-F1B854EE9E26}"/>
              </a:ext>
            </a:extLst>
          </p:cNvPr>
          <p:cNvSpPr/>
          <p:nvPr/>
        </p:nvSpPr>
        <p:spPr>
          <a:xfrm>
            <a:off x="1652302" y="4207359"/>
            <a:ext cx="2726537" cy="12003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Прогнозування</a:t>
            </a:r>
            <a:r>
              <a:rPr lang="ru-RU" dirty="0"/>
              <a:t> за </a:t>
            </a:r>
            <a:r>
              <a:rPr lang="ru-RU" dirty="0" err="1"/>
              <a:t>ілюстрацією</a:t>
            </a:r>
            <a:endParaRPr lang="ru-RU" dirty="0"/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96A45EF0-C779-4776-9F7F-6626D2AE24B4}"/>
              </a:ext>
            </a:extLst>
          </p:cNvPr>
          <p:cNvSpPr/>
          <p:nvPr/>
        </p:nvSpPr>
        <p:spPr>
          <a:xfrm>
            <a:off x="5315375" y="5613569"/>
            <a:ext cx="2248660" cy="94234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Упереджене</a:t>
            </a:r>
            <a:r>
              <a:rPr lang="ru-RU" dirty="0"/>
              <a:t> </a:t>
            </a:r>
            <a:r>
              <a:rPr lang="ru-RU" dirty="0" err="1"/>
              <a:t>читання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39705" y="2675626"/>
            <a:ext cx="5374192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i="1" dirty="0" err="1" smtClean="0"/>
              <a:t>Формальне</a:t>
            </a:r>
            <a:r>
              <a:rPr lang="ru-RU" b="1" i="1" dirty="0" smtClean="0"/>
              <a:t> </a:t>
            </a:r>
            <a:r>
              <a:rPr lang="ru-RU" b="1" i="1" dirty="0" err="1"/>
              <a:t>читання</a:t>
            </a:r>
            <a:r>
              <a:rPr lang="ru-RU" b="1" i="1" dirty="0"/>
              <a:t> тексту </a:t>
            </a:r>
            <a:r>
              <a:rPr lang="ru-RU" b="1" i="1" dirty="0" err="1"/>
              <a:t>майже</a:t>
            </a:r>
            <a:r>
              <a:rPr lang="ru-RU" b="1" i="1" dirty="0"/>
              <a:t> не </a:t>
            </a:r>
            <a:r>
              <a:rPr lang="ru-RU" b="1" i="1" dirty="0" err="1"/>
              <a:t>впливає</a:t>
            </a:r>
            <a:r>
              <a:rPr lang="ru-RU" b="1" i="1" dirty="0"/>
              <a:t> </a:t>
            </a:r>
            <a:r>
              <a:rPr lang="ru-RU" b="1" i="1" dirty="0" smtClean="0"/>
              <a:t>на</a:t>
            </a:r>
          </a:p>
          <a:p>
            <a:r>
              <a:rPr lang="ru-RU" b="1" i="1" dirty="0" smtClean="0"/>
              <a:t> </a:t>
            </a:r>
            <a:r>
              <a:rPr lang="ru-RU" b="1" i="1" dirty="0" err="1"/>
              <a:t>розвиток</a:t>
            </a:r>
            <a:r>
              <a:rPr lang="ru-RU" b="1" i="1" dirty="0"/>
              <a:t> </a:t>
            </a:r>
            <a:r>
              <a:rPr lang="ru-RU" b="1" i="1" dirty="0" err="1" smtClean="0"/>
              <a:t>дитини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6958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D6EE6-8FD9-435B-98F5-5ABE54343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4" y="253117"/>
            <a:ext cx="5810414" cy="81368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передбачення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id="{0F2AB4F0-2358-4376-B237-A6F068B2AEBA}"/>
              </a:ext>
            </a:extLst>
          </p:cNvPr>
          <p:cNvSpPr/>
          <p:nvPr/>
        </p:nvSpPr>
        <p:spPr>
          <a:xfrm>
            <a:off x="348505" y="1197251"/>
            <a:ext cx="3515921" cy="539737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bg2"/>
                </a:solidFill>
              </a:rPr>
              <a:t>Мають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дуже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давнє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походження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Їх</a:t>
            </a:r>
            <a:r>
              <a:rPr lang="ru-RU" dirty="0">
                <a:solidFill>
                  <a:schemeClr val="bg2"/>
                </a:solidFill>
              </a:rPr>
              <a:t> героями є </a:t>
            </a:r>
            <a:r>
              <a:rPr lang="ru-RU" dirty="0" err="1">
                <a:solidFill>
                  <a:schemeClr val="bg2"/>
                </a:solidFill>
              </a:rPr>
              <a:t>тварини</a:t>
            </a:r>
            <a:r>
              <a:rPr lang="ru-RU" dirty="0">
                <a:solidFill>
                  <a:schemeClr val="bg2"/>
                </a:solidFill>
              </a:rPr>
              <a:t>, </a:t>
            </a:r>
            <a:r>
              <a:rPr lang="ru-RU" dirty="0" err="1">
                <a:solidFill>
                  <a:schemeClr val="bg2"/>
                </a:solidFill>
              </a:rPr>
              <a:t>які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наділені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людськими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якостями</a:t>
            </a:r>
            <a:r>
              <a:rPr lang="ru-RU" dirty="0">
                <a:solidFill>
                  <a:schemeClr val="bg2"/>
                </a:solidFill>
              </a:rPr>
              <a:t> і </a:t>
            </a:r>
            <a:r>
              <a:rPr lang="ru-RU" dirty="0" err="1">
                <a:solidFill>
                  <a:schemeClr val="bg2"/>
                </a:solidFill>
              </a:rPr>
              <a:t>поводяться</a:t>
            </a:r>
            <a:r>
              <a:rPr lang="ru-RU" dirty="0">
                <a:solidFill>
                  <a:schemeClr val="bg2"/>
                </a:solidFill>
              </a:rPr>
              <a:t> як люди. </a:t>
            </a:r>
          </a:p>
          <a:p>
            <a:r>
              <a:rPr lang="ru-RU" dirty="0">
                <a:solidFill>
                  <a:schemeClr val="bg2"/>
                </a:solidFill>
              </a:rPr>
              <a:t>У них </a:t>
            </a:r>
            <a:r>
              <a:rPr lang="ru-RU" dirty="0" err="1">
                <a:solidFill>
                  <a:schemeClr val="bg2"/>
                </a:solidFill>
              </a:rPr>
              <a:t>розповідається</a:t>
            </a:r>
            <a:r>
              <a:rPr lang="ru-RU" dirty="0">
                <a:solidFill>
                  <a:schemeClr val="bg2"/>
                </a:solidFill>
              </a:rPr>
              <a:t> про </a:t>
            </a:r>
            <a:r>
              <a:rPr lang="ru-RU" dirty="0" err="1">
                <a:solidFill>
                  <a:schemeClr val="bg2"/>
                </a:solidFill>
              </a:rPr>
              <a:t>життя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  <a:p>
            <a:r>
              <a:rPr lang="ru-RU" dirty="0" err="1">
                <a:solidFill>
                  <a:schemeClr val="bg2"/>
                </a:solidFill>
              </a:rPr>
              <a:t>звірів</a:t>
            </a:r>
            <a:r>
              <a:rPr lang="ru-RU" dirty="0">
                <a:solidFill>
                  <a:schemeClr val="bg2"/>
                </a:solidFill>
              </a:rPr>
              <a:t> та </a:t>
            </a:r>
            <a:r>
              <a:rPr lang="ru-RU" dirty="0" err="1">
                <a:solidFill>
                  <a:schemeClr val="bg2"/>
                </a:solidFill>
              </a:rPr>
              <a:t>птахів</a:t>
            </a:r>
            <a:r>
              <a:rPr lang="ru-RU" dirty="0">
                <a:solidFill>
                  <a:schemeClr val="bg2"/>
                </a:solidFill>
              </a:rPr>
              <a:t>. </a:t>
            </a:r>
          </a:p>
          <a:p>
            <a:endParaRPr lang="ru-RU" dirty="0">
              <a:solidFill>
                <a:schemeClr val="bg2"/>
              </a:solidFill>
            </a:endParaRPr>
          </a:p>
          <a:p>
            <a:r>
              <a:rPr lang="ru-RU" dirty="0" err="1">
                <a:solidFill>
                  <a:schemeClr val="bg2"/>
                </a:solidFill>
              </a:rPr>
              <a:t>Мають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виразний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повчальний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зміст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id="{91E100BA-C03E-4AA7-BF0F-7DA76A69840A}"/>
              </a:ext>
            </a:extLst>
          </p:cNvPr>
          <p:cNvSpPr/>
          <p:nvPr/>
        </p:nvSpPr>
        <p:spPr>
          <a:xfrm>
            <a:off x="4313535" y="922320"/>
            <a:ext cx="3671245" cy="5562375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rgbClr val="7030A0"/>
                </a:solidFill>
              </a:rPr>
              <a:t>Пов’язані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життям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людини</a:t>
            </a:r>
            <a:r>
              <a:rPr lang="ru-RU" dirty="0">
                <a:solidFill>
                  <a:srgbClr val="7030A0"/>
                </a:solidFill>
              </a:rPr>
              <a:t>. 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Їх</a:t>
            </a:r>
            <a:r>
              <a:rPr lang="ru-RU" dirty="0">
                <a:solidFill>
                  <a:srgbClr val="7030A0"/>
                </a:solidFill>
              </a:rPr>
              <a:t> героями є люди </a:t>
            </a:r>
            <a:r>
              <a:rPr lang="ru-RU" dirty="0" err="1">
                <a:solidFill>
                  <a:srgbClr val="7030A0"/>
                </a:solidFill>
              </a:rPr>
              <a:t>різних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соціальних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груп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Змальовують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побут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розкривають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моральні</a:t>
            </a:r>
            <a:r>
              <a:rPr lang="ru-RU" dirty="0">
                <a:solidFill>
                  <a:srgbClr val="7030A0"/>
                </a:solidFill>
              </a:rPr>
              <a:t>  </a:t>
            </a:r>
            <a:r>
              <a:rPr lang="ru-RU" dirty="0" err="1">
                <a:solidFill>
                  <a:srgbClr val="7030A0"/>
                </a:solidFill>
              </a:rPr>
              <a:t>проблеми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допомагають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зрозуміти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таке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справедливість</a:t>
            </a:r>
            <a:r>
              <a:rPr lang="ru-RU" dirty="0">
                <a:solidFill>
                  <a:srgbClr val="7030A0"/>
                </a:solidFill>
              </a:rPr>
              <a:t>, добро. </a:t>
            </a:r>
          </a:p>
          <a:p>
            <a:endParaRPr lang="ru-RU" dirty="0">
              <a:solidFill>
                <a:srgbClr val="7030A0"/>
              </a:solidFill>
            </a:endParaRPr>
          </a:p>
          <a:p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казки</a:t>
            </a:r>
            <a:r>
              <a:rPr lang="ru-RU" dirty="0">
                <a:solidFill>
                  <a:srgbClr val="7030A0"/>
                </a:solidFill>
              </a:rPr>
              <a:t> про </a:t>
            </a:r>
            <a:r>
              <a:rPr lang="ru-RU" dirty="0" err="1">
                <a:solidFill>
                  <a:srgbClr val="7030A0"/>
                </a:solidFill>
              </a:rPr>
              <a:t>щастя</a:t>
            </a:r>
            <a:r>
              <a:rPr lang="ru-RU" dirty="0">
                <a:solidFill>
                  <a:srgbClr val="7030A0"/>
                </a:solidFill>
              </a:rPr>
              <a:t>, долю, </a:t>
            </a:r>
            <a:r>
              <a:rPr lang="ru-RU" dirty="0" err="1">
                <a:solidFill>
                  <a:srgbClr val="7030A0"/>
                </a:solidFill>
              </a:rPr>
              <a:t>бідність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багатство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тощо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5" name="Прямоугольник: загнутый угол 14">
            <a:extLst>
              <a:ext uri="{FF2B5EF4-FFF2-40B4-BE49-F238E27FC236}">
                <a16:creationId xmlns:a16="http://schemas.microsoft.com/office/drawing/2014/main" id="{82D7CCBE-6C5C-4553-B59A-9C52B1EE2D57}"/>
              </a:ext>
            </a:extLst>
          </p:cNvPr>
          <p:cNvSpPr/>
          <p:nvPr/>
        </p:nvSpPr>
        <p:spPr>
          <a:xfrm>
            <a:off x="8250901" y="922320"/>
            <a:ext cx="3671245" cy="5292347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фантастичний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зміст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Персонажі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наділені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чудодійною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силою, яка 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допомагає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подолати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всі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перешкоди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здобути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перемогу над злом. 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Часто героям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допомагають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чарівні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предмети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чоботи-самоходи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сопілка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промовляє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людським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голосом, жива й мертва вода,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скатертина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-самобранка, шапка-невидимка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тощо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9034B981-367D-4010-A31B-512C7AFE15E5}"/>
              </a:ext>
            </a:extLst>
          </p:cNvPr>
          <p:cNvSpPr/>
          <p:nvPr/>
        </p:nvSpPr>
        <p:spPr>
          <a:xfrm>
            <a:off x="359292" y="1350709"/>
            <a:ext cx="3515920" cy="5014898"/>
          </a:xfrm>
          <a:prstGeom prst="wedgeRoundRectCallout">
            <a:avLst>
              <a:gd name="adj1" fmla="val 2218"/>
              <a:gd name="adj2" fmla="val -582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Перед </a:t>
            </a:r>
            <a:r>
              <a:rPr lang="ru-RU" sz="2000" dirty="0" err="1"/>
              <a:t>опрацюванням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 </a:t>
            </a:r>
            <a:r>
              <a:rPr lang="ru-RU" sz="2000" dirty="0" err="1"/>
              <a:t>поцікавтеся</a:t>
            </a:r>
            <a:r>
              <a:rPr lang="ru-RU" sz="2000" dirty="0"/>
              <a:t> в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вже</a:t>
            </a:r>
            <a:r>
              <a:rPr lang="ru-RU" sz="2000" dirty="0"/>
              <a:t> </a:t>
            </a:r>
            <a:r>
              <a:rPr lang="ru-RU" sz="2000" dirty="0" err="1"/>
              <a:t>знають</a:t>
            </a:r>
            <a:r>
              <a:rPr lang="ru-RU" sz="2000" dirty="0"/>
              <a:t> на </a:t>
            </a:r>
            <a:r>
              <a:rPr lang="ru-RU" sz="2000" dirty="0" err="1"/>
              <a:t>цю</a:t>
            </a:r>
            <a:r>
              <a:rPr lang="ru-RU" sz="2000" dirty="0"/>
              <a:t> тему. </a:t>
            </a:r>
            <a:endParaRPr lang="ru-RU" sz="2000" dirty="0" smtClean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F9EA30F-F206-4E82-934A-8C87FE4C4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1832" y="663648"/>
            <a:ext cx="3592663" cy="5682564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0B853A76-ECAB-4EED-A642-345223C04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445" y="634100"/>
            <a:ext cx="3592663" cy="5589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60884" y="1906012"/>
            <a:ext cx="35651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Перед  </a:t>
            </a:r>
            <a:r>
              <a:rPr lang="ru-RU" sz="2000" dirty="0" err="1"/>
              <a:t>читанням</a:t>
            </a:r>
            <a:r>
              <a:rPr lang="ru-RU" sz="2000" dirty="0"/>
              <a:t> </a:t>
            </a:r>
            <a:r>
              <a:rPr lang="ru-RU" sz="2000" dirty="0" err="1" smtClean="0"/>
              <a:t>складіть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err="1"/>
              <a:t>кошик</a:t>
            </a:r>
            <a:r>
              <a:rPr lang="ru-RU" sz="2000" dirty="0"/>
              <a:t> </a:t>
            </a:r>
            <a:r>
              <a:rPr lang="ru-RU" sz="2000" dirty="0" err="1"/>
              <a:t>ідей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Запитайте </a:t>
            </a:r>
            <a:r>
              <a:rPr lang="ru-RU" sz="2000" dirty="0" err="1"/>
              <a:t>дітей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вони </a:t>
            </a:r>
            <a:r>
              <a:rPr lang="ru-RU" sz="2000" dirty="0" err="1"/>
              <a:t>знають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про </a:t>
            </a:r>
            <a:r>
              <a:rPr lang="ru-RU" sz="2000" dirty="0" err="1"/>
              <a:t>осінь</a:t>
            </a:r>
            <a:r>
              <a:rPr lang="ru-RU" sz="2000" dirty="0"/>
              <a:t> і </a:t>
            </a:r>
            <a:r>
              <a:rPr lang="ru-RU" sz="2000" dirty="0" err="1"/>
              <a:t>лісових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91310" y="2205943"/>
            <a:ext cx="2796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Запишіть</a:t>
            </a:r>
            <a:r>
              <a:rPr lang="ru-RU" sz="2000" dirty="0" smtClean="0"/>
              <a:t> </a:t>
            </a:r>
            <a:r>
              <a:rPr lang="ru-RU" sz="2000" dirty="0" err="1"/>
              <a:t>їхні</a:t>
            </a:r>
            <a:r>
              <a:rPr lang="ru-RU" sz="2000" dirty="0"/>
              <a:t> </a:t>
            </a:r>
            <a:r>
              <a:rPr lang="ru-RU" sz="2000" dirty="0" err="1"/>
              <a:t>висловлювання</a:t>
            </a:r>
            <a:r>
              <a:rPr lang="ru-RU" sz="2000" dirty="0"/>
              <a:t> на </a:t>
            </a:r>
            <a:r>
              <a:rPr lang="ru-RU" sz="2000" dirty="0" err="1"/>
              <a:t>стікерах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доберіть</a:t>
            </a:r>
            <a:r>
              <a:rPr lang="ru-RU" sz="2000" dirty="0"/>
              <a:t> </a:t>
            </a:r>
            <a:r>
              <a:rPr lang="ru-RU" sz="2000" dirty="0" err="1"/>
              <a:t>наліпки</a:t>
            </a:r>
            <a:r>
              <a:rPr lang="ru-RU" sz="2000" dirty="0"/>
              <a:t> з </a:t>
            </a:r>
            <a:r>
              <a:rPr lang="ru-RU" sz="2000" dirty="0" err="1"/>
              <a:t>відповідними</a:t>
            </a:r>
            <a:r>
              <a:rPr lang="ru-RU" sz="2000" dirty="0"/>
              <a:t> </a:t>
            </a:r>
            <a:r>
              <a:rPr lang="ru-RU" sz="2000" dirty="0" err="1"/>
              <a:t>зображеннями</a:t>
            </a:r>
            <a:r>
              <a:rPr lang="ru-RU" sz="2000" dirty="0"/>
              <a:t>, а </a:t>
            </a:r>
            <a:r>
              <a:rPr lang="ru-RU" sz="2000" dirty="0" err="1"/>
              <a:t>відтак</a:t>
            </a:r>
            <a:r>
              <a:rPr lang="ru-RU" sz="2000" dirty="0"/>
              <a:t> наклейте </a:t>
            </a:r>
            <a:r>
              <a:rPr lang="ru-RU" sz="2000" dirty="0" err="1"/>
              <a:t>їх</a:t>
            </a:r>
            <a:r>
              <a:rPr lang="ru-RU" sz="2000" dirty="0"/>
              <a:t> на </a:t>
            </a:r>
            <a:r>
              <a:rPr lang="ru-RU" sz="2000" dirty="0" err="1"/>
              <a:t>кошик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41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3275B-13AB-40CD-BF74-37AB1736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6871" y="904549"/>
            <a:ext cx="4903965" cy="622852"/>
          </a:xfrm>
        </p:spPr>
        <p:txBody>
          <a:bodyPr>
            <a:noAutofit/>
          </a:bodyPr>
          <a:lstStyle/>
          <a:p>
            <a:r>
              <a:rPr lang="ru-RU" sz="4000" b="1" dirty="0" err="1">
                <a:solidFill>
                  <a:srgbClr val="FFFF00"/>
                </a:solidFill>
              </a:rPr>
              <a:t>Прогнозування</a:t>
            </a:r>
            <a:r>
              <a:rPr lang="ru-RU" sz="4000" b="1" dirty="0">
                <a:solidFill>
                  <a:srgbClr val="FFFF00"/>
                </a:solidFill>
              </a:rPr>
              <a:t> за </a:t>
            </a:r>
            <a:r>
              <a:rPr lang="ru-RU" sz="4000" b="1" dirty="0" err="1" smtClean="0">
                <a:solidFill>
                  <a:srgbClr val="FFFF00"/>
                </a:solidFill>
              </a:rPr>
              <a:t>ілюстрацією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CE09B-8D2D-4BC8-885E-B5FF8FA03EFD}"/>
              </a:ext>
            </a:extLst>
          </p:cNvPr>
          <p:cNvSpPr txBox="1"/>
          <p:nvPr/>
        </p:nvSpPr>
        <p:spPr>
          <a:xfrm>
            <a:off x="471061" y="580850"/>
            <a:ext cx="58601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Куб 9">
            <a:extLst>
              <a:ext uri="{FF2B5EF4-FFF2-40B4-BE49-F238E27FC236}">
                <a16:creationId xmlns:a16="http://schemas.microsoft.com/office/drawing/2014/main" id="{D2C9868A-4E6D-427F-B5E2-CBABDBD41814}"/>
              </a:ext>
            </a:extLst>
          </p:cNvPr>
          <p:cNvSpPr/>
          <p:nvPr/>
        </p:nvSpPr>
        <p:spPr>
          <a:xfrm>
            <a:off x="1261227" y="1498070"/>
            <a:ext cx="2274073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Покажіть </a:t>
            </a:r>
            <a:r>
              <a:rPr lang="uk-UA" dirty="0"/>
              <a:t>дітям ілюстрацію до твору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1" name="Куб 10">
            <a:extLst>
              <a:ext uri="{FF2B5EF4-FFF2-40B4-BE49-F238E27FC236}">
                <a16:creationId xmlns:a16="http://schemas.microsoft.com/office/drawing/2014/main" id="{016ADB7E-1853-49D4-AC5A-1388B7A46EDB}"/>
              </a:ext>
            </a:extLst>
          </p:cNvPr>
          <p:cNvSpPr/>
          <p:nvPr/>
        </p:nvSpPr>
        <p:spPr>
          <a:xfrm>
            <a:off x="3412901" y="2727472"/>
            <a:ext cx="3236526" cy="175437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prstClr val="white"/>
                </a:solidFill>
              </a:rPr>
              <a:t> </a:t>
            </a:r>
            <a:r>
              <a:rPr lang="uk-UA" dirty="0">
                <a:solidFill>
                  <a:prstClr val="white"/>
                </a:solidFill>
              </a:rPr>
              <a:t>Відтак запропонуйте припустити, яка назва твору та про що </a:t>
            </a:r>
            <a:r>
              <a:rPr lang="uk-UA" dirty="0" smtClean="0">
                <a:solidFill>
                  <a:prstClr val="white"/>
                </a:solidFill>
              </a:rPr>
              <a:t>історія</a:t>
            </a:r>
            <a:endParaRPr lang="ru-RU" dirty="0"/>
          </a:p>
        </p:txBody>
      </p:sp>
      <p:sp>
        <p:nvSpPr>
          <p:cNvPr id="13" name="Куб 12">
            <a:extLst>
              <a:ext uri="{FF2B5EF4-FFF2-40B4-BE49-F238E27FC236}">
                <a16:creationId xmlns:a16="http://schemas.microsoft.com/office/drawing/2014/main" id="{872FC246-E35D-4B7B-A02C-8435DDC47E54}"/>
              </a:ext>
            </a:extLst>
          </p:cNvPr>
          <p:cNvSpPr/>
          <p:nvPr/>
        </p:nvSpPr>
        <p:spPr>
          <a:xfrm>
            <a:off x="6649427" y="3516921"/>
            <a:ext cx="4735497" cy="2986909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 smtClean="0">
                <a:solidFill>
                  <a:prstClr val="white"/>
                </a:solidFill>
              </a:rPr>
              <a:t>Щоб </a:t>
            </a:r>
            <a:r>
              <a:rPr lang="uk-UA" dirty="0">
                <a:solidFill>
                  <a:prstClr val="white"/>
                </a:solidFill>
              </a:rPr>
              <a:t>діти правильно сприймали зміст твору, перевірте, чи мають вони певні життєві уявлення та знання про дійсність. </a:t>
            </a:r>
            <a:endParaRPr lang="uk-UA" dirty="0" smtClean="0">
              <a:solidFill>
                <a:prstClr val="white"/>
              </a:solidFill>
            </a:endParaRPr>
          </a:p>
          <a:p>
            <a:pPr lvl="0" algn="ctr"/>
            <a:r>
              <a:rPr lang="uk-UA" dirty="0" smtClean="0">
                <a:solidFill>
                  <a:prstClr val="white"/>
                </a:solidFill>
              </a:rPr>
              <a:t>Якщо </a:t>
            </a:r>
            <a:r>
              <a:rPr lang="uk-UA" dirty="0">
                <a:solidFill>
                  <a:prstClr val="white"/>
                </a:solidFill>
              </a:rPr>
              <a:t>їх немає чи вони недостатні, перш ніж читати дітям твір, проведіть підготовчу </a:t>
            </a:r>
            <a:r>
              <a:rPr lang="uk-UA" dirty="0" smtClean="0">
                <a:solidFill>
                  <a:prstClr val="white"/>
                </a:solidFill>
              </a:rPr>
              <a:t>роботу</a:t>
            </a:r>
            <a:endParaRPr lang="uk-UA" dirty="0">
              <a:solidFill>
                <a:prstClr val="white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3B366F-65D7-4707-9EE7-5E90A0898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7" b="88412" l="8333" r="93519">
                        <a14:foregroundMark x1="91204" y1="27897" x2="91204" y2="27897"/>
                        <a14:foregroundMark x1="87500" y1="27039" x2="87500" y2="27039"/>
                        <a14:foregroundMark x1="94444" y1="29614" x2="94444" y2="29614"/>
                        <a14:foregroundMark x1="67593" y1="7296" x2="67593" y2="7296"/>
                        <a14:foregroundMark x1="71759" y1="28326" x2="71759" y2="28326"/>
                        <a14:foregroundMark x1="57407" y1="27039" x2="57407" y2="27039"/>
                        <a14:foregroundMark x1="40741" y1="7725" x2="40741" y2="7725"/>
                        <a14:foregroundMark x1="30556" y1="8584" x2="30556" y2="8584"/>
                        <a14:foregroundMark x1="39352" y1="88412" x2="39352" y2="88412"/>
                        <a14:foregroundMark x1="53704" y1="79828" x2="53704" y2="79828"/>
                        <a14:foregroundMark x1="71759" y1="26180" x2="71759" y2="26180"/>
                        <a14:foregroundMark x1="87500" y1="27897" x2="87500" y2="27897"/>
                        <a14:foregroundMark x1="56481" y1="28755" x2="56481" y2="28755"/>
                      </a14:backgroundRemoval>
                    </a14:imgEffect>
                  </a14:imgLayer>
                </a14:imgProps>
              </a:ext>
            </a:extLst>
          </a:blip>
          <a:srcRect b="8171"/>
          <a:stretch/>
        </p:blipFill>
        <p:spPr>
          <a:xfrm>
            <a:off x="10438693" y="72517"/>
            <a:ext cx="1439139" cy="14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4EAC1-D1D1-427B-8992-D457AC586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7" y="132946"/>
            <a:ext cx="6673174" cy="729574"/>
          </a:xfrm>
        </p:spPr>
        <p:txBody>
          <a:bodyPr>
            <a:normAutofit fontScale="90000"/>
          </a:bodyPr>
          <a:lstStyle/>
          <a:p>
            <a:r>
              <a:rPr lang="uk-UA" sz="5400" b="1" dirty="0" smtClean="0">
                <a:solidFill>
                  <a:srgbClr val="FFFF00"/>
                </a:solidFill>
              </a:rPr>
              <a:t>Упереджене читання</a:t>
            </a:r>
            <a:endParaRPr lang="ru-RU" sz="5400" b="1" dirty="0">
              <a:solidFill>
                <a:srgbClr val="FFFF00"/>
              </a:solidFill>
            </a:endParaRPr>
          </a:p>
        </p:txBody>
      </p:sp>
      <p:sp>
        <p:nvSpPr>
          <p:cNvPr id="10" name="Блок-схема: знак завершения 9">
            <a:extLst>
              <a:ext uri="{FF2B5EF4-FFF2-40B4-BE49-F238E27FC236}">
                <a16:creationId xmlns:a16="http://schemas.microsoft.com/office/drawing/2014/main" id="{C23E9A9E-9273-431B-9F4F-0CC4E873BDC6}"/>
              </a:ext>
            </a:extLst>
          </p:cNvPr>
          <p:cNvSpPr/>
          <p:nvPr/>
        </p:nvSpPr>
        <p:spPr>
          <a:xfrm>
            <a:off x="425001" y="1193950"/>
            <a:ext cx="7083382" cy="157500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Обговоріть із дітьми назву твору: </a:t>
            </a:r>
            <a:endParaRPr lang="uk-UA" sz="20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Чому твір так називається?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Як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ви вважаєте,  що може відбутись у творі з такою назвою?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</a:t>
            </a:r>
          </a:p>
          <a:p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Із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чого, на вашу думку, почнеться твір?»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11" name="Блок-схема: знак завершения 10">
            <a:extLst>
              <a:ext uri="{FF2B5EF4-FFF2-40B4-BE49-F238E27FC236}">
                <a16:creationId xmlns:a16="http://schemas.microsoft.com/office/drawing/2014/main" id="{69DFE870-25DE-4DB2-8DC6-A9C91BE375B6}"/>
              </a:ext>
            </a:extLst>
          </p:cNvPr>
          <p:cNvSpPr/>
          <p:nvPr/>
        </p:nvSpPr>
        <p:spPr>
          <a:xfrm>
            <a:off x="1" y="3515931"/>
            <a:ext cx="7508382" cy="334206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Прочитайте  </a:t>
            </a:r>
            <a:r>
              <a:rPr lang="ru-RU" sz="2000" b="1" dirty="0" err="1">
                <a:solidFill>
                  <a:schemeClr val="tx1"/>
                </a:solidFill>
              </a:rPr>
              <a:t>частину</a:t>
            </a:r>
            <a:r>
              <a:rPr lang="ru-RU" sz="2000" b="1" dirty="0">
                <a:solidFill>
                  <a:schemeClr val="tx1"/>
                </a:solidFill>
              </a:rPr>
              <a:t> тексту. </a:t>
            </a:r>
            <a:r>
              <a:rPr lang="ru-RU" sz="2000" b="1" dirty="0" err="1">
                <a:solidFill>
                  <a:schemeClr val="tx1"/>
                </a:solidFill>
              </a:rPr>
              <a:t>Попросіть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дітей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пригадати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їхні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припущення</a:t>
            </a:r>
            <a:r>
              <a:rPr lang="ru-RU" sz="2000" b="1" dirty="0">
                <a:solidFill>
                  <a:schemeClr val="tx1"/>
                </a:solidFill>
              </a:rPr>
              <a:t> й </a:t>
            </a:r>
            <a:r>
              <a:rPr lang="ru-RU" sz="2000" b="1" dirty="0" err="1">
                <a:solidFill>
                  <a:schemeClr val="tx1"/>
                </a:solidFill>
              </a:rPr>
              <a:t>відповісти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запитання</a:t>
            </a:r>
            <a:r>
              <a:rPr lang="ru-RU" sz="2000" b="1" dirty="0">
                <a:solidFill>
                  <a:schemeClr val="tx1"/>
                </a:solidFill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саме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справдилося</a:t>
            </a:r>
            <a:r>
              <a:rPr lang="ru-RU" sz="2000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неочікуваним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цікавим</a:t>
            </a:r>
            <a:r>
              <a:rPr lang="ru-RU" sz="2000" dirty="0">
                <a:solidFill>
                  <a:schemeClr val="tx1"/>
                </a:solidFill>
              </a:rPr>
              <a:t>?  </a:t>
            </a:r>
            <a:r>
              <a:rPr lang="ru-RU" sz="2000" dirty="0" err="1" smtClean="0">
                <a:solidFill>
                  <a:schemeClr val="tx1"/>
                </a:solidFill>
              </a:rPr>
              <a:t>Хто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герой </a:t>
            </a:r>
            <a:r>
              <a:rPr lang="ru-RU" sz="2000" dirty="0" err="1">
                <a:solidFill>
                  <a:schemeClr val="tx1"/>
                </a:solidFill>
              </a:rPr>
              <a:t>твору</a:t>
            </a:r>
            <a:r>
              <a:rPr lang="ru-RU" sz="2000" dirty="0">
                <a:solidFill>
                  <a:schemeClr val="tx1"/>
                </a:solidFill>
              </a:rPr>
              <a:t>? </a:t>
            </a:r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err="1" smtClean="0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, на вашу думку, буде </a:t>
            </a:r>
            <a:r>
              <a:rPr lang="ru-RU" sz="2000" dirty="0" err="1">
                <a:solidFill>
                  <a:schemeClr val="tx1"/>
                </a:solidFill>
              </a:rPr>
              <a:t>далі</a:t>
            </a:r>
            <a:r>
              <a:rPr lang="ru-RU" sz="2000" dirty="0">
                <a:solidFill>
                  <a:schemeClr val="tx1"/>
                </a:solidFill>
              </a:rPr>
              <a:t>?»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000" b="1" dirty="0" err="1">
                <a:solidFill>
                  <a:schemeClr val="tx1"/>
                </a:solidFill>
              </a:rPr>
              <a:t>дітям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наступну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частину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твору</a:t>
            </a:r>
            <a:r>
              <a:rPr lang="ru-RU" sz="2000" b="1" dirty="0">
                <a:solidFill>
                  <a:schemeClr val="tx1"/>
                </a:solidFill>
              </a:rPr>
              <a:t> та запитайте: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</a:t>
            </a:r>
            <a:r>
              <a:rPr lang="ru-RU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err="1">
                <a:solidFill>
                  <a:schemeClr val="tx1"/>
                </a:solidFill>
              </a:rPr>
              <a:t>Чи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може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таке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трапитися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насправді</a:t>
            </a:r>
            <a:r>
              <a:rPr lang="ru-RU" sz="2000" dirty="0">
                <a:solidFill>
                  <a:schemeClr val="tx1"/>
                </a:solidFill>
              </a:rPr>
              <a:t>? </a:t>
            </a:r>
            <a:r>
              <a:rPr lang="ru-RU" sz="2000" dirty="0" err="1">
                <a:solidFill>
                  <a:schemeClr val="tx1"/>
                </a:solidFill>
              </a:rPr>
              <a:t>Що</a:t>
            </a:r>
            <a:r>
              <a:rPr lang="ru-RU" sz="2000" dirty="0">
                <a:solidFill>
                  <a:schemeClr val="tx1"/>
                </a:solidFill>
              </a:rPr>
              <a:t> буде </a:t>
            </a:r>
            <a:r>
              <a:rPr lang="ru-RU" sz="2000" dirty="0" err="1">
                <a:solidFill>
                  <a:schemeClr val="tx1"/>
                </a:solidFill>
              </a:rPr>
              <a:t>далі</a:t>
            </a:r>
            <a:r>
              <a:rPr lang="ru-RU" sz="2000" dirty="0">
                <a:solidFill>
                  <a:schemeClr val="tx1"/>
                </a:solidFill>
              </a:rPr>
              <a:t>? Чим завершиться </a:t>
            </a:r>
            <a:r>
              <a:rPr lang="ru-RU" sz="2000" dirty="0" err="1">
                <a:solidFill>
                  <a:schemeClr val="tx1"/>
                </a:solidFill>
              </a:rPr>
              <a:t>твір</a:t>
            </a:r>
            <a:r>
              <a:rPr lang="ru-RU" sz="2000" dirty="0">
                <a:solidFill>
                  <a:schemeClr val="tx1"/>
                </a:solidFill>
              </a:rPr>
              <a:t>?»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08383" y="2577423"/>
            <a:ext cx="4507606" cy="224676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Проведіть</a:t>
            </a:r>
            <a:r>
              <a:rPr lang="ru-RU" sz="2000" b="1" dirty="0" smtClean="0"/>
              <a:t>  </a:t>
            </a:r>
            <a:r>
              <a:rPr lang="ru-RU" sz="2000" b="1" dirty="0" err="1"/>
              <a:t>рефлексію</a:t>
            </a:r>
            <a:r>
              <a:rPr lang="ru-RU" sz="2000" b="1" dirty="0"/>
              <a:t> за </a:t>
            </a:r>
            <a:r>
              <a:rPr lang="ru-RU" sz="2000" b="1" dirty="0" err="1"/>
              <a:t>змістом</a:t>
            </a:r>
            <a:r>
              <a:rPr lang="ru-RU" sz="2000" b="1" dirty="0"/>
              <a:t> </a:t>
            </a:r>
            <a:r>
              <a:rPr lang="ru-RU" sz="2000" b="1" dirty="0" err="1" smtClean="0"/>
              <a:t>прочитаного</a:t>
            </a:r>
            <a:endParaRPr lang="ru-RU" sz="2000" b="1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«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справдилися</a:t>
            </a:r>
            <a:r>
              <a:rPr lang="ru-RU" sz="2000" dirty="0"/>
              <a:t> </a:t>
            </a:r>
            <a:r>
              <a:rPr lang="ru-RU" sz="2000" dirty="0" err="1"/>
              <a:t>ваші</a:t>
            </a:r>
            <a:r>
              <a:rPr lang="ru-RU" sz="2000" dirty="0"/>
              <a:t> </a:t>
            </a:r>
            <a:r>
              <a:rPr lang="ru-RU" sz="2000" dirty="0" err="1"/>
              <a:t>передбачення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завершення</a:t>
            </a:r>
            <a:r>
              <a:rPr lang="ru-RU" sz="2000" dirty="0"/>
              <a:t> </a:t>
            </a:r>
            <a:r>
              <a:rPr lang="ru-RU" sz="2000" dirty="0" err="1"/>
              <a:t>твору</a:t>
            </a:r>
            <a:r>
              <a:rPr lang="ru-RU" sz="2000" dirty="0"/>
              <a:t>? </a:t>
            </a:r>
            <a:endParaRPr lang="ru-RU" sz="2000" dirty="0" smtClean="0"/>
          </a:p>
          <a:p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вразило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чого</a:t>
            </a:r>
            <a:r>
              <a:rPr lang="ru-RU" sz="2000" dirty="0"/>
              <a:t> аж дух </a:t>
            </a:r>
            <a:r>
              <a:rPr lang="ru-RU" sz="2000" dirty="0" err="1"/>
              <a:t>захопило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зрозуміло</a:t>
            </a:r>
            <a:r>
              <a:rPr lang="ru-RU" sz="2000" dirty="0"/>
              <a:t>? </a:t>
            </a:r>
            <a:endParaRPr lang="ru-RU" sz="2000" dirty="0" smtClean="0"/>
          </a:p>
          <a:p>
            <a:r>
              <a:rPr lang="ru-RU" sz="2000" dirty="0" smtClean="0"/>
              <a:t>Про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хочете</a:t>
            </a:r>
            <a:r>
              <a:rPr lang="ru-RU" sz="2000" dirty="0"/>
              <a:t> </a:t>
            </a:r>
            <a:r>
              <a:rPr lang="ru-RU" sz="2000" dirty="0" err="1"/>
              <a:t>запитати</a:t>
            </a:r>
            <a:r>
              <a:rPr lang="ru-RU" sz="2000" dirty="0"/>
              <a:t>?»</a:t>
            </a:r>
          </a:p>
        </p:txBody>
      </p:sp>
    </p:spTree>
    <p:extLst>
      <p:ext uri="{BB962C8B-B14F-4D97-AF65-F5344CB8AC3E}">
        <p14:creationId xmlns:p14="http://schemas.microsoft.com/office/powerpoint/2010/main" val="14230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0C9E6E-D975-49BF-949F-606C9395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90" y="220494"/>
            <a:ext cx="3609578" cy="946825"/>
          </a:xfrm>
        </p:spPr>
        <p:txBody>
          <a:bodyPr>
            <a:noAutofit/>
          </a:bodyPr>
          <a:lstStyle/>
          <a:p>
            <a:r>
              <a:rPr lang="ru-RU" sz="4400" b="1" dirty="0" err="1">
                <a:solidFill>
                  <a:srgbClr val="FFFF00"/>
                </a:solidFill>
              </a:rPr>
              <a:t>Сплануйте</a:t>
            </a:r>
            <a:r>
              <a:rPr lang="ru-RU" sz="4400" b="1" dirty="0">
                <a:solidFill>
                  <a:srgbClr val="FFFF00"/>
                </a:solidFill>
              </a:rPr>
              <a:t> </a:t>
            </a:r>
            <a:r>
              <a:rPr lang="ru-RU" sz="4400" b="1" dirty="0" smtClean="0">
                <a:solidFill>
                  <a:srgbClr val="FFFF00"/>
                </a:solidFill>
              </a:rPr>
              <a:t/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err="1" smtClean="0">
                <a:solidFill>
                  <a:srgbClr val="FFFF00"/>
                </a:solidFill>
              </a:rPr>
              <a:t>діяльність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B4CB6-8EF1-49C5-B259-AB3F72141362}"/>
              </a:ext>
            </a:extLst>
          </p:cNvPr>
          <p:cNvSpPr txBox="1"/>
          <p:nvPr/>
        </p:nvSpPr>
        <p:spPr>
          <a:xfrm>
            <a:off x="189691" y="1681214"/>
            <a:ext cx="395730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B0F0"/>
                </a:solidFill>
              </a:rPr>
              <a:t>Реалізуйте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літературний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проєкт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поетапно</a:t>
            </a:r>
            <a:r>
              <a:rPr lang="ru-RU" sz="2000" dirty="0">
                <a:solidFill>
                  <a:srgbClr val="00B0F0"/>
                </a:solidFill>
              </a:rPr>
              <a:t>.  </a:t>
            </a:r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err="1" smtClean="0">
                <a:solidFill>
                  <a:srgbClr val="00B0F0"/>
                </a:solidFill>
              </a:rPr>
              <a:t>Щоб</a:t>
            </a:r>
            <a:r>
              <a:rPr lang="ru-RU" sz="2000" dirty="0" smtClean="0">
                <a:solidFill>
                  <a:srgbClr val="00B0F0"/>
                </a:solidFill>
              </a:rPr>
              <a:t>  </a:t>
            </a:r>
            <a:r>
              <a:rPr lang="ru-RU" sz="2000" dirty="0" err="1">
                <a:solidFill>
                  <a:srgbClr val="00B0F0"/>
                </a:solidFill>
              </a:rPr>
              <a:t>чітко</a:t>
            </a:r>
            <a:r>
              <a:rPr lang="ru-RU" sz="2000" dirty="0">
                <a:solidFill>
                  <a:srgbClr val="00B0F0"/>
                </a:solidFill>
              </a:rPr>
              <a:t>  </a:t>
            </a:r>
            <a:r>
              <a:rPr lang="ru-RU" sz="2000" dirty="0" err="1">
                <a:solidFill>
                  <a:srgbClr val="00B0F0"/>
                </a:solidFill>
              </a:rPr>
              <a:t>розуміти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скільки</a:t>
            </a:r>
            <a:r>
              <a:rPr lang="ru-RU" sz="2000" dirty="0">
                <a:solidFill>
                  <a:srgbClr val="00B0F0"/>
                </a:solidFill>
              </a:rPr>
              <a:t> часу </a:t>
            </a:r>
            <a:r>
              <a:rPr lang="ru-RU" sz="2000" dirty="0" err="1" smtClean="0">
                <a:solidFill>
                  <a:srgbClr val="00B0F0"/>
                </a:solidFill>
              </a:rPr>
              <a:t>потрібно</a:t>
            </a:r>
            <a:r>
              <a:rPr lang="ru-RU" sz="2000" dirty="0" smtClean="0">
                <a:solidFill>
                  <a:srgbClr val="00B0F0"/>
                </a:solidFill>
              </a:rPr>
              <a:t>, </a:t>
            </a:r>
            <a:r>
              <a:rPr lang="ru-RU" sz="2000" dirty="0" err="1" smtClean="0">
                <a:solidFill>
                  <a:srgbClr val="00B0F0"/>
                </a:solidFill>
              </a:rPr>
              <a:t>які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види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діяльності</a:t>
            </a:r>
            <a:r>
              <a:rPr lang="ru-RU" sz="2000" dirty="0">
                <a:solidFill>
                  <a:srgbClr val="00B0F0"/>
                </a:solidFill>
              </a:rPr>
              <a:t> провести та </a:t>
            </a:r>
            <a:r>
              <a:rPr lang="ru-RU" sz="2000" dirty="0" err="1">
                <a:solidFill>
                  <a:srgbClr val="00B0F0"/>
                </a:solidFill>
              </a:rPr>
              <a:t>якого</a:t>
            </a:r>
            <a:r>
              <a:rPr lang="ru-RU" sz="2000" dirty="0">
                <a:solidFill>
                  <a:srgbClr val="00B0F0"/>
                </a:solidFill>
              </a:rPr>
              <a:t> результату </a:t>
            </a:r>
            <a:r>
              <a:rPr lang="ru-RU" sz="2000" dirty="0" err="1">
                <a:solidFill>
                  <a:srgbClr val="00B0F0"/>
                </a:solidFill>
              </a:rPr>
              <a:t>очікувати</a:t>
            </a:r>
            <a:r>
              <a:rPr lang="ru-RU" sz="2000" dirty="0">
                <a:solidFill>
                  <a:srgbClr val="00B0F0"/>
                </a:solidFill>
              </a:rPr>
              <a:t>, </a:t>
            </a:r>
            <a:r>
              <a:rPr lang="ru-RU" sz="2000" dirty="0" err="1">
                <a:solidFill>
                  <a:srgbClr val="00B0F0"/>
                </a:solidFill>
              </a:rPr>
              <a:t>складіть</a:t>
            </a:r>
            <a:r>
              <a:rPr lang="ru-RU" sz="2000" dirty="0">
                <a:solidFill>
                  <a:srgbClr val="00B0F0"/>
                </a:solidFill>
              </a:rPr>
              <a:t> план. </a:t>
            </a:r>
            <a:endParaRPr lang="ru-RU" sz="2000" dirty="0" smtClean="0">
              <a:solidFill>
                <a:srgbClr val="00B0F0"/>
              </a:solidFill>
            </a:endParaRPr>
          </a:p>
          <a:p>
            <a:endParaRPr lang="ru-RU" sz="2000" dirty="0">
              <a:solidFill>
                <a:srgbClr val="00B0F0"/>
              </a:solidFill>
            </a:endParaRPr>
          </a:p>
          <a:p>
            <a:endParaRPr lang="ru-RU" sz="2000" dirty="0" smtClean="0">
              <a:solidFill>
                <a:srgbClr val="00B0F0"/>
              </a:solidFill>
            </a:endParaRPr>
          </a:p>
          <a:p>
            <a:r>
              <a:rPr lang="ru-RU" sz="2000" dirty="0" err="1" smtClean="0">
                <a:solidFill>
                  <a:srgbClr val="00B0F0"/>
                </a:solidFill>
              </a:rPr>
              <a:t>Оформте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його</a:t>
            </a:r>
            <a:r>
              <a:rPr lang="ru-RU" sz="2000" dirty="0">
                <a:solidFill>
                  <a:srgbClr val="00B0F0"/>
                </a:solidFill>
              </a:rPr>
              <a:t> у </a:t>
            </a:r>
            <a:r>
              <a:rPr lang="ru-RU" sz="2000" dirty="0" err="1">
                <a:solidFill>
                  <a:srgbClr val="00B0F0"/>
                </a:solidFill>
              </a:rPr>
              <a:t>зручний</a:t>
            </a:r>
            <a:r>
              <a:rPr lang="ru-RU" sz="2000" dirty="0">
                <a:solidFill>
                  <a:srgbClr val="00B0F0"/>
                </a:solidFill>
              </a:rPr>
              <a:t> для себе </a:t>
            </a:r>
            <a:r>
              <a:rPr lang="ru-RU" sz="2000" dirty="0" err="1">
                <a:solidFill>
                  <a:srgbClr val="00B0F0"/>
                </a:solidFill>
              </a:rPr>
              <a:t>спосіб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smtClean="0">
                <a:solidFill>
                  <a:srgbClr val="00B0F0"/>
                </a:solidFill>
              </a:rPr>
              <a:t>—</a:t>
            </a:r>
          </a:p>
          <a:p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 smtClean="0">
                <a:solidFill>
                  <a:srgbClr val="00B0F0"/>
                </a:solidFill>
              </a:rPr>
              <a:t>таблицю</a:t>
            </a:r>
            <a:r>
              <a:rPr lang="ru-RU" sz="2000" dirty="0" smtClean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чи</a:t>
            </a:r>
            <a:r>
              <a:rPr lang="ru-RU" sz="2000" dirty="0">
                <a:solidFill>
                  <a:srgbClr val="00B0F0"/>
                </a:solidFill>
              </a:rPr>
              <a:t> </a:t>
            </a:r>
            <a:r>
              <a:rPr lang="ru-RU" sz="2000" dirty="0" err="1">
                <a:solidFill>
                  <a:srgbClr val="00B0F0"/>
                </a:solidFill>
              </a:rPr>
              <a:t>інтелектуальну</a:t>
            </a:r>
            <a:r>
              <a:rPr lang="ru-RU" sz="2000" dirty="0">
                <a:solidFill>
                  <a:srgbClr val="00B0F0"/>
                </a:solidFill>
              </a:rPr>
              <a:t> карту.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4809" y="220494"/>
            <a:ext cx="7481171" cy="47281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510" y="5297062"/>
            <a:ext cx="11311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Інтелектуальна</a:t>
            </a:r>
            <a:r>
              <a:rPr lang="ru-RU" dirty="0"/>
              <a:t> карта — </a:t>
            </a:r>
            <a:r>
              <a:rPr lang="ru-RU" dirty="0" err="1"/>
              <a:t>ще</a:t>
            </a:r>
            <a:r>
              <a:rPr lang="ru-RU" dirty="0"/>
              <a:t> один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планувати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літературного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. </a:t>
            </a:r>
            <a:r>
              <a:rPr lang="ru-RU" dirty="0" smtClean="0"/>
              <a:t>                                        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смислові</a:t>
            </a:r>
            <a:r>
              <a:rPr lang="ru-RU" dirty="0"/>
              <a:t> </a:t>
            </a:r>
            <a:r>
              <a:rPr lang="ru-RU" dirty="0" err="1"/>
              <a:t>вектори</a:t>
            </a:r>
            <a:r>
              <a:rPr lang="ru-RU" dirty="0"/>
              <a:t> </a:t>
            </a:r>
            <a:r>
              <a:rPr lang="ru-RU" dirty="0" err="1"/>
              <a:t>твору</a:t>
            </a:r>
            <a:r>
              <a:rPr lang="ru-RU" dirty="0"/>
              <a:t>,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навчально-розвивальних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Інтелектуальна</a:t>
            </a:r>
            <a:r>
              <a:rPr lang="ru-RU" dirty="0" smtClean="0"/>
              <a:t> </a:t>
            </a:r>
            <a:r>
              <a:rPr lang="ru-RU" dirty="0"/>
              <a:t>карта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цілісну</a:t>
            </a:r>
            <a:r>
              <a:rPr lang="ru-RU" dirty="0"/>
              <a:t> картину й </a:t>
            </a:r>
            <a:r>
              <a:rPr lang="ru-RU" dirty="0" err="1"/>
              <a:t>підказує</a:t>
            </a:r>
            <a:r>
              <a:rPr lang="ru-RU" dirty="0"/>
              <a:t> </a:t>
            </a:r>
            <a:r>
              <a:rPr lang="ru-RU" dirty="0" err="1"/>
              <a:t>логіку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8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685DE9-67DE-4A7F-873C-EADA3EBCD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68" y="-19576"/>
            <a:ext cx="7639214" cy="81368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FF00"/>
                </a:solidFill>
              </a:rPr>
              <a:t>РОЗВИВАЙМО КОМПЕТЕНТНОСТІ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22C7A-CACF-46A1-B2B0-FC4DF7A6ACD5}"/>
              </a:ext>
            </a:extLst>
          </p:cNvPr>
          <p:cNvSpPr txBox="1"/>
          <p:nvPr/>
        </p:nvSpPr>
        <p:spPr>
          <a:xfrm>
            <a:off x="2161740" y="695675"/>
            <a:ext cx="71720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55A678-83C1-4EEF-8152-C4CB4E511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722" b="71893" l="5875" r="94125">
                        <a14:foregroundMark x1="29375" y1="29882" x2="29375" y2="29882"/>
                        <a14:foregroundMark x1="11000" y1="46923" x2="11000" y2="46923"/>
                        <a14:foregroundMark x1="28500" y1="22722" x2="28500" y2="22722"/>
                        <a14:foregroundMark x1="23875" y1="70000" x2="23875" y2="70000"/>
                        <a14:foregroundMark x1="5875" y1="51598" x2="5875" y2="51598"/>
                        <a14:foregroundMark x1="75625" y1="43669" x2="75625" y2="43669"/>
                        <a14:foregroundMark x1="72750" y1="25266" x2="72750" y2="25266"/>
                        <a14:foregroundMark x1="67375" y1="32071" x2="67375" y2="32071"/>
                        <a14:foregroundMark x1="68250" y1="23787" x2="68250" y2="23787"/>
                        <a14:foregroundMark x1="76750" y1="23669" x2="76750" y2="23669"/>
                        <a14:foregroundMark x1="65313" y1="26509" x2="65313" y2="26509"/>
                        <a14:foregroundMark x1="67125" y1="26746" x2="67125" y2="26746"/>
                        <a14:foregroundMark x1="91438" y1="49112" x2="91438" y2="49112"/>
                        <a14:foregroundMark x1="94125" y1="51953" x2="94125" y2="51953"/>
                        <a14:foregroundMark x1="28500" y1="44852" x2="28500" y2="44852"/>
                        <a14:foregroundMark x1="75750" y1="71893" x2="75750" y2="71893"/>
                        <a14:foregroundMark x1="29812" y1="44970" x2="29812" y2="44970"/>
                      </a14:backgroundRemoval>
                    </a14:imgEffect>
                  </a14:imgLayer>
                </a14:imgProps>
              </a:ext>
            </a:extLst>
          </a:blip>
          <a:srcRect l="2928" t="20503" r="3164" b="26153"/>
          <a:stretch/>
        </p:blipFill>
        <p:spPr>
          <a:xfrm>
            <a:off x="3988575" y="1278570"/>
            <a:ext cx="2878372" cy="1727023"/>
          </a:xfrm>
          <a:prstGeom prst="rect">
            <a:avLst/>
          </a:prstGeom>
        </p:spPr>
      </p:pic>
      <p:pic>
        <p:nvPicPr>
          <p:cNvPr id="4" name="Рисунок 3" descr="Прямая стрелка">
            <a:extLst>
              <a:ext uri="{FF2B5EF4-FFF2-40B4-BE49-F238E27FC236}">
                <a16:creationId xmlns:a16="http://schemas.microsoft.com/office/drawing/2014/main" id="{960F7AC4-9610-4409-8345-C46A0A42B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2062223">
            <a:off x="2365609" y="1508511"/>
            <a:ext cx="1562903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6DEFB4-1D6F-4A55-85F3-7B47100EF0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604638">
            <a:off x="6873441" y="1059662"/>
            <a:ext cx="1810669" cy="16399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4C1169-EA24-41F2-8C04-F65F8108F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871071">
            <a:off x="1109146" y="5058062"/>
            <a:ext cx="1810669" cy="1639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01CC49-C679-414D-A65D-22C6C09C56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24774">
            <a:off x="1202579" y="2828006"/>
            <a:ext cx="1810669" cy="16399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3679A4-5096-4395-9EE4-CBA5F8A499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524579">
            <a:off x="748486" y="4067074"/>
            <a:ext cx="1810669" cy="16399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5F62EFA-1291-4852-967A-C0218624CE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9790146">
            <a:off x="10193535" y="5176238"/>
            <a:ext cx="1810669" cy="163996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C22DE9B-9A86-400A-AB70-5FE03CDCD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433396">
            <a:off x="9457634" y="2185610"/>
            <a:ext cx="1810669" cy="163996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6216C-2176-4C65-B38C-62FB75244A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6911283">
            <a:off x="8147203" y="1585851"/>
            <a:ext cx="1810669" cy="163996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5BC903-3EC7-4947-950D-9483106EE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572834">
            <a:off x="10317395" y="3137172"/>
            <a:ext cx="1810669" cy="163996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5D577B-B334-4CCB-9B04-7B43771612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972456">
            <a:off x="1057819" y="1593905"/>
            <a:ext cx="1810669" cy="1639966"/>
          </a:xfrm>
          <a:prstGeom prst="rect">
            <a:avLst/>
          </a:prstGeom>
        </p:spPr>
      </p:pic>
      <p:sp>
        <p:nvSpPr>
          <p:cNvPr id="19" name="Облако 18">
            <a:extLst>
              <a:ext uri="{FF2B5EF4-FFF2-40B4-BE49-F238E27FC236}">
                <a16:creationId xmlns:a16="http://schemas.microsoft.com/office/drawing/2014/main" id="{E91F6936-6FD1-446D-B008-008592556C16}"/>
              </a:ext>
            </a:extLst>
          </p:cNvPr>
          <p:cNvSpPr/>
          <p:nvPr/>
        </p:nvSpPr>
        <p:spPr>
          <a:xfrm>
            <a:off x="1403797" y="463639"/>
            <a:ext cx="9478851" cy="6297769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Плануйте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роботу над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реалізацією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проєкту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до принципу «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текстоцентризму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»: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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000" b="1" dirty="0" err="1">
                <a:solidFill>
                  <a:srgbClr val="C00000"/>
                </a:solidFill>
              </a:rPr>
              <a:t>соціально-моральний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дитина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засвоює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основні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моральні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закони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пов’язані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з ними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елементарні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правила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соціального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	</a:t>
            </a:r>
            <a:r>
              <a:rPr lang="ru-RU" sz="2000" b="1" dirty="0" err="1">
                <a:solidFill>
                  <a:srgbClr val="C00000"/>
                </a:solidFill>
              </a:rPr>
              <a:t>когнітивний</a:t>
            </a:r>
            <a:r>
              <a:rPr lang="ru-RU" sz="2000" b="1" dirty="0">
                <a:solidFill>
                  <a:srgbClr val="C00000"/>
                </a:solidFill>
              </a:rPr>
              <a:t> 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набуває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уявлень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знань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основі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яких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формує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власні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судження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переконання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	</a:t>
            </a:r>
            <a:r>
              <a:rPr lang="ru-RU" sz="2000" b="1" dirty="0">
                <a:solidFill>
                  <a:srgbClr val="C00000"/>
                </a:solidFill>
              </a:rPr>
              <a:t>емоційно-</a:t>
            </a:r>
            <a:r>
              <a:rPr lang="ru-RU" sz="2000" b="1" dirty="0" err="1">
                <a:solidFill>
                  <a:srgbClr val="C00000"/>
                </a:solidFill>
              </a:rPr>
              <a:t>ціннісний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вчиться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розуміти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й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контролювати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свої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емоції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почуття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	</a:t>
            </a:r>
            <a:r>
              <a:rPr lang="ru-RU" sz="2000" b="1" dirty="0" err="1">
                <a:solidFill>
                  <a:srgbClr val="C00000"/>
                </a:solidFill>
              </a:rPr>
              <a:t>поведінковий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дізнається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різні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способи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розв’язання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життєвих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проблем 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основі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системи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життєвих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цінностей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ставлення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до себе, людей та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світу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	</a:t>
            </a:r>
            <a:r>
              <a:rPr lang="ru-RU" sz="2000" b="1" dirty="0" err="1">
                <a:solidFill>
                  <a:srgbClr val="FF0000"/>
                </a:solidFill>
              </a:rPr>
              <a:t>мовленнєвий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—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збагачує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словниковий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запас,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вчиться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висловлювати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</a:rPr>
              <a:t>власну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думку.</a:t>
            </a:r>
          </a:p>
        </p:txBody>
      </p:sp>
    </p:spTree>
    <p:extLst>
      <p:ext uri="{BB962C8B-B14F-4D97-AF65-F5344CB8AC3E}">
        <p14:creationId xmlns:p14="http://schemas.microsoft.com/office/powerpoint/2010/main" val="34957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648AF-9670-4905-A61B-F9B30FDF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259" y="350255"/>
            <a:ext cx="6503645" cy="837537"/>
          </a:xfrm>
        </p:spPr>
        <p:txBody>
          <a:bodyPr/>
          <a:lstStyle/>
          <a:p>
            <a:r>
              <a:rPr lang="uk-UA" b="1" dirty="0">
                <a:solidFill>
                  <a:srgbClr val="FFFF00"/>
                </a:solidFill>
              </a:rPr>
              <a:t>Організуйте творчу справу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515F09-0025-4C90-8410-26F57570B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98" b="97924" l="9494" r="95781">
                        <a14:foregroundMark x1="62236" y1="5998" x2="62236" y2="5998"/>
                        <a14:foregroundMark x1="46414" y1="41753" x2="46414" y2="41753"/>
                        <a14:foregroundMark x1="40506" y1="41176" x2="40506" y2="41176"/>
                        <a14:foregroundMark x1="35654" y1="45444" x2="35654" y2="45444"/>
                        <a14:foregroundMark x1="42827" y1="43483" x2="42827" y2="43483"/>
                        <a14:foregroundMark x1="42827" y1="40830" x2="42827" y2="40830"/>
                        <a14:foregroundMark x1="37975" y1="40484" x2="37975" y2="40484"/>
                        <a14:foregroundMark x1="45992" y1="41176" x2="45992" y2="41176"/>
                        <a14:foregroundMark x1="49578" y1="42791" x2="49578" y2="42791"/>
                        <a14:foregroundMark x1="48312" y1="41176" x2="48312" y2="41176"/>
                        <a14:foregroundMark x1="45359" y1="39100" x2="45359" y2="39100"/>
                        <a14:foregroundMark x1="35654" y1="37140" x2="35654" y2="37140"/>
                        <a14:foregroundMark x1="30802" y1="45444" x2="30802" y2="45444"/>
                        <a14:foregroundMark x1="30802" y1="42445" x2="30802" y2="42445"/>
                        <a14:foregroundMark x1="31435" y1="39446" x2="31435" y2="39446"/>
                        <a14:foregroundMark x1="40506" y1="56401" x2="40506" y2="56401"/>
                        <a14:foregroundMark x1="32489" y1="59054" x2="32489" y2="59054"/>
                        <a14:foregroundMark x1="26582" y1="56401" x2="26582" y2="56401"/>
                        <a14:foregroundMark x1="39873" y1="73010" x2="39873" y2="73010"/>
                        <a14:foregroundMark x1="36709" y1="79008" x2="36709" y2="79008"/>
                        <a14:foregroundMark x1="34388" y1="75317" x2="33122" y2="74279"/>
                        <a14:foregroundMark x1="30169" y1="71972" x2="30169" y2="71972"/>
                        <a14:foregroundMark x1="58017" y1="94579" x2="58017" y2="94579"/>
                        <a14:foregroundMark x1="87764" y1="86967" x2="87764" y2="86967"/>
                        <a14:foregroundMark x1="91350" y1="87313" x2="91350" y2="87313"/>
                        <a14:foregroundMark x1="95781" y1="85006" x2="95781" y2="85006"/>
                        <a14:foregroundMark x1="9494" y1="88235" x2="9494" y2="88235"/>
                        <a14:foregroundMark x1="51477" y1="97924" x2="51477" y2="979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60635" y="352841"/>
            <a:ext cx="1129650" cy="20662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5E4F4A3-6DA3-4D99-A8E0-F08F2268B1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0" b="90000" l="5159" r="93254">
                        <a14:foregroundMark x1="9127" y1="62000" x2="9127" y2="62000"/>
                        <a14:foregroundMark x1="6746" y1="68500" x2="6746" y2="68500"/>
                        <a14:foregroundMark x1="93254" y1="82500" x2="93254" y2="82500"/>
                        <a14:foregroundMark x1="5159" y1="59000" x2="5159" y2="59000"/>
                        <a14:foregroundMark x1="28175" y1="45500" x2="28175" y2="45500"/>
                        <a14:foregroundMark x1="33333" y1="39500" x2="33333" y2="39500"/>
                        <a14:foregroundMark x1="50794" y1="5500" x2="50794" y2="5500"/>
                        <a14:foregroundMark x1="22619" y1="8500" x2="22619" y2="8500"/>
                        <a14:foregroundMark x1="39827" y1="19000" x2="37302" y2="22500"/>
                        <a14:foregroundMark x1="40549" y1="18000" x2="39827" y2="19000"/>
                        <a14:foregroundMark x1="41270" y1="17000" x2="40549" y2="18000"/>
                        <a14:foregroundMark x1="41631" y1="16500" x2="41270" y2="17000"/>
                        <a14:foregroundMark x1="41991" y1="16000" x2="41631" y2="16500"/>
                        <a14:foregroundMark x1="42352" y1="15500" x2="41991" y2="16000"/>
                        <a14:foregroundMark x1="42713" y1="15000" x2="42352" y2="15500"/>
                        <a14:foregroundMark x1="43795" y1="13500" x2="42713" y2="15000"/>
                        <a14:foregroundMark x1="44156" y1="13000" x2="43795" y2="13500"/>
                        <a14:foregroundMark x1="44516" y1="12500" x2="44156" y2="13000"/>
                        <a14:foregroundMark x1="44877" y1="12000" x2="44516" y2="12500"/>
                        <a14:foregroundMark x1="45238" y1="11500" x2="44877" y2="12000"/>
                        <a14:foregroundMark x1="45599" y1="11000" x2="45238" y2="11500"/>
                        <a14:foregroundMark x1="45959" y1="10500" x2="45599" y2="11000"/>
                        <a14:foregroundMark x1="46681" y1="9500" x2="45959" y2="10500"/>
                        <a14:foregroundMark x1="49206" y1="6000" x2="46681" y2="9500"/>
                        <a14:backgroundMark x1="42460" y1="17000" x2="42460" y2="17000"/>
                        <a14:backgroundMark x1="43254" y1="15000" x2="43254" y2="15000"/>
                        <a14:backgroundMark x1="46032" y1="12000" x2="46032" y2="12000"/>
                        <a14:backgroundMark x1="44444" y1="13500" x2="44444" y2="13500"/>
                        <a14:backgroundMark x1="43651" y1="15500" x2="43651" y2="15500"/>
                        <a14:backgroundMark x1="41667" y1="16500" x2="41667" y2="16500"/>
                        <a14:backgroundMark x1="41270" y1="17000" x2="41270" y2="17000"/>
                        <a14:backgroundMark x1="40873" y1="18000" x2="40873" y2="18000"/>
                        <a14:backgroundMark x1="40079" y1="19000" x2="40079" y2="19000"/>
                        <a14:backgroundMark x1="46825" y1="9500" x2="46825" y2="9500"/>
                        <a14:backgroundMark x1="45635" y1="13000" x2="45635" y2="13000"/>
                        <a14:backgroundMark x1="44841" y1="12500" x2="44841" y2="12500"/>
                        <a14:backgroundMark x1="43651" y1="13500" x2="43651" y2="13500"/>
                        <a14:backgroundMark x1="42857" y1="15000" x2="42857" y2="15000"/>
                        <a14:backgroundMark x1="42063" y1="16500" x2="42063" y2="16500"/>
                        <a14:backgroundMark x1="40873" y1="16500" x2="40873" y2="16500"/>
                        <a14:backgroundMark x1="45635" y1="12000" x2="45635" y2="12000"/>
                        <a14:backgroundMark x1="46429" y1="11500" x2="46429" y2="11500"/>
                        <a14:backgroundMark x1="45635" y1="11500" x2="45635" y2="11500"/>
                        <a14:backgroundMark x1="42063" y1="16000" x2="42063" y2="16000"/>
                        <a14:backgroundMark x1="42460" y1="15000" x2="42460" y2="15000"/>
                        <a14:backgroundMark x1="43651" y1="12500" x2="43651" y2="12500"/>
                        <a14:backgroundMark x1="44444" y1="12000" x2="44444" y2="12000"/>
                        <a14:backgroundMark x1="47222" y1="10500" x2="47222" y2="10500"/>
                        <a14:backgroundMark x1="46429" y1="11000" x2="46429" y2="11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408" y="60960"/>
            <a:ext cx="1447642" cy="114892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FD844BA-19C4-4751-81F1-3364ABFA1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10" y="5007109"/>
            <a:ext cx="1447642" cy="209017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F43365-8D77-4729-AAE6-D64CC09A43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933" b="95797" l="5052" r="95337">
                        <a14:foregroundMark x1="37824" y1="7136" x2="37824" y2="7136"/>
                        <a14:foregroundMark x1="68264" y1="5279" x2="68264" y2="5279"/>
                        <a14:foregroundMark x1="36788" y1="2933" x2="36788" y2="2933"/>
                        <a14:foregroundMark x1="46891" y1="34995" x2="46891" y2="34995"/>
                        <a14:foregroundMark x1="44430" y1="24633" x2="44430" y2="24633"/>
                        <a14:foregroundMark x1="28886" y1="21701" x2="28886" y2="21701"/>
                        <a14:foregroundMark x1="43005" y1="24047" x2="43005" y2="24047"/>
                        <a14:foregroundMark x1="47927" y1="21701" x2="47927" y2="21701"/>
                        <a14:foregroundMark x1="41321" y1="36364" x2="41321" y2="36364"/>
                        <a14:foregroundMark x1="27461" y1="40567" x2="27461" y2="40567"/>
                        <a14:foregroundMark x1="7124" y1="66080" x2="7124" y2="66080"/>
                        <a14:foregroundMark x1="5052" y1="63734" x2="5052" y2="63734"/>
                        <a14:foregroundMark x1="35492" y1="90127" x2="35492" y2="90127"/>
                        <a14:foregroundMark x1="31995" y1="93744" x2="31995" y2="93744"/>
                        <a14:foregroundMark x1="71373" y1="95894" x2="71373" y2="95894"/>
                        <a14:foregroundMark x1="95337" y1="67449" x2="95337" y2="674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3235" y="3884580"/>
            <a:ext cx="2424449" cy="3212708"/>
          </a:xfrm>
          <a:prstGeom prst="rect">
            <a:avLst/>
          </a:prstGeom>
        </p:spPr>
      </p:pic>
      <p:sp>
        <p:nvSpPr>
          <p:cNvPr id="19" name="Облачко с текстом: прямоугольное со скругленными углами 18">
            <a:extLst>
              <a:ext uri="{FF2B5EF4-FFF2-40B4-BE49-F238E27FC236}">
                <a16:creationId xmlns:a16="http://schemas.microsoft.com/office/drawing/2014/main" id="{F5DC5D0B-5253-4FA6-A8C6-BB6EFE777DCC}"/>
              </a:ext>
            </a:extLst>
          </p:cNvPr>
          <p:cNvSpPr/>
          <p:nvPr/>
        </p:nvSpPr>
        <p:spPr>
          <a:xfrm>
            <a:off x="695459" y="1501763"/>
            <a:ext cx="9705538" cy="4422519"/>
          </a:xfrm>
          <a:prstGeom prst="wedgeRoundRectCallout">
            <a:avLst>
              <a:gd name="adj1" fmla="val 74488"/>
              <a:gd name="adj2" fmla="val 28063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err="1" smtClean="0">
                <a:solidFill>
                  <a:schemeClr val="bg2"/>
                </a:solidFill>
              </a:rPr>
              <a:t>Важливим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компонентом </a:t>
            </a:r>
            <a:r>
              <a:rPr lang="ru-RU" sz="2000" dirty="0" err="1">
                <a:solidFill>
                  <a:schemeClr val="bg2"/>
                </a:solidFill>
              </a:rPr>
              <a:t>літературного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проєкту</a:t>
            </a:r>
            <a:r>
              <a:rPr lang="ru-RU" sz="2000" dirty="0">
                <a:solidFill>
                  <a:schemeClr val="bg2"/>
                </a:solidFill>
              </a:rPr>
              <a:t> є </a:t>
            </a:r>
            <a:r>
              <a:rPr lang="ru-RU" sz="2000" dirty="0" err="1">
                <a:solidFill>
                  <a:schemeClr val="bg2"/>
                </a:solidFill>
              </a:rPr>
              <a:t>творчий</a:t>
            </a:r>
            <a:r>
              <a:rPr lang="ru-RU" sz="2000" dirty="0">
                <a:solidFill>
                  <a:schemeClr val="bg2"/>
                </a:solidFill>
              </a:rPr>
              <a:t> продукт</a:t>
            </a:r>
            <a:r>
              <a:rPr lang="ru-RU" sz="20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/>
                </a:solidFill>
              </a:rPr>
              <a:t>З </a:t>
            </a:r>
            <a:r>
              <a:rPr lang="ru-RU" sz="2000" b="1" dirty="0" err="1">
                <a:solidFill>
                  <a:schemeClr val="accent1"/>
                </a:solidFill>
              </a:rPr>
              <a:t>першого</a:t>
            </a:r>
            <a:r>
              <a:rPr lang="ru-RU" sz="2000" b="1" dirty="0">
                <a:solidFill>
                  <a:schemeClr val="accent1"/>
                </a:solidFill>
              </a:rPr>
              <a:t> дня </a:t>
            </a:r>
            <a:r>
              <a:rPr lang="ru-RU" sz="2000" b="1" dirty="0" err="1">
                <a:solidFill>
                  <a:schemeClr val="accent1"/>
                </a:solidFill>
              </a:rPr>
              <a:t>реалізації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проєкту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орієнтуйте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дітей</a:t>
            </a:r>
            <a:r>
              <a:rPr lang="ru-RU" sz="2000" dirty="0">
                <a:solidFill>
                  <a:schemeClr val="bg2"/>
                </a:solidFill>
              </a:rPr>
              <a:t> на </a:t>
            </a:r>
            <a:r>
              <a:rPr lang="ru-RU" sz="2000" dirty="0" err="1">
                <a:solidFill>
                  <a:schemeClr val="bg2"/>
                </a:solidFill>
              </a:rPr>
              <a:t>створення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власного</a:t>
            </a:r>
            <a:r>
              <a:rPr lang="ru-RU" sz="2000" dirty="0">
                <a:solidFill>
                  <a:schemeClr val="bg2"/>
                </a:solidFill>
              </a:rPr>
              <a:t>, </a:t>
            </a:r>
            <a:r>
              <a:rPr lang="ru-RU" sz="2000" dirty="0" err="1">
                <a:solidFill>
                  <a:schemeClr val="bg2"/>
                </a:solidFill>
              </a:rPr>
              <a:t>незвичайного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видання</a:t>
            </a:r>
            <a:r>
              <a:rPr lang="ru-RU" sz="2000" dirty="0" smtClean="0">
                <a:solidFill>
                  <a:schemeClr val="bg2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Поміркуйте</a:t>
            </a:r>
            <a:r>
              <a:rPr lang="ru-RU" sz="2000" dirty="0">
                <a:solidFill>
                  <a:schemeClr val="bg2"/>
                </a:solidFill>
              </a:rPr>
              <a:t> разом, </a:t>
            </a:r>
            <a:r>
              <a:rPr lang="ru-RU" sz="2000" dirty="0" err="1">
                <a:solidFill>
                  <a:schemeClr val="bg2"/>
                </a:solidFill>
              </a:rPr>
              <a:t>що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хочете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отримати</a:t>
            </a:r>
            <a:r>
              <a:rPr lang="ru-RU" sz="2000" dirty="0">
                <a:solidFill>
                  <a:schemeClr val="bg2"/>
                </a:solidFill>
              </a:rPr>
              <a:t> в </a:t>
            </a:r>
            <a:r>
              <a:rPr lang="ru-RU" sz="2000" dirty="0" err="1">
                <a:solidFill>
                  <a:schemeClr val="bg2"/>
                </a:solidFill>
              </a:rPr>
              <a:t>результаті</a:t>
            </a:r>
            <a:r>
              <a:rPr lang="ru-RU" sz="2000" dirty="0">
                <a:solidFill>
                  <a:schemeClr val="bg2"/>
                </a:solidFill>
              </a:rPr>
              <a:t> — альбом </a:t>
            </a:r>
            <a:r>
              <a:rPr lang="ru-RU" sz="2000" dirty="0" err="1">
                <a:solidFill>
                  <a:schemeClr val="bg2"/>
                </a:solidFill>
              </a:rPr>
              <a:t>ілюстрацій</a:t>
            </a:r>
            <a:r>
              <a:rPr lang="ru-RU" sz="2000" dirty="0">
                <a:solidFill>
                  <a:schemeClr val="bg2"/>
                </a:solidFill>
              </a:rPr>
              <a:t>, книжку, </a:t>
            </a:r>
            <a:r>
              <a:rPr lang="ru-RU" sz="2000" dirty="0" err="1">
                <a:solidFill>
                  <a:schemeClr val="bg2"/>
                </a:solidFill>
              </a:rPr>
              <a:t>лепбук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тощо</a:t>
            </a:r>
            <a:r>
              <a:rPr lang="ru-RU" sz="2000" dirty="0">
                <a:solidFill>
                  <a:schemeClr val="bg2"/>
                </a:solidFill>
              </a:rPr>
              <a:t>. 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bg2"/>
                </a:solidFill>
              </a:rPr>
              <a:t>Оскільки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діяльність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дітей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дошкільного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віку</a:t>
            </a:r>
            <a:r>
              <a:rPr lang="ru-RU" sz="2000" dirty="0">
                <a:solidFill>
                  <a:schemeClr val="bg2"/>
                </a:solidFill>
              </a:rPr>
              <a:t> не </a:t>
            </a:r>
            <a:r>
              <a:rPr lang="ru-RU" sz="2000" dirty="0" err="1">
                <a:solidFill>
                  <a:schemeClr val="bg2"/>
                </a:solidFill>
              </a:rPr>
              <a:t>має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регламентованого</a:t>
            </a:r>
            <a:r>
              <a:rPr lang="ru-RU" sz="2000" dirty="0">
                <a:solidFill>
                  <a:schemeClr val="bg2"/>
                </a:solidFill>
              </a:rPr>
              <a:t> результату, </a:t>
            </a:r>
            <a:r>
              <a:rPr lang="ru-RU" sz="2000" dirty="0" err="1">
                <a:solidFill>
                  <a:schemeClr val="bg2"/>
                </a:solidFill>
              </a:rPr>
              <a:t>спонукайте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їх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виявляти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фантазію</a:t>
            </a:r>
            <a:r>
              <a:rPr lang="ru-RU" sz="2000" dirty="0">
                <a:solidFill>
                  <a:schemeClr val="bg2"/>
                </a:solidFill>
              </a:rPr>
              <a:t> та </a:t>
            </a:r>
            <a:r>
              <a:rPr lang="ru-RU" sz="2000" dirty="0" err="1">
                <a:solidFill>
                  <a:schemeClr val="bg2"/>
                </a:solidFill>
              </a:rPr>
              <a:t>творчість</a:t>
            </a:r>
            <a:r>
              <a:rPr lang="ru-RU" sz="2000" dirty="0">
                <a:solidFill>
                  <a:schemeClr val="bg2"/>
                </a:solidFill>
              </a:rPr>
              <a:t>. </a:t>
            </a:r>
            <a:endParaRPr lang="ru-RU" sz="2000" dirty="0" smtClean="0">
              <a:solidFill>
                <a:schemeClr val="bg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err="1" smtClean="0">
                <a:solidFill>
                  <a:schemeClr val="bg2"/>
                </a:solidFill>
              </a:rPr>
              <a:t>Тож</a:t>
            </a:r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складіть</a:t>
            </a:r>
            <a:r>
              <a:rPr lang="ru-RU" sz="2000" dirty="0">
                <a:solidFill>
                  <a:schemeClr val="bg2"/>
                </a:solidFill>
              </a:rPr>
              <a:t> план, </a:t>
            </a:r>
            <a:r>
              <a:rPr lang="ru-RU" sz="2000" dirty="0" err="1">
                <a:solidFill>
                  <a:schemeClr val="bg2"/>
                </a:solidFill>
              </a:rPr>
              <a:t>розподіліть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ролі</a:t>
            </a:r>
            <a:r>
              <a:rPr lang="ru-RU" sz="2000" dirty="0">
                <a:solidFill>
                  <a:schemeClr val="bg2"/>
                </a:solidFill>
              </a:rPr>
              <a:t> та </a:t>
            </a:r>
            <a:r>
              <a:rPr lang="ru-RU" sz="2000" dirty="0" err="1">
                <a:solidFill>
                  <a:schemeClr val="bg2"/>
                </a:solidFill>
              </a:rPr>
              <a:t>беріться</a:t>
            </a:r>
            <a:r>
              <a:rPr lang="ru-RU" sz="2000" dirty="0">
                <a:solidFill>
                  <a:schemeClr val="bg2"/>
                </a:solidFill>
              </a:rPr>
              <a:t> до </a:t>
            </a:r>
            <a:r>
              <a:rPr lang="ru-RU" sz="2000" dirty="0" err="1">
                <a:solidFill>
                  <a:schemeClr val="bg2"/>
                </a:solidFill>
              </a:rPr>
              <a:t>справи</a:t>
            </a:r>
            <a:r>
              <a:rPr lang="ru-RU" sz="2000" dirty="0">
                <a:solidFill>
                  <a:schemeClr val="bg2"/>
                </a:solidFill>
              </a:rPr>
              <a:t>. </a:t>
            </a:r>
            <a:r>
              <a:rPr lang="ru-RU" sz="2000" dirty="0" smtClean="0">
                <a:solidFill>
                  <a:schemeClr val="bg2"/>
                </a:solidFill>
              </a:rPr>
              <a:t>                                             </a:t>
            </a:r>
            <a:endParaRPr lang="ru-RU" sz="2000" dirty="0" smtClean="0">
              <a:solidFill>
                <a:schemeClr val="bg2"/>
              </a:solidFill>
            </a:endParaRPr>
          </a:p>
          <a:p>
            <a:endParaRPr lang="ru-RU" sz="2000" b="1" dirty="0">
              <a:solidFill>
                <a:schemeClr val="bg2"/>
              </a:solidFill>
            </a:endParaRPr>
          </a:p>
          <a:p>
            <a:r>
              <a:rPr lang="ru-RU" sz="2000" b="1" dirty="0" err="1" smtClean="0">
                <a:solidFill>
                  <a:schemeClr val="accent1"/>
                </a:solidFill>
              </a:rPr>
              <a:t>Така</a:t>
            </a:r>
            <a:r>
              <a:rPr lang="ru-RU" sz="2000" b="1" dirty="0" smtClean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колективна</a:t>
            </a:r>
            <a:r>
              <a:rPr lang="ru-RU" sz="2000" b="1" dirty="0">
                <a:solidFill>
                  <a:schemeClr val="accent1"/>
                </a:solidFill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</a:rPr>
              <a:t>діяльність</a:t>
            </a:r>
            <a:r>
              <a:rPr lang="ru-RU" sz="2000" b="1" dirty="0">
                <a:solidFill>
                  <a:schemeClr val="accent1"/>
                </a:solidFill>
              </a:rPr>
              <a:t> над </a:t>
            </a:r>
            <a:r>
              <a:rPr lang="ru-RU" sz="2000" b="1" dirty="0" err="1">
                <a:solidFill>
                  <a:schemeClr val="accent1"/>
                </a:solidFill>
              </a:rPr>
              <a:t>спільним</a:t>
            </a:r>
            <a:r>
              <a:rPr lang="ru-RU" sz="2000" b="1" dirty="0">
                <a:solidFill>
                  <a:schemeClr val="accent1"/>
                </a:solidFill>
              </a:rPr>
              <a:t> продуктом </a:t>
            </a:r>
            <a:r>
              <a:rPr lang="ru-RU" sz="2000" dirty="0" err="1">
                <a:solidFill>
                  <a:schemeClr val="bg2"/>
                </a:solidFill>
              </a:rPr>
              <a:t>сприятиме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розвитку</a:t>
            </a:r>
            <a:r>
              <a:rPr lang="ru-RU" sz="2000" dirty="0">
                <a:solidFill>
                  <a:schemeClr val="bg2"/>
                </a:solidFill>
              </a:rPr>
              <a:t> в </a:t>
            </a:r>
            <a:r>
              <a:rPr lang="ru-RU" sz="2000" dirty="0" err="1">
                <a:solidFill>
                  <a:schemeClr val="bg2"/>
                </a:solidFill>
              </a:rPr>
              <a:t>дітей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уміння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узгоджувати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дії</a:t>
            </a:r>
            <a:r>
              <a:rPr lang="ru-RU" sz="2000" dirty="0">
                <a:solidFill>
                  <a:schemeClr val="bg2"/>
                </a:solidFill>
              </a:rPr>
              <a:t>, </a:t>
            </a:r>
            <a:r>
              <a:rPr lang="ru-RU" sz="2000" dirty="0" err="1">
                <a:solidFill>
                  <a:schemeClr val="bg2"/>
                </a:solidFill>
              </a:rPr>
              <a:t>домовлятися</a:t>
            </a:r>
            <a:r>
              <a:rPr lang="ru-RU" sz="2000" dirty="0">
                <a:solidFill>
                  <a:schemeClr val="bg2"/>
                </a:solidFill>
              </a:rPr>
              <a:t>, </a:t>
            </a:r>
            <a:r>
              <a:rPr lang="ru-RU" sz="2000" dirty="0" err="1">
                <a:solidFill>
                  <a:schemeClr val="bg2"/>
                </a:solidFill>
              </a:rPr>
              <a:t>шукати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компроміс</a:t>
            </a:r>
            <a:r>
              <a:rPr lang="ru-RU" sz="2000" dirty="0">
                <a:solidFill>
                  <a:schemeClr val="bg2"/>
                </a:solidFill>
              </a:rPr>
              <a:t>, </a:t>
            </a:r>
            <a:r>
              <a:rPr lang="ru-RU" sz="2000" dirty="0" err="1">
                <a:solidFill>
                  <a:schemeClr val="bg2"/>
                </a:solidFill>
              </a:rPr>
              <a:t>допомагати</a:t>
            </a:r>
            <a:r>
              <a:rPr lang="ru-RU" sz="2000" dirty="0">
                <a:solidFill>
                  <a:schemeClr val="bg2"/>
                </a:solidFill>
              </a:rPr>
              <a:t> й </a:t>
            </a:r>
            <a:r>
              <a:rPr lang="ru-RU" sz="2000" dirty="0" err="1">
                <a:solidFill>
                  <a:schemeClr val="bg2"/>
                </a:solidFill>
              </a:rPr>
              <a:t>підказувати</a:t>
            </a:r>
            <a:r>
              <a:rPr lang="ru-RU" sz="2000" dirty="0">
                <a:solidFill>
                  <a:schemeClr val="bg2"/>
                </a:solidFill>
              </a:rPr>
              <a:t> </a:t>
            </a:r>
            <a:r>
              <a:rPr lang="ru-RU" sz="2000" dirty="0" err="1">
                <a:solidFill>
                  <a:schemeClr val="bg2"/>
                </a:solidFill>
              </a:rPr>
              <a:t>одне</a:t>
            </a:r>
            <a:r>
              <a:rPr lang="ru-RU" sz="2000" dirty="0">
                <a:solidFill>
                  <a:schemeClr val="bg2"/>
                </a:solidFill>
              </a:rPr>
              <a:t> одному.</a:t>
            </a:r>
          </a:p>
        </p:txBody>
      </p:sp>
    </p:spTree>
    <p:extLst>
      <p:ext uri="{BB962C8B-B14F-4D97-AF65-F5344CB8AC3E}">
        <p14:creationId xmlns:p14="http://schemas.microsoft.com/office/powerpoint/2010/main" val="36991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{C0C9B836-6781-430C-B6B7-D02F7E1098F8}tf03457452</Template>
  <TotalTime>4489</TotalTime>
  <Words>761</Words>
  <Application>Microsoft Office PowerPoint</Application>
  <PresentationFormat>Широкоэкранный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Небесная</vt:lpstr>
      <vt:lpstr>Літературний проєкт у дитячому садку: як спланувати та провести</vt:lpstr>
      <vt:lpstr>Оберіть літературний твір</vt:lpstr>
      <vt:lpstr>Презентация PowerPoint</vt:lpstr>
      <vt:lpstr>передбачення</vt:lpstr>
      <vt:lpstr>Прогнозування за ілюстрацією </vt:lpstr>
      <vt:lpstr>Упереджене читання</vt:lpstr>
      <vt:lpstr>Сплануйте  діяльність</vt:lpstr>
      <vt:lpstr>РОЗВИВАЙМО КОМПЕТЕНТНОСТІ</vt:lpstr>
      <vt:lpstr>Організуйте творчу справу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Художня література як мистецтво слова. Образне слово – першоелемент літератури.</dc:title>
  <dc:creator>Лариса Бацько</dc:creator>
  <cp:lastModifiedBy>1</cp:lastModifiedBy>
  <cp:revision>80</cp:revision>
  <dcterms:created xsi:type="dcterms:W3CDTF">2022-07-22T17:50:13Z</dcterms:created>
  <dcterms:modified xsi:type="dcterms:W3CDTF">2024-03-12T12:38:59Z</dcterms:modified>
</cp:coreProperties>
</file>