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5505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8508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22245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14335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98752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574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7981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2429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387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162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4515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1520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631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4215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7299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9781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49092-27A1-4F23-BBFC-57BC78C35B83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BD813F-41F4-4930-8C9C-CD212E61EEF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9523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83B4CA-6B7F-4769-B9D4-DEF07C7A95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E16664-4367-4ED1-935F-D4E562B7F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335" y="394817"/>
            <a:ext cx="9144000" cy="23876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Літературний проект «Розумні казки»</a:t>
            </a:r>
          </a:p>
        </p:txBody>
      </p:sp>
      <p:sp>
        <p:nvSpPr>
          <p:cNvPr id="4" name="Підзаголовок 2">
            <a:extLst>
              <a:ext uri="{FF2B5EF4-FFF2-40B4-BE49-F238E27FC236}">
                <a16:creationId xmlns:a16="http://schemas.microsoft.com/office/drawing/2014/main" xmlns="" id="{DD63794F-A6AC-4518-B5B0-4C5B1156A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804" y="4025756"/>
            <a:ext cx="9256392" cy="2646507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Підготувала:</a:t>
            </a:r>
            <a:endParaRPr lang="uk-UA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Людмила ВОЙНАРОВИЧ</a:t>
            </a:r>
          </a:p>
          <a:p>
            <a:pPr>
              <a:spcBef>
                <a:spcPts val="0"/>
              </a:spcBef>
            </a:pPr>
            <a:r>
              <a:rPr lang="uk-UA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вихователь середньої групи № 4</a:t>
            </a:r>
          </a:p>
          <a:p>
            <a:r>
              <a:rPr lang="uk-UA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 №8 «Калинонька»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596470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D1EF2A-3FAF-4278-8038-DAC0F43E9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CF8B9F-77B3-4896-AE50-5BA5FAB4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150" y="507378"/>
            <a:ext cx="8911687" cy="128089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Дидактична гра </a:t>
            </a:r>
            <a:b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«Впізнай казкового героя»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4EFACC1-B5F0-495D-A358-E2B63C53E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778" y="2196911"/>
            <a:ext cx="3027734" cy="403697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76C229-DB19-47CF-896E-166A5A28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6878" y="1905000"/>
            <a:ext cx="3361684" cy="4482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2DF515-44AE-4D03-89DF-83F3EAAC0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388" y="2032999"/>
            <a:ext cx="3246668" cy="43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96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17E20B7-48F7-4697-99C3-39660B45A6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7DEBD6-4BB0-4C51-8EBD-00E2AAB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377" y="223554"/>
            <a:ext cx="8911687" cy="128089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Образотворча діяльність. </a:t>
            </a:r>
            <a:b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Ліплення </a:t>
            </a:r>
            <a:r>
              <a:rPr lang="uk-UA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“Котик”</a:t>
            </a:r>
            <a:endParaRPr lang="uk-UA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7D82313B-4A65-485E-BF9B-767700C6C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760" y="1264554"/>
            <a:ext cx="2283019" cy="507337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A25FE2-7D4A-45C6-828E-0946374EF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1593" y="1264555"/>
            <a:ext cx="2283019" cy="50733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CA9700-D361-4DC0-A228-842B2417B7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960" y="1504444"/>
            <a:ext cx="3547085" cy="472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30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B564E5-A518-46F0-AF2F-4DC1396D4C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xmlns="" id="{DACF0632-FAFC-4931-966E-4BB2A61A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85" y="88204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Середа «Розумні речі»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Ідея </a:t>
            </a:r>
            <a:r>
              <a:rPr lang="uk-UA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дня</a:t>
            </a:r>
            <a:endParaRPr lang="uk-UA" sz="2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Багато речей можна використовувати в незвичний спосіб. </a:t>
            </a:r>
            <a:r>
              <a:rPr lang="uk-UA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А </a:t>
            </a:r>
            <a:r>
              <a:rPr lang="uk-UA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справжньою «</a:t>
            </a:r>
            <a:r>
              <a:rPr lang="uk-UA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виручалочкою</a:t>
            </a:r>
            <a:r>
              <a:rPr lang="uk-UA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для кожної людини є розумна голова і добре серце 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Мета</a:t>
            </a:r>
            <a:endParaRPr lang="uk-UA" sz="2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Розвивати наочно-образне мислення на основі моделювання казкового сюжету, вправляти в розв’язанні завдань 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логіко-математичного змісту </a:t>
            </a:r>
          </a:p>
        </p:txBody>
      </p:sp>
    </p:spTree>
    <p:extLst>
      <p:ext uri="{BB962C8B-B14F-4D97-AF65-F5344CB8AC3E}">
        <p14:creationId xmlns:p14="http://schemas.microsoft.com/office/powerpoint/2010/main" xmlns="" val="362981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DD06AF5-B3B3-48BC-AB85-A5B218D031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B73C5-5691-490A-B726-0F4BAF1B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57" y="531095"/>
            <a:ext cx="8911687" cy="128089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Конструювання з лічильних паличок 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xmlns="" id="{75CB1015-4249-459F-943C-91D34942C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83" y="1374843"/>
            <a:ext cx="5159262" cy="2321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21D8CD8-87F9-48A4-9B08-6235B764A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702" y="1374843"/>
            <a:ext cx="5449745" cy="2452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DFCD694-A2E6-463D-95FD-3727D10565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84" y="4084236"/>
            <a:ext cx="5159264" cy="245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4D57C2A-E05F-411F-AE67-DCDF27B957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701" y="4030531"/>
            <a:ext cx="5449743" cy="245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557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2D2E55-A54E-4F8F-B648-22D7A06A00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99C44-F92E-4AD8-ABAC-5CAEAB1A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891" y="293369"/>
            <a:ext cx="8911687" cy="1280890"/>
          </a:xfrm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Маленькі актори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BDA21367-0418-45BA-85D1-12B479C34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016" y="1147863"/>
            <a:ext cx="3961403" cy="5281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516A23-4953-4A7C-A4A8-4BE93CEF5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411" y="1690991"/>
            <a:ext cx="2670616" cy="2816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745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E7ACF2-7185-4D7A-B803-DC15BC2C86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xmlns="" id="{DACF0632-FAFC-4931-966E-4BB2A61A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18" y="415113"/>
            <a:ext cx="10515600" cy="49881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Четвер «Таємниці природи»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Ідея </a:t>
            </a:r>
            <a:r>
              <a:rPr lang="uk-UA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дня</a:t>
            </a:r>
            <a:endParaRPr lang="uk-UA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rgbClr val="7030A0"/>
                </a:solidFill>
                <a:latin typeface="Bookman Old Style" panose="02050604050505020204" pitchFamily="18" charset="0"/>
              </a:rPr>
              <a:t>У природи – свої </a:t>
            </a:r>
            <a:r>
              <a:rPr lang="uk-UA" sz="28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уроки</a:t>
            </a:r>
            <a:r>
              <a:rPr lang="uk-UA" sz="2800" dirty="0">
                <a:solidFill>
                  <a:srgbClr val="7030A0"/>
                </a:solidFill>
                <a:latin typeface="Bookman Old Style" panose="02050604050505020204" pitchFamily="18" charset="0"/>
              </a:rPr>
              <a:t>. Вона вчить нас своєї мудрості та своїх правил. Казка допомагає нам відчути,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>
                <a:solidFill>
                  <a:srgbClr val="7030A0"/>
                </a:solidFill>
                <a:latin typeface="Bookman Old Style" panose="02050604050505020204" pitchFamily="18" charset="0"/>
              </a:rPr>
              <a:t>що природа – жива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Мета</a:t>
            </a:r>
            <a:endParaRPr lang="uk-UA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rgbClr val="7030A0"/>
                </a:solidFill>
                <a:latin typeface="Bookman Old Style" panose="02050604050505020204" pitchFamily="18" charset="0"/>
              </a:rPr>
              <a:t>Розвивати спостережливість, допитливість у пізнанні явищ природи; спонукати до роздумів та міркувань, заохочувати до висловлення власної думки</a:t>
            </a:r>
          </a:p>
        </p:txBody>
      </p:sp>
    </p:spTree>
    <p:extLst>
      <p:ext uri="{BB962C8B-B14F-4D97-AF65-F5344CB8AC3E}">
        <p14:creationId xmlns:p14="http://schemas.microsoft.com/office/powerpoint/2010/main" xmlns="" val="151887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B14481D-7520-49EF-9CCF-CBD7F2096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683916A-7916-4C8A-853B-7B24AD0CC2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8" r="16806"/>
          <a:stretch/>
        </p:blipFill>
        <p:spPr>
          <a:xfrm>
            <a:off x="3085452" y="3762682"/>
            <a:ext cx="6021098" cy="316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52259CC-7929-4C7A-AA72-02A58652CEA7}"/>
              </a:ext>
            </a:extLst>
          </p:cNvPr>
          <p:cNvSpPr txBox="1">
            <a:spLocks/>
          </p:cNvSpPr>
          <p:nvPr/>
        </p:nvSpPr>
        <p:spPr>
          <a:xfrm>
            <a:off x="1203292" y="525292"/>
            <a:ext cx="8912225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Читання та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обговорення казки: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«Пригоди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Краплинки»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ADDC43-7A8D-47DD-B2DB-A503A3D66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4103" y="1634246"/>
            <a:ext cx="3312268" cy="441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3AC1F9-9603-4B4F-9924-A277D660F5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5481" y="411503"/>
            <a:ext cx="3480071" cy="4640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575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D8511AD-85E4-4F43-A153-DB271C6331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4FA148-C9AF-44B8-9FD1-4EFBA40C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454" y="239273"/>
            <a:ext cx="8911687" cy="1280890"/>
          </a:xfrm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Етюд «Веселі краплинки»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CEF140BA-1E72-4E30-8BDA-EC7C73D50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184" y="1174751"/>
            <a:ext cx="2833687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D4D4E9-299A-4998-92E4-5C87619112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70" r="8178" b="28737"/>
          <a:stretch/>
        </p:blipFill>
        <p:spPr>
          <a:xfrm>
            <a:off x="3262313" y="2932443"/>
            <a:ext cx="2833687" cy="377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6BC6C53-CA3E-44B0-A51A-963E4BFC76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18723" r="3734" b="26184"/>
          <a:stretch/>
        </p:blipFill>
        <p:spPr>
          <a:xfrm>
            <a:off x="9116220" y="2840477"/>
            <a:ext cx="2833687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014AA7F-2D7B-4109-8815-A6AA861891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82" r="6038" b="29608"/>
          <a:stretch/>
        </p:blipFill>
        <p:spPr>
          <a:xfrm>
            <a:off x="403859" y="1264555"/>
            <a:ext cx="2809105" cy="3335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0133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99BF55-F16A-48E2-88F8-44CD6EFEB5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72963D-18A1-42B8-9A64-617EDC55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51975"/>
            <a:ext cx="8911687" cy="128089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Дидактична гра «Кімната казок»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1614D895-496D-47DE-A2AE-8A4564664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931" y="1863862"/>
            <a:ext cx="2707532" cy="481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4B13A0-7A97-4792-BFE8-C412EDC60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633" y="1264555"/>
            <a:ext cx="2918298" cy="4202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3015741-AD31-4E62-B6EF-6FF5889244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21" r="406" b="6242"/>
          <a:stretch/>
        </p:blipFill>
        <p:spPr>
          <a:xfrm>
            <a:off x="225098" y="1772473"/>
            <a:ext cx="3073535" cy="484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8EC17A5-8AC9-4761-9F3E-E0EBEAE2A7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8" r="11836"/>
          <a:stretch/>
        </p:blipFill>
        <p:spPr>
          <a:xfrm>
            <a:off x="8924463" y="1152707"/>
            <a:ext cx="3107817" cy="4552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9240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F7A98D-1111-4278-82EC-5033362464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D7E080-6133-4E5A-9B73-198CDA7D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250037"/>
            <a:ext cx="9561097" cy="77519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Малювання шаблонами </a:t>
            </a:r>
            <a:r>
              <a:rPr lang="uk-UA" b="1" dirty="0">
                <a:solidFill>
                  <a:srgbClr val="0070C0"/>
                </a:solidFill>
              </a:rPr>
              <a:t>«Сім’я Краплинок»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AC45800-1975-4CDE-800C-66F21BBDF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3847" y="1379787"/>
            <a:ext cx="3917410" cy="522321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2E923E-6216-4D47-A9AA-2DA4B16C2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548" y="1379787"/>
            <a:ext cx="3917410" cy="52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10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375301-B100-4721-8652-D50E322FEF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-58366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4D0725-3D9A-4EF9-B127-0C682995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31" y="1299270"/>
            <a:ext cx="8911687" cy="31012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«</a:t>
            </a:r>
            <a:r>
              <a:rPr lang="uk-UA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Казка</a:t>
            </a:r>
            <a:r>
              <a:rPr lang="uk-UA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велика духовна культура народу, яку ми збираємо по крихтах, </a:t>
            </a:r>
            <a:b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 через казку розкривається перед нами тисячолітня історія </a:t>
            </a:r>
            <a:r>
              <a:rPr lang="uk-UA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народу»  </a:t>
            </a:r>
            <a:endParaRPr lang="uk-UA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140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ECD929-2901-4CD5-9808-C825EE2645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xmlns="" id="{DACF0632-FAFC-4931-966E-4BB2A61A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79" y="249745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П’ятниця «Вчуся у природи»</a:t>
            </a:r>
          </a:p>
          <a:p>
            <a:pPr marL="0" indent="0">
              <a:buNone/>
            </a:pPr>
            <a:endParaRPr lang="uk-UA" sz="13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Ідея </a:t>
            </a:r>
            <a:r>
              <a:rPr lang="uk-UA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дня</a:t>
            </a:r>
            <a:endParaRPr lang="uk-UA" sz="2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Казка навчає того, що добрий вчинок під силу кожному. Адже навіть маленька мишка змогла врятувати великого лева. Важливо не те, великий ти чи малий, а те, чуйним чи черствим є твоє </a:t>
            </a:r>
            <a:r>
              <a:rPr lang="uk-UA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серце.</a:t>
            </a:r>
            <a:endParaRPr lang="uk-UA" sz="28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Мета</a:t>
            </a:r>
            <a:endParaRPr lang="uk-UA" sz="2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Виховувати чуйність, сприяти усвідомленню важливості добрих справ; спонукати до пошуку аналогій між казкою та </a:t>
            </a:r>
            <a:r>
              <a:rPr lang="uk-UA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реальністю.</a:t>
            </a:r>
            <a:endParaRPr lang="uk-UA" sz="28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60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85288D-4D31-4D4F-9262-459C2EE8C9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52259CC-7929-4C7A-AA72-02A58652CEA7}"/>
              </a:ext>
            </a:extLst>
          </p:cNvPr>
          <p:cNvSpPr txBox="1">
            <a:spLocks/>
          </p:cNvSpPr>
          <p:nvPr/>
        </p:nvSpPr>
        <p:spPr>
          <a:xfrm>
            <a:off x="583661" y="554475"/>
            <a:ext cx="10235592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Читання та обговорення казки: </a:t>
            </a:r>
          </a:p>
          <a:p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«Лев та миша»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487EAC-3E9A-469C-B64C-90F97E858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540" y="1156118"/>
            <a:ext cx="4084132" cy="5445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7EEB51-3404-4F04-9191-ACCDB2885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328" y="2334638"/>
            <a:ext cx="7209277" cy="324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80359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9F0BDA6-FAED-403D-ABB8-5749C6E3A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-30723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6A8868-5C21-409E-85E6-542C809E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Створення колажу «Розумні казки»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47C103D2-7DB5-400E-A5F3-C419F3FB7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19" y="1566153"/>
            <a:ext cx="3217423" cy="4289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F4C1A3-CE3D-4A12-A9C4-D09AEE2754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3536" r="-2709" b="31510"/>
          <a:stretch/>
        </p:blipFill>
        <p:spPr>
          <a:xfrm>
            <a:off x="3912312" y="1279187"/>
            <a:ext cx="4650581" cy="27140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D241CD1-A05B-49C8-A375-431CCBB663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2207" y="4221804"/>
            <a:ext cx="4832153" cy="2174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7D5ECB-5EC2-4CF8-AAF9-108AE93C3E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7457" y="1449421"/>
            <a:ext cx="3304973" cy="4406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69797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ECD929-2901-4CD5-9808-C825EE2645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xmlns="" id="{DACF0632-FAFC-4931-966E-4BB2A61A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4" y="213361"/>
            <a:ext cx="8248996" cy="929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Подорож в кімнату казок</a:t>
            </a:r>
            <a:endParaRPr lang="uk-UA" sz="40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CDD8FFD6-D766-4F41-9194-D5C1B58C5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379" y="1199743"/>
            <a:ext cx="3998068" cy="533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D1E1A2-6EEC-40BE-A0F1-F09E25CAD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1893" y="1199743"/>
            <a:ext cx="3998069" cy="533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5359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4E4A47-79F9-44E7-81EB-B3FA89FEB1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4A9BD-5D3C-4E11-A607-84A8FDC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10100"/>
            <a:ext cx="8911687" cy="3186539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Дякую за</a:t>
            </a:r>
            <a:br>
              <a:rPr lang="uk-UA" sz="7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7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увагу!</a:t>
            </a:r>
            <a:endParaRPr lang="uk-UA" sz="7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59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31CC38-00AD-4827-A729-F0042DEBCA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-100013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E11109-2C97-4179-B91F-E49D5E82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47" y="1350644"/>
            <a:ext cx="10155478" cy="306419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Ідея </a:t>
            </a:r>
            <a:r>
              <a:rPr lang="uk-UA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літературного </a:t>
            </a:r>
            <a:r>
              <a:rPr lang="uk-UA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проекту: </a:t>
            </a:r>
            <a:br>
              <a:rPr lang="uk-UA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кожна </a:t>
            </a:r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казка навчає нас мудрості: у вчинках, стосунках, думках, пізнанні природи. </a:t>
            </a:r>
            <a:b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 тому казка допомагає нам учитися </a:t>
            </a:r>
            <a:r>
              <a:rPr lang="uk-UA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жити </a:t>
            </a:r>
            <a:endParaRPr lang="uk-UA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16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ACCA11-FE19-40CD-AAD4-6795601C4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xmlns="" id="{DACF0632-FAFC-4931-966E-4BB2A61A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24" y="687488"/>
            <a:ext cx="10515600" cy="473081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Понеділок «Розумна казка»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Ідея </a:t>
            </a:r>
            <a:r>
              <a:rPr lang="uk-UA" sz="24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дня</a:t>
            </a:r>
            <a:endParaRPr lang="uk-UA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Georgia" panose="02040502050405020303" pitchFamily="18" charset="0"/>
              </a:rPr>
              <a:t>Не будь жадібним; учися домовлятися і знаходити спільну мову з іншими; пам’ятай, що злагода – завжди ліпше, ніж </a:t>
            </a:r>
            <a:r>
              <a:rPr lang="uk-UA" sz="2400" dirty="0" smtClean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Georgia" panose="02040502050405020303" pitchFamily="18" charset="0"/>
              </a:rPr>
              <a:t>суперечка.</a:t>
            </a:r>
            <a:endParaRPr lang="uk-UA" sz="2400" dirty="0">
              <a:solidFill>
                <a:srgbClr val="7030A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1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Мета</a:t>
            </a:r>
            <a:endParaRPr lang="uk-UA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Розвивати зв’язне мовлення, навички партнерської взаємодії.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Виховувати інтерес до казок.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Спонукати до аналізування відомих казок як таких, що допомагають людині стати розумнішою. Сприяти налагодженню між особистісною </a:t>
            </a:r>
            <a:r>
              <a:rPr lang="uk-UA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взаємодією.</a:t>
            </a:r>
            <a:endParaRPr lang="uk-UA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76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8F5D5C-CC2A-4ACD-9CA9-9A2CE7762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F4B40-5230-4F98-AC72-17C114B5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2" y="659255"/>
            <a:ext cx="10034097" cy="1280890"/>
          </a:xfrm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Читання та обговорення «розумної» казки: «Про двох жадібних ведмежат»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4FEA31D0-6367-4407-B43B-4C0FD8956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304" y="1940145"/>
            <a:ext cx="3192142" cy="425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A4DCA1-B3AA-4BB5-9D95-AE9A2CFAA0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008" b="11400"/>
          <a:stretch/>
        </p:blipFill>
        <p:spPr>
          <a:xfrm>
            <a:off x="830470" y="1904399"/>
            <a:ext cx="3380713" cy="447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E38B81A-A26A-436B-A5C3-B7495D40A1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80" r="-2018" b="16440"/>
          <a:stretch/>
        </p:blipFill>
        <p:spPr>
          <a:xfrm>
            <a:off x="8398138" y="1904399"/>
            <a:ext cx="3192142" cy="439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630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3A58E8E-9224-409F-9DE5-BAF336EE10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17514B-6AAD-489C-92E1-018D0FA4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173" y="419829"/>
            <a:ext cx="8911687" cy="128089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Малювання «Веселе ведмежа»</a:t>
            </a:r>
            <a:b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(малювання повітряними кульками)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7B68276-9C3C-486E-A023-6CEF36F6B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17"/>
          <a:stretch/>
        </p:blipFill>
        <p:spPr>
          <a:xfrm>
            <a:off x="5789670" y="1941975"/>
            <a:ext cx="2514672" cy="479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835BAC-D27F-478C-ABB9-58AFD8B6FA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4117" r="-11609"/>
          <a:stretch/>
        </p:blipFill>
        <p:spPr>
          <a:xfrm>
            <a:off x="334474" y="1902983"/>
            <a:ext cx="2829399" cy="483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6A3041-D032-4070-A42C-BD23B4AF4C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2122" r="-5425"/>
          <a:stretch/>
        </p:blipFill>
        <p:spPr>
          <a:xfrm>
            <a:off x="3142439" y="1940667"/>
            <a:ext cx="2591577" cy="480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0B5F632-9730-46DD-B4E6-71850BBA03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6718" y="1905000"/>
            <a:ext cx="3508848" cy="4678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5014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D94EFA0-375A-484F-BCCE-CA0E2369EA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F833A8-3FAC-46D2-AAE7-2E9FB911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51" y="380918"/>
            <a:ext cx="498492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Дидактична гра </a:t>
            </a:r>
            <a:b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«Впізнай та </a:t>
            </a:r>
            <a:r>
              <a:rPr lang="uk-UA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назви» </a:t>
            </a:r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казку»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AD88C1D2-AB17-497C-B8BD-C76C40F4A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515" y="1586544"/>
            <a:ext cx="3667903" cy="4890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9A0F5FF-4F28-415B-8137-008CA15B0557}"/>
              </a:ext>
            </a:extLst>
          </p:cNvPr>
          <p:cNvSpPr txBox="1">
            <a:spLocks/>
          </p:cNvSpPr>
          <p:nvPr/>
        </p:nvSpPr>
        <p:spPr>
          <a:xfrm>
            <a:off x="6882824" y="292779"/>
            <a:ext cx="498492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3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Рухлива</a:t>
            </a:r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гра </a:t>
            </a:r>
          </a:p>
          <a:p>
            <a:pPr algn="ctr"/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 </a:t>
            </a:r>
            <a:r>
              <a:rPr lang="uk-UA" sz="33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ведмедя</a:t>
            </a:r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бору»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C10494D-15BA-4BE7-AB29-882AD3AF8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30" r="2464"/>
          <a:stretch/>
        </p:blipFill>
        <p:spPr>
          <a:xfrm>
            <a:off x="5542244" y="1581857"/>
            <a:ext cx="2347128" cy="480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F320E2-6DBE-40F0-B7AA-937F81A765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4" t="9489" r="8091"/>
          <a:stretch/>
        </p:blipFill>
        <p:spPr>
          <a:xfrm>
            <a:off x="8871833" y="1581857"/>
            <a:ext cx="2190394" cy="4890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6587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F2433DB-7396-41C0-8203-B0C9F0F735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xmlns="" id="{DACF0632-FAFC-4931-966E-4BB2A61A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77" y="61939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Вівторок «Вчуся сам»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Ідея </a:t>
            </a:r>
            <a:r>
              <a:rPr lang="uk-UA" sz="24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дня</a:t>
            </a:r>
            <a:endParaRPr lang="uk-UA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Georgia" panose="02040502050405020303" pitchFamily="18" charset="0"/>
              </a:rPr>
              <a:t>Щоб уміти, потрібно вчитися. Іноді навчатися допомагають власні помилки. Це також шлях навчання. Важливо лише аналізувати власні помилки й не повторювати їх</a:t>
            </a:r>
          </a:p>
          <a:p>
            <a:pPr marL="0" indent="0">
              <a:buNone/>
            </a:pPr>
            <a:endParaRPr lang="uk-UA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Мета</a:t>
            </a:r>
            <a:endParaRPr lang="uk-UA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Сприяти усвідомленню твердження – щоб уміти, потрібно вчитися; виховувати розсудливість у словах та вчинках</a:t>
            </a:r>
          </a:p>
        </p:txBody>
      </p:sp>
    </p:spTree>
    <p:extLst>
      <p:ext uri="{BB962C8B-B14F-4D97-AF65-F5344CB8AC3E}">
        <p14:creationId xmlns:p14="http://schemas.microsoft.com/office/powerpoint/2010/main" xmlns="" val="268497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A5B6B22-6837-4B53-A033-73CCC6692D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6259C478-D4EF-4FD9-9770-EAABF4BD4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5939" y="1905000"/>
            <a:ext cx="3404274" cy="453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94D290D-046F-4A70-BB75-23F206FA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62" y="413967"/>
            <a:ext cx="8912225" cy="1281112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Читання та обговорення казки: </a:t>
            </a:r>
            <a:b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«Упертий котик»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566DB8-EF0E-4479-AD47-C846DAB1F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3722" y="1779755"/>
            <a:ext cx="3516854" cy="468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9C7952-BE22-4722-9BD5-B2FAFB2BFE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438" b="13444"/>
          <a:stretch/>
        </p:blipFill>
        <p:spPr>
          <a:xfrm>
            <a:off x="585369" y="1905000"/>
            <a:ext cx="2472950" cy="468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15630881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Червона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Віхоть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208</TotalTime>
  <Words>411</Words>
  <Application>Microsoft Office PowerPoint</Application>
  <PresentationFormat>Произвольный</PresentationFormat>
  <Paragraphs>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Віхоть</vt:lpstr>
      <vt:lpstr>Літературний проект «Розумні казки»</vt:lpstr>
      <vt:lpstr>  «Казка – велика духовна культура народу, яку ми збираємо по крихтах,  і через казку розкривається перед нами тисячолітня історія народу»  </vt:lpstr>
      <vt:lpstr>Ідея літературного проекту:  кожна казка навчає нас мудрості: у вчинках, стосунках, думках, пізнанні природи.  І тому казка допомагає нам учитися жити </vt:lpstr>
      <vt:lpstr>Слайд 4</vt:lpstr>
      <vt:lpstr>Читання та обговорення «розумної» казки: «Про двох жадібних ведмежат»</vt:lpstr>
      <vt:lpstr>Малювання «Веселе ведмежа» (малювання повітряними кульками)</vt:lpstr>
      <vt:lpstr>Дидактична гра  «Впізнай та назви» казку»</vt:lpstr>
      <vt:lpstr>Слайд 8</vt:lpstr>
      <vt:lpstr>Читання та обговорення казки:  «Упертий котик»</vt:lpstr>
      <vt:lpstr>Дидактична гра  «Впізнай казкового героя»</vt:lpstr>
      <vt:lpstr>Образотворча діяльність.  Ліплення “Котик”</vt:lpstr>
      <vt:lpstr>Слайд 12</vt:lpstr>
      <vt:lpstr>Конструювання з лічильних паличок </vt:lpstr>
      <vt:lpstr>Маленькі актори</vt:lpstr>
      <vt:lpstr>Слайд 15</vt:lpstr>
      <vt:lpstr>Слайд 16</vt:lpstr>
      <vt:lpstr>Етюд «Веселі краплинки»</vt:lpstr>
      <vt:lpstr>Дидактична гра «Кімната казок»</vt:lpstr>
      <vt:lpstr>Малювання шаблонами «Сім’я Краплинок»</vt:lpstr>
      <vt:lpstr>Слайд 20</vt:lpstr>
      <vt:lpstr>Слайд 21</vt:lpstr>
      <vt:lpstr>Створення колажу «Розумні казки»</vt:lpstr>
      <vt:lpstr>Слайд 23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Літературний проект «Розумні казки»</dc:title>
  <dc:creator>Оксана</dc:creator>
  <cp:lastModifiedBy>1</cp:lastModifiedBy>
  <cp:revision>27</cp:revision>
  <dcterms:created xsi:type="dcterms:W3CDTF">2024-03-10T13:34:47Z</dcterms:created>
  <dcterms:modified xsi:type="dcterms:W3CDTF">2024-03-13T15:37:53Z</dcterms:modified>
</cp:coreProperties>
</file>