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80" r:id="rId1"/>
  </p:sldMasterIdLst>
  <p:notesMasterIdLst>
    <p:notesMasterId r:id="rId50"/>
  </p:notesMasterIdLst>
  <p:sldIdLst>
    <p:sldId id="256" r:id="rId2"/>
    <p:sldId id="257" r:id="rId3"/>
    <p:sldId id="258" r:id="rId4"/>
    <p:sldId id="308" r:id="rId5"/>
    <p:sldId id="260" r:id="rId6"/>
    <p:sldId id="261" r:id="rId7"/>
    <p:sldId id="262" r:id="rId8"/>
    <p:sldId id="263" r:id="rId9"/>
    <p:sldId id="275" r:id="rId10"/>
    <p:sldId id="310" r:id="rId11"/>
    <p:sldId id="311" r:id="rId12"/>
    <p:sldId id="312" r:id="rId13"/>
    <p:sldId id="313" r:id="rId14"/>
    <p:sldId id="264" r:id="rId15"/>
    <p:sldId id="314" r:id="rId16"/>
    <p:sldId id="305" r:id="rId17"/>
    <p:sldId id="265" r:id="rId18"/>
    <p:sldId id="266" r:id="rId19"/>
    <p:sldId id="267" r:id="rId20"/>
    <p:sldId id="321" r:id="rId21"/>
    <p:sldId id="268" r:id="rId22"/>
    <p:sldId id="271" r:id="rId23"/>
    <p:sldId id="301" r:id="rId24"/>
    <p:sldId id="272" r:id="rId25"/>
    <p:sldId id="277" r:id="rId26"/>
    <p:sldId id="318" r:id="rId27"/>
    <p:sldId id="319" r:id="rId28"/>
    <p:sldId id="320" r:id="rId29"/>
    <p:sldId id="317" r:id="rId30"/>
    <p:sldId id="281" r:id="rId31"/>
    <p:sldId id="282" r:id="rId32"/>
    <p:sldId id="315" r:id="rId33"/>
    <p:sldId id="278" r:id="rId34"/>
    <p:sldId id="290" r:id="rId35"/>
    <p:sldId id="316" r:id="rId36"/>
    <p:sldId id="279" r:id="rId37"/>
    <p:sldId id="286" r:id="rId38"/>
    <p:sldId id="283" r:id="rId39"/>
    <p:sldId id="291" r:id="rId40"/>
    <p:sldId id="295" r:id="rId41"/>
    <p:sldId id="306" r:id="rId42"/>
    <p:sldId id="307" r:id="rId43"/>
    <p:sldId id="322" r:id="rId44"/>
    <p:sldId id="292" r:id="rId45"/>
    <p:sldId id="323" r:id="rId46"/>
    <p:sldId id="289" r:id="rId47"/>
    <p:sldId id="285" r:id="rId48"/>
    <p:sldId id="297" r:id="rId4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0EC2"/>
    <a:srgbClr val="00602B"/>
    <a:srgbClr val="1046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6380" autoAdjust="0"/>
  </p:normalViewPr>
  <p:slideViewPr>
    <p:cSldViewPr>
      <p:cViewPr>
        <p:scale>
          <a:sx n="100" d="100"/>
          <a:sy n="100" d="100"/>
        </p:scale>
        <p:origin x="-516" y="18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uk-UA"/>
  <c:roundedCorners val="1"/>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hPercent val="100"/>
      <c:rotY val="20"/>
      <c:depthPercent val="100"/>
      <c:rAngAx val="0"/>
      <c:perspective val="50"/>
    </c:view3D>
    <c:floor>
      <c:thickness val="0"/>
    </c:floor>
    <c:sideWall>
      <c:thickness val="0"/>
    </c:sideWall>
    <c:backWall>
      <c:thickness val="0"/>
    </c:backWall>
    <c:plotArea>
      <c:layout>
        <c:manualLayout>
          <c:layoutTarget val="inner"/>
          <c:xMode val="edge"/>
          <c:yMode val="edge"/>
          <c:x val="0.16144462209512953"/>
          <c:y val="5.0068041644281795E-2"/>
          <c:w val="0.56806932885073957"/>
          <c:h val="0.66773026908794808"/>
        </c:manualLayout>
      </c:layout>
      <c:bar3DChart>
        <c:barDir val="col"/>
        <c:grouping val="standard"/>
        <c:varyColors val="0"/>
        <c:ser>
          <c:idx val="0"/>
          <c:order val="0"/>
          <c:tx>
            <c:strRef>
              <c:f>Лист1!$B$1</c:f>
              <c:strCache>
                <c:ptCount val="1"/>
                <c:pt idx="0">
                  <c:v>Столбец1</c:v>
                </c:pt>
              </c:strCache>
            </c:strRef>
          </c:tx>
          <c:invertIfNegative val="0"/>
          <c:dPt>
            <c:idx val="0"/>
            <c:invertIfNegative val="0"/>
            <c:bubble3D val="0"/>
          </c:dPt>
          <c:dPt>
            <c:idx val="1"/>
            <c:invertIfNegative val="0"/>
            <c:bubble3D val="0"/>
            <c:explosion val="11"/>
          </c:dPt>
          <c:dPt>
            <c:idx val="2"/>
            <c:invertIfNegative val="0"/>
            <c:bubble3D val="0"/>
          </c:dPt>
          <c:dPt>
            <c:idx val="3"/>
            <c:invertIfNegative val="0"/>
            <c:bubble3D val="0"/>
          </c:dPt>
          <c:dPt>
            <c:idx val="4"/>
            <c:invertIfNegative val="0"/>
            <c:bubble3D val="0"/>
          </c:dPt>
          <c:cat>
            <c:strRef>
              <c:f>Лист1!$A$2:$A$6</c:f>
              <c:strCache>
                <c:ptCount val="4"/>
                <c:pt idx="1">
                  <c:v>5-10 років</c:v>
                </c:pt>
                <c:pt idx="2">
                  <c:v>10-20 років</c:v>
                </c:pt>
                <c:pt idx="3">
                  <c:v>більше 20 років</c:v>
                </c:pt>
              </c:strCache>
            </c:strRef>
          </c:cat>
          <c:val>
            <c:numRef>
              <c:f>Лист1!$B$2:$B$6</c:f>
              <c:numCache>
                <c:formatCode>_-* #,##0.00_р_._-;\-* #,##0.00_р_._-;_-* "-"??_р_._-;_-@_-</c:formatCode>
                <c:ptCount val="5"/>
                <c:pt idx="1">
                  <c:v>8</c:v>
                </c:pt>
                <c:pt idx="2">
                  <c:v>9</c:v>
                </c:pt>
                <c:pt idx="3">
                  <c:v>19</c:v>
                </c:pt>
              </c:numCache>
            </c:numRef>
          </c:val>
        </c:ser>
        <c:dLbls>
          <c:showLegendKey val="0"/>
          <c:showVal val="0"/>
          <c:showCatName val="0"/>
          <c:showSerName val="0"/>
          <c:showPercent val="0"/>
          <c:showBubbleSize val="0"/>
        </c:dLbls>
        <c:gapWidth val="100"/>
        <c:shape val="cylinder"/>
        <c:axId val="33353216"/>
        <c:axId val="153670720"/>
        <c:axId val="134311040"/>
      </c:bar3DChart>
      <c:catAx>
        <c:axId val="33353216"/>
        <c:scaling>
          <c:orientation val="minMax"/>
        </c:scaling>
        <c:delete val="0"/>
        <c:axPos val="b"/>
        <c:majorTickMark val="out"/>
        <c:minorTickMark val="none"/>
        <c:tickLblPos val="nextTo"/>
        <c:crossAx val="153670720"/>
        <c:crosses val="autoZero"/>
        <c:auto val="1"/>
        <c:lblAlgn val="ctr"/>
        <c:lblOffset val="100"/>
        <c:noMultiLvlLbl val="0"/>
      </c:catAx>
      <c:valAx>
        <c:axId val="153670720"/>
        <c:scaling>
          <c:orientation val="minMax"/>
        </c:scaling>
        <c:delete val="1"/>
        <c:axPos val="l"/>
        <c:majorGridlines>
          <c:spPr>
            <a:effectLst>
              <a:outerShdw blurRad="50800" dist="50800" dir="5400000" algn="ctr" rotWithShape="0">
                <a:srgbClr val="FFFF00"/>
              </a:outerShdw>
            </a:effectLst>
          </c:spPr>
        </c:majorGridlines>
        <c:numFmt formatCode="_-* #,##0.00_р_._-;\-* #,##0.00_р_._-;_-* &quot;-&quot;??_р_._-;_-@_-" sourceLinked="1"/>
        <c:majorTickMark val="out"/>
        <c:minorTickMark val="none"/>
        <c:tickLblPos val="nextTo"/>
        <c:crossAx val="33353216"/>
        <c:crosses val="autoZero"/>
        <c:crossBetween val="between"/>
      </c:valAx>
      <c:serAx>
        <c:axId val="134311040"/>
        <c:scaling>
          <c:orientation val="minMax"/>
        </c:scaling>
        <c:delete val="0"/>
        <c:axPos val="b"/>
        <c:majorTickMark val="out"/>
        <c:minorTickMark val="none"/>
        <c:tickLblPos val="nextTo"/>
        <c:crossAx val="153670720"/>
        <c:crosses val="autoZero"/>
      </c:serAx>
    </c:plotArea>
    <c:plotVisOnly val="1"/>
    <c:dispBlanksAs val="zero"/>
    <c:showDLblsOverMax val="1"/>
  </c:chart>
  <c:txPr>
    <a:bodyPr/>
    <a:lstStyle/>
    <a:p>
      <a:pPr>
        <a:defRPr sz="1800"/>
      </a:pPr>
      <a:endParaRPr lang="uk-UA"/>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551966-CF95-40B2-B813-1FD2103E11E6}" type="datetimeFigureOut">
              <a:rPr lang="ru-RU" smtClean="0"/>
              <a:pPr/>
              <a:t>28.05.2024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15FAEF-52E2-4278-9889-B154529D6D02}" type="slidenum">
              <a:rPr lang="ru-RU" smtClean="0"/>
              <a:pPr/>
              <a:t>‹#›</a:t>
            </a:fld>
            <a:endParaRPr lang="ru-RU"/>
          </a:p>
        </p:txBody>
      </p:sp>
    </p:spTree>
    <p:extLst>
      <p:ext uri="{BB962C8B-B14F-4D97-AF65-F5344CB8AC3E}">
        <p14:creationId xmlns:p14="http://schemas.microsoft.com/office/powerpoint/2010/main" val="915384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415FAEF-52E2-4278-9889-B154529D6D02}" type="slidenum">
              <a:rPr lang="ru-RU" smtClean="0"/>
              <a:pPr/>
              <a:t>1</a:t>
            </a:fld>
            <a:endParaRPr lang="ru-RU"/>
          </a:p>
        </p:txBody>
      </p:sp>
    </p:spTree>
    <p:extLst>
      <p:ext uri="{BB962C8B-B14F-4D97-AF65-F5344CB8AC3E}">
        <p14:creationId xmlns:p14="http://schemas.microsoft.com/office/powerpoint/2010/main" val="1215550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415FAEF-52E2-4278-9889-B154529D6D02}" type="slidenum">
              <a:rPr lang="ru-RU" smtClean="0"/>
              <a:pPr/>
              <a:t>30</a:t>
            </a:fld>
            <a:endParaRPr lang="ru-RU"/>
          </a:p>
        </p:txBody>
      </p:sp>
    </p:spTree>
    <p:extLst>
      <p:ext uri="{BB962C8B-B14F-4D97-AF65-F5344CB8AC3E}">
        <p14:creationId xmlns:p14="http://schemas.microsoft.com/office/powerpoint/2010/main" val="514303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415FAEF-52E2-4278-9889-B154529D6D02}" type="slidenum">
              <a:rPr lang="ru-RU" smtClean="0"/>
              <a:pPr/>
              <a:t>31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28.05.2024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ransition spd="med">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28.05.2024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28.05.2024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106E36-FD25-4E2D-B0AA-010F637433A0}" type="datetimeFigureOut">
              <a:rPr lang="ru-RU" smtClean="0"/>
              <a:pPr/>
              <a:t>28.05.2024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spd="med">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28.05.2024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106E36-FD25-4E2D-B0AA-010F637433A0}" type="datetimeFigureOut">
              <a:rPr lang="ru-RU" smtClean="0"/>
              <a:pPr/>
              <a:t>28.05.2024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spd="med">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28.05.2024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ransition spd="med">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28.05.2024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28.05.2024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28.05.2024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28.05.2024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ransition spd="med">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B106E36-FD25-4E2D-B0AA-010F637433A0}" type="datetimeFigureOut">
              <a:rPr lang="ru-RU" smtClean="0"/>
              <a:pPr/>
              <a:t>28.05.2024</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med">
    <p:dissolve/>
  </p:transition>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F:\Melodiya_-_(iPlayer.fm).mp3" TargetMode="Externa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s://zakon.rada.gov.ua/laws/show/771/97-%D0%B2%D1%80" TargetMode="External"/><Relationship Id="rId3" Type="http://schemas.openxmlformats.org/officeDocument/2006/relationships/hyperlink" Target="https://zakon.rada.gov.ua/laws/show/2628-14" TargetMode="External"/><Relationship Id="rId7" Type="http://schemas.openxmlformats.org/officeDocument/2006/relationships/hyperlink" Target="https://zakon.rada.gov.ua/laws/show/1645-14" TargetMode="External"/><Relationship Id="rId2" Type="http://schemas.openxmlformats.org/officeDocument/2006/relationships/hyperlink" Target="https://zakon.rada.gov.ua/laws/show/2145-19" TargetMode="External"/><Relationship Id="rId1" Type="http://schemas.openxmlformats.org/officeDocument/2006/relationships/slideLayout" Target="../slideLayouts/slideLayout2.xml"/><Relationship Id="rId6" Type="http://schemas.openxmlformats.org/officeDocument/2006/relationships/hyperlink" Target="https://zakon.rada.gov.ua/laws/show/4004-12" TargetMode="External"/><Relationship Id="rId11" Type="http://schemas.openxmlformats.org/officeDocument/2006/relationships/hyperlink" Target="https://zakon.rada.gov.ua/laws/show/3551-12" TargetMode="External"/><Relationship Id="rId5" Type="http://schemas.openxmlformats.org/officeDocument/2006/relationships/hyperlink" Target="https://zakon.rada.gov.ua/laws/show/280/97-%D0%B2%D1%80" TargetMode="External"/><Relationship Id="rId10" Type="http://schemas.openxmlformats.org/officeDocument/2006/relationships/hyperlink" Target="https://zakon.rada.gov.ua/laws/show/1706-18" TargetMode="External"/><Relationship Id="rId4" Type="http://schemas.openxmlformats.org/officeDocument/2006/relationships/hyperlink" Target="https://zakon.rada.gov.ua/laws/show/463-20" TargetMode="External"/><Relationship Id="rId9" Type="http://schemas.openxmlformats.org/officeDocument/2006/relationships/hyperlink" Target="https://zakon.rada.gov.ua/laws/show/2639-19"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4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00364" y="3500438"/>
            <a:ext cx="5929354" cy="3714776"/>
          </a:xfrm>
        </p:spPr>
        <p:txBody>
          <a:bodyPr>
            <a:normAutofit fontScale="90000"/>
          </a:bodyPr>
          <a:lstStyle/>
          <a:p>
            <a:pPr algn="ct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endParaRPr lang="ru-RU" sz="4000" dirty="0">
              <a:solidFill>
                <a:srgbClr val="C00000"/>
              </a:solidFill>
              <a:latin typeface="Monotype Corsiva" pitchFamily="66" charset="0"/>
            </a:endParaRPr>
          </a:p>
        </p:txBody>
      </p:sp>
      <p:pic>
        <p:nvPicPr>
          <p:cNvPr id="8" name="Melodiya_-_(iPlayer.fm).mp3">
            <a:hlinkClick r:id="" action="ppaction://media"/>
          </p:cNvPr>
          <p:cNvPicPr>
            <a:picLocks noRot="1" noChangeAspect="1"/>
          </p:cNvPicPr>
          <p:nvPr>
            <a:audioFile r:link="rId1"/>
          </p:nvPr>
        </p:nvPicPr>
        <p:blipFill>
          <a:blip r:embed="rId4"/>
          <a:stretch>
            <a:fillRect/>
          </a:stretch>
        </p:blipFill>
        <p:spPr>
          <a:xfrm>
            <a:off x="7786710" y="5929330"/>
            <a:ext cx="559473" cy="500065"/>
          </a:xfrm>
          <a:prstGeom prst="rect">
            <a:avLst/>
          </a:prstGeom>
        </p:spPr>
      </p:pic>
      <p:pic>
        <p:nvPicPr>
          <p:cNvPr id="2050" name="Picture 2" descr="День прапора України - ХНМУ"/>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692696"/>
            <a:ext cx="8640960" cy="59046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1560" y="1484784"/>
            <a:ext cx="7632848" cy="3170099"/>
          </a:xfrm>
          <a:prstGeom prst="rect">
            <a:avLst/>
          </a:prstGeom>
          <a:noFill/>
        </p:spPr>
        <p:txBody>
          <a:bodyPr wrap="square" rtlCol="0">
            <a:spAutoFit/>
          </a:bodyPr>
          <a:lstStyle/>
          <a:p>
            <a:pPr algn="ctr"/>
            <a:r>
              <a:rPr lang="uk-UA" sz="4000" b="1" dirty="0" smtClean="0">
                <a:latin typeface="Monotype Corsiva" pitchFamily="66" charset="0"/>
                <a:cs typeface="Times New Roman" pitchFamily="18" charset="0"/>
              </a:rPr>
              <a:t>ЗВІТ </a:t>
            </a:r>
          </a:p>
          <a:p>
            <a:pPr algn="ctr"/>
            <a:r>
              <a:rPr lang="uk-UA" sz="4000" b="1" dirty="0" smtClean="0">
                <a:latin typeface="Monotype Corsiva" pitchFamily="66" charset="0"/>
                <a:cs typeface="Times New Roman" pitchFamily="18" charset="0"/>
              </a:rPr>
              <a:t>ДИРЕКТОРА ЗАКЛАДУ ДОШКІЛЬНОЇ ОСВІТИ №8 «КАЛИНОНЬКА»</a:t>
            </a:r>
          </a:p>
          <a:p>
            <a:pPr algn="ctr"/>
            <a:r>
              <a:rPr lang="uk-UA" sz="4000" b="1" dirty="0" smtClean="0">
                <a:latin typeface="Monotype Corsiva" pitchFamily="66" charset="0"/>
                <a:cs typeface="Times New Roman" pitchFamily="18" charset="0"/>
              </a:rPr>
              <a:t>ЗА 2023-2024 НАВЧАЛЬНИЙ РІК</a:t>
            </a:r>
            <a:endParaRPr lang="uk-UA" sz="4000" b="1" dirty="0">
              <a:latin typeface="Monotype Corsiva" pitchFamily="66" charset="0"/>
              <a:cs typeface="Times New Roman" pitchFamily="18" charset="0"/>
            </a:endParaRPr>
          </a:p>
        </p:txBody>
      </p:sp>
      <p:sp>
        <p:nvSpPr>
          <p:cNvPr id="4" name="TextBox 3"/>
          <p:cNvSpPr txBox="1"/>
          <p:nvPr/>
        </p:nvSpPr>
        <p:spPr>
          <a:xfrm>
            <a:off x="2771800" y="5674022"/>
            <a:ext cx="6120680" cy="923330"/>
          </a:xfrm>
          <a:prstGeom prst="rect">
            <a:avLst/>
          </a:prstGeom>
          <a:noFill/>
        </p:spPr>
        <p:txBody>
          <a:bodyPr wrap="square" rtlCol="0">
            <a:spAutoFit/>
          </a:bodyPr>
          <a:lstStyle/>
          <a:p>
            <a:r>
              <a:rPr lang="uk-UA" sz="5400" b="1" dirty="0" smtClean="0">
                <a:solidFill>
                  <a:srgbClr val="FF0000"/>
                </a:solidFill>
                <a:latin typeface="Monotype Corsiva" pitchFamily="66" charset="0"/>
              </a:rPr>
              <a:t>СЛАВА УКРАЇНІ!</a:t>
            </a:r>
            <a:endParaRPr lang="uk-UA" sz="5400" b="1" dirty="0">
              <a:solidFill>
                <a:srgbClr val="FF0000"/>
              </a:solidFill>
              <a:latin typeface="Monotype Corsiva" pitchFamily="66" charset="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2"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332656"/>
            <a:ext cx="8568952" cy="753264"/>
          </a:xfrm>
        </p:spPr>
        <p:txBody>
          <a:bodyPr>
            <a:noAutofit/>
          </a:bodyPr>
          <a:lstStyle/>
          <a:p>
            <a:pPr marL="45720" indent="0">
              <a:buNone/>
            </a:pPr>
            <a:r>
              <a:rPr lang="uk-UA" sz="4800" b="1" dirty="0" smtClean="0">
                <a:solidFill>
                  <a:srgbClr val="FF0000"/>
                </a:solidFill>
                <a:latin typeface="Monotype Corsiva" pitchFamily="66" charset="0"/>
              </a:rPr>
              <a:t>Дизайн закладу та усіх вікових груп</a:t>
            </a:r>
            <a:endParaRPr lang="uk-UA" sz="4800" b="1" dirty="0">
              <a:solidFill>
                <a:srgbClr val="FF0000"/>
              </a:solidFill>
              <a:latin typeface="Monotype Corsiva" pitchFamily="66"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003" y="2492896"/>
            <a:ext cx="2388157" cy="3835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492896"/>
            <a:ext cx="2304256" cy="4033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3568" y="1340768"/>
            <a:ext cx="8071792" cy="830997"/>
          </a:xfrm>
          <a:prstGeom prst="rect">
            <a:avLst/>
          </a:prstGeom>
          <a:noFill/>
        </p:spPr>
        <p:txBody>
          <a:bodyPr wrap="square" rtlCol="0">
            <a:spAutoFit/>
          </a:bodyPr>
          <a:lstStyle/>
          <a:p>
            <a:pPr algn="just"/>
            <a:r>
              <a:rPr lang="uk-UA" sz="1200" dirty="0" smtClean="0">
                <a:latin typeface="Times New Roman" pitchFamily="18" charset="0"/>
                <a:cs typeface="Times New Roman" pitchFamily="18" charset="0"/>
              </a:rPr>
              <a:t>         Для розвивального середовища закладу, його внутрішньої та зовнішньої краси, його розвиток можливий тільки за умов засвоєння нововведень розвитку творчості працівників, осучасненні дизайну закладу та груп, баченні власної перспективи розвитку, плідної співпраці всіх учасників освітнього процесу, а також для створення безпечних та комфортних умов для наших вихованців і забезпечення їх щасливого майбутнього.</a:t>
            </a:r>
            <a:endParaRPr lang="uk-UA" sz="1200"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2491" y="2060848"/>
            <a:ext cx="2417981"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7552694"/>
      </p:ext>
    </p:extLst>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50962"/>
            <a:ext cx="27432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7854" y="144463"/>
            <a:ext cx="27432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50962"/>
            <a:ext cx="2771353" cy="615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5257007"/>
      </p:ext>
    </p:extLst>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114" y="428303"/>
            <a:ext cx="27432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404664"/>
            <a:ext cx="27432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5080" y="404664"/>
            <a:ext cx="27432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4854008"/>
      </p:ext>
    </p:extLst>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3011" y="372691"/>
            <a:ext cx="27432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979" y="361231"/>
            <a:ext cx="27432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372691"/>
            <a:ext cx="27432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371269"/>
      </p:ext>
    </p:extLst>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3528" y="332656"/>
            <a:ext cx="8820472" cy="1373542"/>
          </a:xfrm>
        </p:spPr>
        <p:txBody>
          <a:bodyPr>
            <a:normAutofit fontScale="90000"/>
          </a:bodyPr>
          <a:lstStyle/>
          <a:p>
            <a:pPr marL="0" indent="0" algn="ctr">
              <a:buNone/>
            </a:pPr>
            <a:r>
              <a:rPr lang="ru-RU" sz="5300" b="1" dirty="0" err="1" smtClean="0">
                <a:solidFill>
                  <a:srgbClr val="FF0000"/>
                </a:solidFill>
                <a:latin typeface="Monotype Corsiva" pitchFamily="66" charset="0"/>
                <a:cs typeface="Times New Roman" pitchFamily="18" charset="0"/>
              </a:rPr>
              <a:t>Завдання</a:t>
            </a:r>
            <a:r>
              <a:rPr lang="ru-RU" sz="5300" b="1" dirty="0" smtClean="0">
                <a:solidFill>
                  <a:srgbClr val="FF0000"/>
                </a:solidFill>
                <a:latin typeface="Monotype Corsiva" pitchFamily="66" charset="0"/>
                <a:cs typeface="Times New Roman" pitchFamily="18" charset="0"/>
              </a:rPr>
              <a:t> </a:t>
            </a:r>
            <a:br>
              <a:rPr lang="ru-RU" sz="5300" b="1" dirty="0" smtClean="0">
                <a:solidFill>
                  <a:srgbClr val="FF0000"/>
                </a:solidFill>
                <a:latin typeface="Monotype Corsiva" pitchFamily="66" charset="0"/>
                <a:cs typeface="Times New Roman" pitchFamily="18" charset="0"/>
              </a:rPr>
            </a:br>
            <a:r>
              <a:rPr lang="ru-RU" sz="5300" b="1" smtClean="0">
                <a:solidFill>
                  <a:srgbClr val="FF0000"/>
                </a:solidFill>
                <a:latin typeface="Monotype Corsiva" pitchFamily="66" charset="0"/>
                <a:cs typeface="Times New Roman" pitchFamily="18" charset="0"/>
              </a:rPr>
              <a:t>на 2023-2024 </a:t>
            </a:r>
            <a:r>
              <a:rPr lang="ru-RU" sz="5300" b="1" dirty="0" err="1" smtClean="0">
                <a:solidFill>
                  <a:srgbClr val="FF0000"/>
                </a:solidFill>
                <a:latin typeface="Monotype Corsiva" pitchFamily="66" charset="0"/>
                <a:cs typeface="Times New Roman" pitchFamily="18" charset="0"/>
              </a:rPr>
              <a:t>навчальний</a:t>
            </a:r>
            <a:r>
              <a:rPr lang="ru-RU" sz="5300" b="1" dirty="0" smtClean="0">
                <a:solidFill>
                  <a:srgbClr val="FF0000"/>
                </a:solidFill>
                <a:latin typeface="Monotype Corsiva" pitchFamily="66" charset="0"/>
                <a:cs typeface="Times New Roman" pitchFamily="18" charset="0"/>
              </a:rPr>
              <a:t> </a:t>
            </a:r>
            <a:r>
              <a:rPr lang="ru-RU" sz="5300" b="1" dirty="0" err="1" smtClean="0">
                <a:solidFill>
                  <a:srgbClr val="FF0000"/>
                </a:solidFill>
                <a:latin typeface="Monotype Corsiva" pitchFamily="66" charset="0"/>
                <a:cs typeface="Times New Roman" pitchFamily="18" charset="0"/>
              </a:rPr>
              <a:t>рік</a:t>
            </a:r>
            <a:endParaRPr lang="ru-RU" sz="5300" b="1" dirty="0">
              <a:solidFill>
                <a:srgbClr val="FF0000"/>
              </a:solidFill>
              <a:latin typeface="Monotype Corsiva" pitchFamily="66" charset="0"/>
              <a:cs typeface="Times New Roman" pitchFamily="18" charset="0"/>
            </a:endParaRPr>
          </a:p>
        </p:txBody>
      </p:sp>
      <p:sp>
        <p:nvSpPr>
          <p:cNvPr id="6" name="TextBox 5"/>
          <p:cNvSpPr txBox="1"/>
          <p:nvPr/>
        </p:nvSpPr>
        <p:spPr>
          <a:xfrm>
            <a:off x="395536" y="2404000"/>
            <a:ext cx="8640960" cy="3897990"/>
          </a:xfrm>
          <a:prstGeom prst="rect">
            <a:avLst/>
          </a:prstGeom>
          <a:noFill/>
        </p:spPr>
        <p:txBody>
          <a:bodyPr wrap="square" rtlCol="0">
            <a:spAutoFit/>
          </a:bodyPr>
          <a:lstStyle/>
          <a:p>
            <a:pPr algn="just"/>
            <a:r>
              <a:rPr lang="uk-UA" sz="1400" dirty="0">
                <a:latin typeface="Times New Roman"/>
                <a:ea typeface="Calibri"/>
                <a:cs typeface="Times New Roman"/>
              </a:rPr>
              <a:t> </a:t>
            </a:r>
            <a:r>
              <a:rPr lang="uk-UA" sz="1400" b="1" i="1" dirty="0" smtClean="0">
                <a:latin typeface="Times New Roman"/>
                <a:ea typeface="Times New Roman"/>
                <a:cs typeface="Times New Roman"/>
              </a:rPr>
              <a:t> </a:t>
            </a:r>
            <a:r>
              <a:rPr lang="uk-UA" sz="1200" dirty="0">
                <a:latin typeface="Times New Roman"/>
                <a:ea typeface="Calibri"/>
                <a:cs typeface="Times New Roman"/>
              </a:rPr>
              <a:t>Діяльність закладу дошкільної освіти № 8 «Калинонька» у 2023/2024 навчальному році продовжувалась в умовах воєнного стану. </a:t>
            </a:r>
            <a:r>
              <a:rPr lang="uk-UA" sz="1200" b="1" dirty="0">
                <a:latin typeface="Times New Roman"/>
                <a:ea typeface="Calibri"/>
                <a:cs typeface="Times New Roman"/>
              </a:rPr>
              <a:t>Основними нормативними документами, які визначали особливості організації освітнього процесу, життєдіяльності здобувачів дошкільної освіти та професійної діяльності педагогів є:</a:t>
            </a:r>
            <a:endParaRPr lang="uk-UA" sz="1200" dirty="0">
              <a:latin typeface="Calibri"/>
              <a:ea typeface="Calibri"/>
              <a:cs typeface="Times New Roman"/>
            </a:endParaRPr>
          </a:p>
          <a:p>
            <a:pPr>
              <a:lnSpc>
                <a:spcPct val="115000"/>
              </a:lnSpc>
              <a:spcAft>
                <a:spcPts val="0"/>
              </a:spcAft>
            </a:pPr>
            <a:r>
              <a:rPr lang="uk-UA" sz="1200" dirty="0">
                <a:latin typeface="Times New Roman"/>
                <a:ea typeface="Calibri"/>
                <a:cs typeface="Times New Roman"/>
              </a:rPr>
              <a:t>• Закон України «Про освіту»;</a:t>
            </a:r>
            <a:endParaRPr lang="uk-UA" sz="1200" dirty="0">
              <a:latin typeface="Calibri"/>
              <a:ea typeface="Calibri"/>
              <a:cs typeface="Times New Roman"/>
            </a:endParaRPr>
          </a:p>
          <a:p>
            <a:pPr>
              <a:lnSpc>
                <a:spcPct val="115000"/>
              </a:lnSpc>
              <a:spcAft>
                <a:spcPts val="0"/>
              </a:spcAft>
            </a:pPr>
            <a:r>
              <a:rPr lang="uk-UA" sz="1200" dirty="0">
                <a:latin typeface="Times New Roman"/>
                <a:ea typeface="Calibri"/>
                <a:cs typeface="Times New Roman"/>
              </a:rPr>
              <a:t>• Закон України «Про дошкільну освіту»;</a:t>
            </a:r>
            <a:endParaRPr lang="uk-UA" sz="1200" dirty="0">
              <a:latin typeface="Calibri"/>
              <a:ea typeface="Calibri"/>
              <a:cs typeface="Times New Roman"/>
            </a:endParaRPr>
          </a:p>
          <a:p>
            <a:pPr>
              <a:lnSpc>
                <a:spcPct val="115000"/>
              </a:lnSpc>
              <a:spcAft>
                <a:spcPts val="0"/>
              </a:spcAft>
            </a:pPr>
            <a:r>
              <a:rPr lang="uk-UA" sz="1200" dirty="0">
                <a:latin typeface="Times New Roman"/>
                <a:ea typeface="Calibri"/>
                <a:cs typeface="Times New Roman"/>
              </a:rPr>
              <a:t>• Закон України «Про охорону дитинства»;</a:t>
            </a:r>
            <a:endParaRPr lang="uk-UA" sz="1200" dirty="0">
              <a:latin typeface="Calibri"/>
              <a:ea typeface="Calibri"/>
              <a:cs typeface="Times New Roman"/>
            </a:endParaRPr>
          </a:p>
          <a:p>
            <a:pPr>
              <a:lnSpc>
                <a:spcPct val="115000"/>
              </a:lnSpc>
              <a:spcAft>
                <a:spcPts val="0"/>
              </a:spcAft>
            </a:pPr>
            <a:r>
              <a:rPr lang="uk-UA" sz="1200" dirty="0">
                <a:latin typeface="Times New Roman"/>
                <a:ea typeface="Calibri"/>
                <a:cs typeface="Times New Roman"/>
              </a:rPr>
              <a:t>• Положення про ЗДО;</a:t>
            </a:r>
            <a:endParaRPr lang="uk-UA" sz="1200" dirty="0">
              <a:latin typeface="Calibri"/>
              <a:ea typeface="Calibri"/>
              <a:cs typeface="Times New Roman"/>
            </a:endParaRPr>
          </a:p>
          <a:p>
            <a:pPr>
              <a:lnSpc>
                <a:spcPct val="115000"/>
              </a:lnSpc>
              <a:spcAft>
                <a:spcPts val="0"/>
              </a:spcAft>
            </a:pPr>
            <a:r>
              <a:rPr lang="uk-UA" sz="1200" dirty="0">
                <a:latin typeface="Times New Roman"/>
                <a:ea typeface="Calibri"/>
                <a:cs typeface="Times New Roman"/>
              </a:rPr>
              <a:t>• Санітарний регламент ДНЗ.</a:t>
            </a:r>
            <a:endParaRPr lang="uk-UA" sz="1200" dirty="0">
              <a:latin typeface="Calibri"/>
              <a:ea typeface="Calibri"/>
              <a:cs typeface="Times New Roman"/>
            </a:endParaRPr>
          </a:p>
          <a:p>
            <a:pPr marL="228600" algn="just">
              <a:lnSpc>
                <a:spcPct val="115000"/>
              </a:lnSpc>
              <a:spcAft>
                <a:spcPts val="0"/>
              </a:spcAft>
            </a:pPr>
            <a:endParaRPr lang="uk-UA" sz="1400" dirty="0">
              <a:latin typeface="Calibri"/>
              <a:ea typeface="Calibri"/>
              <a:cs typeface="Times New Roman"/>
            </a:endParaRPr>
          </a:p>
          <a:p>
            <a:pPr>
              <a:lnSpc>
                <a:spcPct val="115000"/>
              </a:lnSpc>
              <a:spcAft>
                <a:spcPts val="0"/>
              </a:spcAft>
            </a:pPr>
            <a:r>
              <a:rPr lang="uk-UA" sz="1200" b="1" dirty="0">
                <a:latin typeface="Times New Roman"/>
                <a:ea typeface="Calibri"/>
                <a:cs typeface="Times New Roman"/>
              </a:rPr>
              <a:t>Пріоритетними напрямами діяльності ЗДО в 2023/2024 навчальному році були:</a:t>
            </a:r>
            <a:endParaRPr lang="uk-UA" sz="1100" dirty="0">
              <a:latin typeface="Calibri"/>
              <a:ea typeface="Calibri"/>
              <a:cs typeface="Times New Roman"/>
            </a:endParaRPr>
          </a:p>
          <a:p>
            <a:pPr>
              <a:lnSpc>
                <a:spcPct val="115000"/>
              </a:lnSpc>
              <a:spcAft>
                <a:spcPts val="0"/>
              </a:spcAft>
            </a:pPr>
            <a:r>
              <a:rPr lang="uk-UA" sz="1200" dirty="0">
                <a:latin typeface="Times New Roman"/>
                <a:ea typeface="Calibri"/>
                <a:cs typeface="Times New Roman"/>
              </a:rPr>
              <a:t>1. Організація та підтримка безпечного освітнього простору.</a:t>
            </a:r>
            <a:endParaRPr lang="uk-UA" sz="1100" dirty="0">
              <a:latin typeface="Calibri"/>
              <a:ea typeface="Calibri"/>
              <a:cs typeface="Times New Roman"/>
            </a:endParaRPr>
          </a:p>
          <a:p>
            <a:pPr>
              <a:lnSpc>
                <a:spcPct val="115000"/>
              </a:lnSpc>
              <a:spcAft>
                <a:spcPts val="0"/>
              </a:spcAft>
            </a:pPr>
            <a:r>
              <a:rPr lang="uk-UA" sz="1200" dirty="0">
                <a:latin typeface="Times New Roman"/>
                <a:ea typeface="Calibri"/>
                <a:cs typeface="Times New Roman"/>
              </a:rPr>
              <a:t>2. Організації освітнього процесу у різних форматах і подолання освітніх втрат.</a:t>
            </a:r>
            <a:endParaRPr lang="uk-UA" sz="1100" dirty="0">
              <a:latin typeface="Calibri"/>
              <a:ea typeface="Calibri"/>
              <a:cs typeface="Times New Roman"/>
            </a:endParaRPr>
          </a:p>
          <a:p>
            <a:pPr>
              <a:lnSpc>
                <a:spcPct val="115000"/>
              </a:lnSpc>
              <a:spcAft>
                <a:spcPts val="0"/>
              </a:spcAft>
            </a:pPr>
            <a:r>
              <a:rPr lang="uk-UA" sz="1200" dirty="0">
                <a:latin typeface="Times New Roman"/>
                <a:ea typeface="Calibri"/>
                <a:cs typeface="Times New Roman"/>
              </a:rPr>
              <a:t>3. Педагогічна взаємодія з дітьми, зокрема з дітьми з особливими освітніми потребами.</a:t>
            </a:r>
            <a:endParaRPr lang="uk-UA" sz="1100" dirty="0">
              <a:latin typeface="Calibri"/>
              <a:ea typeface="Calibri"/>
              <a:cs typeface="Times New Roman"/>
            </a:endParaRPr>
          </a:p>
          <a:p>
            <a:pPr>
              <a:lnSpc>
                <a:spcPct val="115000"/>
              </a:lnSpc>
              <a:spcAft>
                <a:spcPts val="0"/>
              </a:spcAft>
            </a:pPr>
            <a:r>
              <a:rPr lang="uk-UA" sz="1200" dirty="0">
                <a:latin typeface="Times New Roman"/>
                <a:ea typeface="Calibri"/>
                <a:cs typeface="Times New Roman"/>
              </a:rPr>
              <a:t>4. Партнерство у співпраці з батьками або законними представниками дітей.</a:t>
            </a:r>
            <a:endParaRPr lang="uk-UA" sz="1100" dirty="0">
              <a:latin typeface="Calibri"/>
              <a:ea typeface="Calibri"/>
              <a:cs typeface="Times New Roman"/>
            </a:endParaRPr>
          </a:p>
          <a:p>
            <a:pPr>
              <a:lnSpc>
                <a:spcPct val="115000"/>
              </a:lnSpc>
              <a:spcAft>
                <a:spcPts val="0"/>
              </a:spcAft>
            </a:pPr>
            <a:r>
              <a:rPr lang="uk-UA" sz="1200" dirty="0">
                <a:latin typeface="Times New Roman"/>
                <a:ea typeface="Calibri"/>
                <a:cs typeface="Times New Roman"/>
              </a:rPr>
              <a:t>5. Організаційно-методична підтримка керівників і педагогів ЗДО.</a:t>
            </a:r>
            <a:endParaRPr lang="uk-UA" sz="1100" dirty="0">
              <a:latin typeface="Calibri"/>
              <a:ea typeface="Calibri"/>
              <a:cs typeface="Times New Roman"/>
            </a:endParaRPr>
          </a:p>
          <a:p>
            <a:pPr>
              <a:lnSpc>
                <a:spcPct val="115000"/>
              </a:lnSpc>
              <a:spcAft>
                <a:spcPts val="0"/>
              </a:spcAft>
            </a:pPr>
            <a:r>
              <a:rPr lang="uk-UA" sz="1200" dirty="0">
                <a:latin typeface="Times New Roman"/>
                <a:ea typeface="Calibri"/>
                <a:cs typeface="Times New Roman"/>
              </a:rPr>
              <a:t>6. Організація в нових умовах атестації педагогічних працівників.</a:t>
            </a:r>
            <a:endParaRPr lang="uk-UA" sz="1100" dirty="0">
              <a:latin typeface="Calibri"/>
              <a:ea typeface="Calibri"/>
              <a:cs typeface="Times New Roman"/>
            </a:endParaRPr>
          </a:p>
          <a:p>
            <a:pPr>
              <a:lnSpc>
                <a:spcPct val="115000"/>
              </a:lnSpc>
              <a:spcAft>
                <a:spcPts val="0"/>
              </a:spcAft>
            </a:pPr>
            <a:r>
              <a:rPr lang="uk-UA" sz="1200" dirty="0">
                <a:latin typeface="Times New Roman"/>
                <a:ea typeface="Calibri"/>
                <a:cs typeface="Times New Roman"/>
              </a:rPr>
              <a:t>7. Організація харчування в ЗДО.</a:t>
            </a:r>
            <a:endParaRPr lang="uk-UA" sz="1100" dirty="0">
              <a:latin typeface="Calibri"/>
              <a:ea typeface="Calibri"/>
              <a:cs typeface="Times New Roman"/>
            </a:endParaRPr>
          </a:p>
          <a:p>
            <a:pPr lvl="0" algn="just">
              <a:lnSpc>
                <a:spcPct val="115000"/>
              </a:lnSpc>
              <a:spcAft>
                <a:spcPts val="0"/>
              </a:spcAft>
              <a:buSzPts val="1100"/>
            </a:pPr>
            <a:endParaRPr lang="ru-RU" sz="1200" dirty="0">
              <a:ln w="1905"/>
              <a:effectLst>
                <a:innerShdw blurRad="69850" dist="43180" dir="5400000">
                  <a:srgbClr val="000000">
                    <a:alpha val="65000"/>
                  </a:srgbClr>
                </a:innerShdw>
              </a:effectLst>
              <a:latin typeface="Times New Roman" pitchFamily="18" charset="0"/>
              <a:cs typeface="Times New Roman" pitchFamily="18" charset="0"/>
            </a:endParaRPr>
          </a:p>
        </p:txBody>
      </p:sp>
      <p:sp>
        <p:nvSpPr>
          <p:cNvPr id="2" name="Прямоугольник 1"/>
          <p:cNvSpPr/>
          <p:nvPr/>
        </p:nvSpPr>
        <p:spPr>
          <a:xfrm>
            <a:off x="179512" y="1819225"/>
            <a:ext cx="8856984" cy="584775"/>
          </a:xfrm>
          <a:prstGeom prst="rect">
            <a:avLst/>
          </a:prstGeom>
        </p:spPr>
        <p:txBody>
          <a:bodyPr wrap="square">
            <a:spAutoFit/>
          </a:bodyPr>
          <a:lstStyle/>
          <a:p>
            <a:pPr algn="ctr"/>
            <a:r>
              <a:rPr lang="uk-UA" sz="1600" b="1" dirty="0">
                <a:latin typeface="Times New Roman"/>
                <a:ea typeface="Courier New"/>
              </a:rPr>
              <a:t>Чинні нормативні документи, освітні програми, якими керувався педагогічний колектив    </a:t>
            </a:r>
            <a:endParaRPr lang="uk-UA" sz="1600" b="1" dirty="0" smtClean="0">
              <a:latin typeface="Times New Roman"/>
              <a:ea typeface="Courier New"/>
            </a:endParaRPr>
          </a:p>
          <a:p>
            <a:pPr algn="ctr"/>
            <a:r>
              <a:rPr lang="uk-UA" sz="1600" b="1" dirty="0" smtClean="0">
                <a:latin typeface="Times New Roman"/>
                <a:ea typeface="Courier New"/>
              </a:rPr>
              <a:t>у </a:t>
            </a:r>
            <a:r>
              <a:rPr lang="uk-UA" sz="1600" b="1" dirty="0">
                <a:latin typeface="Times New Roman"/>
                <a:ea typeface="Courier New"/>
              </a:rPr>
              <a:t>2023-2024 навчальному році</a:t>
            </a:r>
            <a:endParaRPr lang="uk-UA" sz="1600" dirty="0"/>
          </a:p>
        </p:txBody>
      </p:sp>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83568" y="731520"/>
            <a:ext cx="8208912" cy="1113304"/>
          </a:xfrm>
        </p:spPr>
        <p:txBody>
          <a:bodyPr/>
          <a:lstStyle/>
          <a:p>
            <a:pPr marL="45720" indent="0">
              <a:buNone/>
            </a:pPr>
            <a:r>
              <a:rPr lang="uk-UA" sz="1400" dirty="0" smtClean="0">
                <a:solidFill>
                  <a:schemeClr val="tx1"/>
                </a:solidFill>
                <a:latin typeface="Times New Roman" pitchFamily="18" charset="0"/>
                <a:cs typeface="Times New Roman" pitchFamily="18" charset="0"/>
              </a:rPr>
              <a:t>Одним із пріоритетним напрямків діяльності адміністрації є забезпечення соціального захисту вихованців, враховуючи умови воєнного стану</a:t>
            </a:r>
          </a:p>
          <a:p>
            <a:pPr marL="45720" indent="0">
              <a:buNone/>
            </a:pPr>
            <a:r>
              <a:rPr lang="uk-UA" sz="1400" dirty="0">
                <a:solidFill>
                  <a:schemeClr val="tx1"/>
                </a:solidFill>
                <a:latin typeface="Times New Roman" pitchFamily="18" charset="0"/>
                <a:cs typeface="Times New Roman" pitchFamily="18" charset="0"/>
              </a:rPr>
              <a:t> </a:t>
            </a:r>
            <a:r>
              <a:rPr lang="uk-UA" sz="1400" dirty="0" smtClean="0">
                <a:solidFill>
                  <a:schemeClr val="tx1"/>
                </a:solidFill>
                <a:latin typeface="Times New Roman" pitchFamily="18" charset="0"/>
                <a:cs typeface="Times New Roman" pitchFamily="18" charset="0"/>
              </a:rPr>
              <a:t>   Було створено списки вихованців пільгової категорії</a:t>
            </a:r>
          </a:p>
          <a:p>
            <a:pPr marL="45720" indent="0">
              <a:buNone/>
            </a:pPr>
            <a:endParaRPr lang="uk-UA" dirty="0"/>
          </a:p>
        </p:txBody>
      </p:sp>
      <p:graphicFrame>
        <p:nvGraphicFramePr>
          <p:cNvPr id="2" name="Таблица 1"/>
          <p:cNvGraphicFramePr>
            <a:graphicFrameLocks noGrp="1"/>
          </p:cNvGraphicFramePr>
          <p:nvPr>
            <p:extLst>
              <p:ext uri="{D42A27DB-BD31-4B8C-83A1-F6EECF244321}">
                <p14:modId xmlns:p14="http://schemas.microsoft.com/office/powerpoint/2010/main" val="1497987635"/>
              </p:ext>
            </p:extLst>
          </p:nvPr>
        </p:nvGraphicFramePr>
        <p:xfrm>
          <a:off x="467544" y="2132856"/>
          <a:ext cx="8136903" cy="2376264"/>
        </p:xfrm>
        <a:graphic>
          <a:graphicData uri="http://schemas.openxmlformats.org/drawingml/2006/table">
            <a:tbl>
              <a:tblPr firstRow="1" firstCol="1" bandRow="1"/>
              <a:tblGrid>
                <a:gridCol w="449485"/>
                <a:gridCol w="449033"/>
                <a:gridCol w="320931"/>
                <a:gridCol w="320931"/>
                <a:gridCol w="898518"/>
                <a:gridCol w="384755"/>
                <a:gridCol w="898518"/>
                <a:gridCol w="449033"/>
                <a:gridCol w="577586"/>
                <a:gridCol w="577586"/>
                <a:gridCol w="577586"/>
                <a:gridCol w="577586"/>
                <a:gridCol w="577586"/>
                <a:gridCol w="577586"/>
                <a:gridCol w="500183"/>
              </a:tblGrid>
              <a:tr h="122611">
                <a:tc rowSpan="3">
                  <a:txBody>
                    <a:bodyPr/>
                    <a:lstStyle/>
                    <a:p>
                      <a:pPr algn="ctr">
                        <a:spcAft>
                          <a:spcPts val="0"/>
                        </a:spcAft>
                      </a:pPr>
                      <a:r>
                        <a:rPr lang="uk-UA" sz="700" b="1" dirty="0">
                          <a:effectLst/>
                          <a:latin typeface="Times New Roman"/>
                          <a:ea typeface="Times New Roman"/>
                        </a:rPr>
                        <a:t>Всього дітей у закладі</a:t>
                      </a:r>
                      <a:endParaRPr lang="uk-UA" sz="900" dirty="0">
                        <a:effectLst/>
                        <a:latin typeface="Times New Roman"/>
                        <a:ea typeface="Times New Roman"/>
                      </a:endParaRPr>
                    </a:p>
                    <a:p>
                      <a:pPr>
                        <a:spcAft>
                          <a:spcPts val="0"/>
                        </a:spcAft>
                      </a:pPr>
                      <a:r>
                        <a:rPr lang="uk-UA" sz="700" dirty="0">
                          <a:effectLst/>
                          <a:latin typeface="Times New Roman"/>
                          <a:ea typeface="Times New Roman"/>
                        </a:rPr>
                        <a:t> </a:t>
                      </a:r>
                      <a:endParaRPr lang="uk-UA" sz="900" dirty="0">
                        <a:effectLst/>
                        <a:latin typeface="Times New Roman"/>
                        <a:ea typeface="Times New Roman"/>
                      </a:endParaRPr>
                    </a:p>
                    <a:p>
                      <a:pPr>
                        <a:spcAft>
                          <a:spcPts val="0"/>
                        </a:spcAft>
                      </a:pPr>
                      <a:r>
                        <a:rPr lang="uk-UA" sz="700" dirty="0">
                          <a:effectLst/>
                          <a:latin typeface="Times New Roman"/>
                          <a:ea typeface="Times New Roman"/>
                        </a:rPr>
                        <a:t> </a:t>
                      </a:r>
                      <a:endParaRPr lang="uk-UA" sz="900" dirty="0">
                        <a:effectLst/>
                        <a:latin typeface="Times New Roman"/>
                        <a:ea typeface="Times New Roman"/>
                      </a:endParaRPr>
                    </a:p>
                    <a:p>
                      <a:pPr>
                        <a:spcAft>
                          <a:spcPts val="0"/>
                        </a:spcAft>
                      </a:pPr>
                      <a:r>
                        <a:rPr lang="uk-UA" sz="700" dirty="0">
                          <a:effectLst/>
                          <a:latin typeface="Times New Roman"/>
                          <a:ea typeface="Times New Roman"/>
                        </a:rPr>
                        <a:t> </a:t>
                      </a:r>
                      <a:endParaRPr lang="uk-UA" sz="900" dirty="0">
                        <a:effectLst/>
                        <a:latin typeface="Times New Roman"/>
                        <a:ea typeface="Times New Roman"/>
                      </a:endParaRPr>
                    </a:p>
                    <a:p>
                      <a:pPr>
                        <a:spcAft>
                          <a:spcPts val="0"/>
                        </a:spcAft>
                      </a:pPr>
                      <a:r>
                        <a:rPr lang="uk-UA" sz="700" dirty="0">
                          <a:effectLst/>
                          <a:latin typeface="Times New Roman"/>
                          <a:ea typeface="Times New Roman"/>
                        </a:rPr>
                        <a:t> </a:t>
                      </a:r>
                      <a:endParaRPr lang="uk-UA" sz="900" dirty="0">
                        <a:effectLst/>
                        <a:latin typeface="Times New Roman"/>
                        <a:ea typeface="Times New Roman"/>
                      </a:endParaRPr>
                    </a:p>
                    <a:p>
                      <a:pPr>
                        <a:spcAft>
                          <a:spcPts val="0"/>
                        </a:spcAft>
                      </a:pPr>
                      <a:r>
                        <a:rPr lang="uk-UA" sz="700" dirty="0">
                          <a:effectLst/>
                          <a:latin typeface="Times New Roman"/>
                          <a:ea typeface="Times New Roman"/>
                        </a:rPr>
                        <a:t> </a:t>
                      </a:r>
                      <a:endParaRPr lang="uk-UA" sz="900" dirty="0">
                        <a:effectLst/>
                        <a:latin typeface="Times New Roman"/>
                        <a:ea typeface="Times New Roman"/>
                      </a:endParaRPr>
                    </a:p>
                    <a:p>
                      <a:pPr>
                        <a:spcAft>
                          <a:spcPts val="0"/>
                        </a:spcAft>
                      </a:pPr>
                      <a:r>
                        <a:rPr lang="uk-UA" sz="700" dirty="0">
                          <a:effectLst/>
                          <a:latin typeface="Times New Roman"/>
                          <a:ea typeface="Times New Roman"/>
                        </a:rPr>
                        <a:t> </a:t>
                      </a:r>
                      <a:endParaRPr lang="uk-UA" sz="900" dirty="0">
                        <a:effectLst/>
                        <a:latin typeface="Times New Roman"/>
                        <a:ea typeface="Times New Roman"/>
                      </a:endParaRPr>
                    </a:p>
                  </a:txBody>
                  <a:tcPr marL="46086" marR="46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uk-UA" sz="700" b="1">
                          <a:effectLst/>
                          <a:latin typeface="Times New Roman"/>
                          <a:ea typeface="Times New Roman"/>
                        </a:rPr>
                        <a:t>Всього дітей пільго вих катего рій</a:t>
                      </a:r>
                      <a:endParaRPr lang="uk-UA" sz="900">
                        <a:effectLst/>
                        <a:latin typeface="Times New Roman"/>
                        <a:ea typeface="Times New Roman"/>
                      </a:endParaRPr>
                    </a:p>
                  </a:txBody>
                  <a:tcPr marL="46086" marR="46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3">
                  <a:txBody>
                    <a:bodyPr/>
                    <a:lstStyle/>
                    <a:p>
                      <a:pPr algn="ctr">
                        <a:spcAft>
                          <a:spcPts val="0"/>
                        </a:spcAft>
                      </a:pPr>
                      <a:r>
                        <a:rPr lang="uk-UA" sz="700" b="1">
                          <a:effectLst/>
                          <a:latin typeface="Times New Roman"/>
                          <a:ea typeface="Times New Roman"/>
                        </a:rPr>
                        <a:t>З них</a:t>
                      </a:r>
                      <a:endParaRPr lang="uk-UA" sz="900">
                        <a:effectLst/>
                        <a:latin typeface="Times New Roman"/>
                        <a:ea typeface="Times New Roman"/>
                      </a:endParaRPr>
                    </a:p>
                  </a:txBody>
                  <a:tcPr marL="46086" marR="46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832658">
                <a:tc vMerge="1">
                  <a:txBody>
                    <a:bodyPr/>
                    <a:lstStyle/>
                    <a:p>
                      <a:endParaRPr lang="uk-UA"/>
                    </a:p>
                  </a:txBody>
                  <a:tcPr/>
                </a:tc>
                <a:tc vMerge="1">
                  <a:txBody>
                    <a:bodyPr/>
                    <a:lstStyle/>
                    <a:p>
                      <a:endParaRPr lang="uk-UA"/>
                    </a:p>
                  </a:txBody>
                  <a:tcPr/>
                </a:tc>
                <a:tc rowSpan="2">
                  <a:txBody>
                    <a:bodyPr/>
                    <a:lstStyle/>
                    <a:p>
                      <a:pPr marL="71755" marR="71755" algn="ctr">
                        <a:spcAft>
                          <a:spcPts val="0"/>
                        </a:spcAft>
                      </a:pPr>
                      <a:r>
                        <a:rPr lang="uk-UA" sz="700" b="1">
                          <a:effectLst/>
                          <a:latin typeface="Times New Roman"/>
                          <a:ea typeface="Times New Roman"/>
                        </a:rPr>
                        <a:t>Діти-сироти</a:t>
                      </a:r>
                      <a:endParaRPr lang="uk-UA" sz="900">
                        <a:effectLst/>
                        <a:latin typeface="Times New Roman"/>
                        <a:ea typeface="Times New Roman"/>
                      </a:endParaRPr>
                    </a:p>
                  </a:txBody>
                  <a:tcPr marL="46086" marR="460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gn="ctr">
                        <a:spcAft>
                          <a:spcPts val="0"/>
                        </a:spcAft>
                      </a:pPr>
                      <a:r>
                        <a:rPr lang="uk-UA" sz="700" b="1">
                          <a:effectLst/>
                          <a:latin typeface="Times New Roman"/>
                          <a:ea typeface="Times New Roman"/>
                        </a:rPr>
                        <a:t>Діти позбавлені батьківського піклування</a:t>
                      </a:r>
                      <a:endParaRPr lang="uk-UA" sz="900">
                        <a:effectLst/>
                        <a:latin typeface="Times New Roman"/>
                        <a:ea typeface="Times New Roman"/>
                      </a:endParaRPr>
                    </a:p>
                  </a:txBody>
                  <a:tcPr marL="46086" marR="460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uk-UA" sz="700" b="1">
                          <a:effectLst/>
                          <a:latin typeface="Times New Roman"/>
                          <a:ea typeface="Times New Roman"/>
                        </a:rPr>
                        <a:t>Діти з багатодітних сімей</a:t>
                      </a:r>
                      <a:endParaRPr lang="uk-UA" sz="900">
                        <a:effectLst/>
                        <a:latin typeface="Times New Roman"/>
                        <a:ea typeface="Times New Roman"/>
                      </a:endParaRPr>
                    </a:p>
                    <a:p>
                      <a:pPr algn="ctr">
                        <a:spcAft>
                          <a:spcPts val="0"/>
                        </a:spcAft>
                      </a:pPr>
                      <a:r>
                        <a:rPr lang="uk-UA" sz="700" b="1">
                          <a:effectLst/>
                          <a:latin typeface="Times New Roman"/>
                          <a:ea typeface="Times New Roman"/>
                        </a:rPr>
                        <a:t> </a:t>
                      </a:r>
                      <a:endParaRPr lang="uk-UA" sz="900">
                        <a:effectLst/>
                        <a:latin typeface="Times New Roman"/>
                        <a:ea typeface="Times New Roman"/>
                      </a:endParaRPr>
                    </a:p>
                  </a:txBody>
                  <a:tcPr marL="46086" marR="46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uk-UA"/>
                    </a:p>
                  </a:txBody>
                  <a:tcPr/>
                </a:tc>
                <a:tc rowSpan="2">
                  <a:txBody>
                    <a:bodyPr/>
                    <a:lstStyle/>
                    <a:p>
                      <a:pPr marL="71755" marR="71755" algn="ctr">
                        <a:spcAft>
                          <a:spcPts val="0"/>
                        </a:spcAft>
                      </a:pPr>
                      <a:r>
                        <a:rPr lang="uk-UA" sz="700" b="1">
                          <a:effectLst/>
                          <a:latin typeface="Times New Roman"/>
                          <a:ea typeface="Calibri"/>
                        </a:rPr>
                        <a:t>Діти із сімей, які отримують допомогу відповідно до Закону України «Про державну соціальну допомогу малозабезпеченим сім’ям»</a:t>
                      </a:r>
                      <a:endParaRPr lang="uk-UA" sz="900">
                        <a:effectLst/>
                        <a:latin typeface="Times New Roman"/>
                        <a:ea typeface="Times New Roman"/>
                      </a:endParaRPr>
                    </a:p>
                    <a:p>
                      <a:pPr marL="71755" marR="71755" algn="ctr">
                        <a:spcAft>
                          <a:spcPts val="0"/>
                        </a:spcAft>
                      </a:pPr>
                      <a:r>
                        <a:rPr lang="uk-UA" sz="700" b="1">
                          <a:effectLst/>
                          <a:latin typeface="Times New Roman"/>
                          <a:ea typeface="Times New Roman"/>
                        </a:rPr>
                        <a:t> </a:t>
                      </a:r>
                      <a:endParaRPr lang="uk-UA" sz="900">
                        <a:effectLst/>
                        <a:latin typeface="Times New Roman"/>
                        <a:ea typeface="Times New Roman"/>
                      </a:endParaRPr>
                    </a:p>
                  </a:txBody>
                  <a:tcPr marL="46086" marR="460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gn="ctr">
                        <a:spcAft>
                          <a:spcPts val="0"/>
                        </a:spcAft>
                      </a:pPr>
                      <a:r>
                        <a:rPr lang="uk-UA" sz="700" b="1" dirty="0">
                          <a:effectLst/>
                          <a:latin typeface="Times New Roman"/>
                          <a:ea typeface="Times New Roman"/>
                        </a:rPr>
                        <a:t>Діти з інвалідністю</a:t>
                      </a:r>
                      <a:endParaRPr lang="uk-UA" sz="900" dirty="0">
                        <a:effectLst/>
                        <a:latin typeface="Times New Roman"/>
                        <a:ea typeface="Times New Roman"/>
                      </a:endParaRPr>
                    </a:p>
                  </a:txBody>
                  <a:tcPr marL="46086" marR="460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gn="ctr">
                        <a:spcAft>
                          <a:spcPts val="0"/>
                        </a:spcAft>
                      </a:pPr>
                      <a:r>
                        <a:rPr lang="uk-UA" sz="700" b="1">
                          <a:effectLst/>
                          <a:latin typeface="Times New Roman"/>
                          <a:ea typeface="Times New Roman"/>
                        </a:rPr>
                        <a:t>Діти з ООП, які навчаються в інклюзивних групах</a:t>
                      </a:r>
                      <a:endParaRPr lang="uk-UA" sz="900">
                        <a:effectLst/>
                        <a:latin typeface="Times New Roman"/>
                        <a:ea typeface="Times New Roman"/>
                      </a:endParaRPr>
                    </a:p>
                  </a:txBody>
                  <a:tcPr marL="46086" marR="460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gn="ctr">
                        <a:spcAft>
                          <a:spcPts val="0"/>
                        </a:spcAft>
                      </a:pPr>
                      <a:r>
                        <a:rPr lang="uk-UA" sz="700" b="1">
                          <a:effectLst/>
                          <a:latin typeface="Times New Roman"/>
                          <a:ea typeface="Times New Roman"/>
                        </a:rPr>
                        <a:t>Діти,  які є особами з інвалідністю внаслідок Чорнобильської катастрофи</a:t>
                      </a:r>
                      <a:endParaRPr lang="uk-UA" sz="900">
                        <a:effectLst/>
                        <a:latin typeface="Times New Roman"/>
                        <a:ea typeface="Times New Roman"/>
                      </a:endParaRPr>
                    </a:p>
                  </a:txBody>
                  <a:tcPr marL="46086" marR="460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gn="ctr">
                        <a:spcAft>
                          <a:spcPts val="0"/>
                        </a:spcAft>
                      </a:pPr>
                      <a:r>
                        <a:rPr lang="uk-UA" sz="700" b="1">
                          <a:effectLst/>
                          <a:latin typeface="Times New Roman"/>
                          <a:ea typeface="Times New Roman"/>
                        </a:rPr>
                        <a:t>Діти, внутрішньо переміщених осіб</a:t>
                      </a:r>
                      <a:endParaRPr lang="uk-UA" sz="900">
                        <a:effectLst/>
                        <a:latin typeface="Times New Roman"/>
                        <a:ea typeface="Times New Roman"/>
                      </a:endParaRPr>
                    </a:p>
                  </a:txBody>
                  <a:tcPr marL="46086" marR="460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gn="ctr">
                        <a:spcAft>
                          <a:spcPts val="0"/>
                        </a:spcAft>
                      </a:pPr>
                      <a:r>
                        <a:rPr lang="uk-UA" sz="700" b="1">
                          <a:effectLst/>
                          <a:latin typeface="Times New Roman"/>
                          <a:ea typeface="Times New Roman"/>
                        </a:rPr>
                        <a:t>Діти,</a:t>
                      </a:r>
                      <a:r>
                        <a:rPr lang="ru-RU" sz="700" b="1">
                          <a:effectLst/>
                          <a:latin typeface="Times New Roman"/>
                          <a:ea typeface="Times New Roman"/>
                        </a:rPr>
                        <a:t> які </a:t>
                      </a:r>
                      <a:r>
                        <a:rPr lang="uk-UA" sz="700" b="1">
                          <a:effectLst/>
                          <a:latin typeface="Times New Roman"/>
                          <a:ea typeface="Times New Roman"/>
                        </a:rPr>
                        <a:t>мають статус дитини, яка постраждала внаслідок воєнних дій і збройних конфліктів</a:t>
                      </a:r>
                      <a:endParaRPr lang="uk-UA" sz="900">
                        <a:effectLst/>
                        <a:latin typeface="Times New Roman"/>
                        <a:ea typeface="Times New Roman"/>
                      </a:endParaRPr>
                    </a:p>
                  </a:txBody>
                  <a:tcPr marL="46086" marR="460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gn="ctr">
                        <a:spcAft>
                          <a:spcPts val="0"/>
                        </a:spcAft>
                      </a:pPr>
                      <a:r>
                        <a:rPr lang="uk-UA" sz="700" b="1">
                          <a:effectLst/>
                          <a:latin typeface="Times New Roman"/>
                          <a:ea typeface="Times New Roman"/>
                        </a:rPr>
                        <a:t>Діти, батьки яких зазнали ушкоджень під час участі у  Революції Гідності</a:t>
                      </a:r>
                      <a:endParaRPr lang="uk-UA" sz="900">
                        <a:effectLst/>
                        <a:latin typeface="Times New Roman"/>
                        <a:ea typeface="Times New Roman"/>
                      </a:endParaRPr>
                    </a:p>
                  </a:txBody>
                  <a:tcPr marL="46086" marR="460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gn="ctr">
                        <a:spcAft>
                          <a:spcPts val="0"/>
                        </a:spcAft>
                      </a:pPr>
                      <a:r>
                        <a:rPr lang="uk-UA" sz="700" b="1">
                          <a:effectLst/>
                          <a:latin typeface="Times New Roman"/>
                          <a:ea typeface="Times New Roman"/>
                        </a:rPr>
                        <a:t>Діти, один з батьків яких ветеран війни (УБД, учасник війни, має особливі заслуги )</a:t>
                      </a:r>
                      <a:endParaRPr lang="uk-UA" sz="900">
                        <a:effectLst/>
                        <a:latin typeface="Times New Roman"/>
                        <a:ea typeface="Times New Roman"/>
                      </a:endParaRPr>
                    </a:p>
                  </a:txBody>
                  <a:tcPr marL="46086" marR="460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uk-UA" sz="700" b="1">
                          <a:effectLst/>
                          <a:latin typeface="Times New Roman"/>
                          <a:ea typeface="Times New Roman"/>
                        </a:rPr>
                        <a:t>Д</a:t>
                      </a:r>
                      <a:r>
                        <a:rPr lang="ru-RU" sz="700" b="1">
                          <a:effectLst/>
                          <a:latin typeface="Times New Roman"/>
                          <a:ea typeface="Times New Roman"/>
                        </a:rPr>
                        <a:t>іт</a:t>
                      </a:r>
                      <a:r>
                        <a:rPr lang="uk-UA" sz="700" b="1">
                          <a:effectLst/>
                          <a:latin typeface="Times New Roman"/>
                          <a:ea typeface="Times New Roman"/>
                        </a:rPr>
                        <a:t>и</a:t>
                      </a:r>
                      <a:r>
                        <a:rPr lang="ru-RU" sz="700" b="1">
                          <a:effectLst/>
                          <a:latin typeface="Times New Roman"/>
                          <a:ea typeface="Times New Roman"/>
                        </a:rPr>
                        <a:t>, </a:t>
                      </a:r>
                      <a:r>
                        <a:rPr lang="uk-UA" sz="700" b="1">
                          <a:effectLst/>
                          <a:latin typeface="Times New Roman"/>
                          <a:ea typeface="Times New Roman"/>
                        </a:rPr>
                        <a:t>загиблих (померлих) Захисників та Захисниць України</a:t>
                      </a:r>
                      <a:endParaRPr lang="uk-UA" sz="900">
                        <a:effectLst/>
                        <a:latin typeface="Times New Roman"/>
                        <a:ea typeface="Times New Roman"/>
                      </a:endParaRPr>
                    </a:p>
                    <a:p>
                      <a:pPr marL="71755" marR="71755" algn="ctr">
                        <a:spcAft>
                          <a:spcPts val="0"/>
                        </a:spcAft>
                      </a:pPr>
                      <a:r>
                        <a:rPr lang="uk-UA" sz="700" b="1">
                          <a:effectLst/>
                          <a:latin typeface="Times New Roman"/>
                          <a:ea typeface="Times New Roman"/>
                        </a:rPr>
                        <a:t> </a:t>
                      </a:r>
                      <a:endParaRPr lang="uk-UA" sz="900">
                        <a:effectLst/>
                        <a:latin typeface="Times New Roman"/>
                        <a:ea typeface="Times New Roman"/>
                      </a:endParaRPr>
                    </a:p>
                  </a:txBody>
                  <a:tcPr marL="46086" marR="460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928">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a:txBody>
                    <a:bodyPr/>
                    <a:lstStyle/>
                    <a:p>
                      <a:pPr algn="ctr">
                        <a:spcAft>
                          <a:spcPts val="0"/>
                        </a:spcAft>
                      </a:pPr>
                      <a:r>
                        <a:rPr lang="uk-UA" sz="800" b="1">
                          <a:effectLst/>
                          <a:latin typeface="Times New Roman"/>
                          <a:ea typeface="Times New Roman"/>
                        </a:rPr>
                        <a:t>50%</a:t>
                      </a:r>
                      <a:endParaRPr lang="uk-UA" sz="900">
                        <a:effectLst/>
                        <a:latin typeface="Times New Roman"/>
                        <a:ea typeface="Times New Roman"/>
                      </a:endParaRPr>
                    </a:p>
                  </a:txBody>
                  <a:tcPr marL="46086" marR="46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800" b="1">
                          <a:effectLst/>
                          <a:latin typeface="Times New Roman"/>
                          <a:ea typeface="Times New Roman"/>
                        </a:rPr>
                        <a:t>100% </a:t>
                      </a:r>
                      <a:endParaRPr lang="uk-UA" sz="900">
                        <a:effectLst/>
                        <a:latin typeface="Times New Roman"/>
                        <a:ea typeface="Times New Roman"/>
                      </a:endParaRPr>
                    </a:p>
                  </a:txBody>
                  <a:tcPr marL="46086" marR="46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r>
              <a:tr h="898067">
                <a:tc>
                  <a:txBody>
                    <a:bodyPr/>
                    <a:lstStyle/>
                    <a:p>
                      <a:pPr algn="ctr">
                        <a:spcAft>
                          <a:spcPts val="0"/>
                        </a:spcAft>
                      </a:pPr>
                      <a:r>
                        <a:rPr lang="uk-UA" sz="900" b="1">
                          <a:effectLst/>
                          <a:latin typeface="Times New Roman"/>
                          <a:ea typeface="Times New Roman"/>
                        </a:rPr>
                        <a:t>225</a:t>
                      </a:r>
                      <a:endParaRPr lang="uk-UA" sz="900">
                        <a:effectLst/>
                        <a:latin typeface="Times New Roman"/>
                        <a:ea typeface="Times New Roman"/>
                      </a:endParaRPr>
                    </a:p>
                  </a:txBody>
                  <a:tcPr marL="46086" marR="46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800" b="1">
                          <a:effectLst/>
                          <a:latin typeface="Times New Roman"/>
                          <a:ea typeface="Times New Roman"/>
                        </a:rPr>
                        <a:t>106</a:t>
                      </a:r>
                      <a:endParaRPr lang="uk-UA" sz="900">
                        <a:effectLst/>
                        <a:latin typeface="Times New Roman"/>
                        <a:ea typeface="Times New Roman"/>
                      </a:endParaRPr>
                    </a:p>
                  </a:txBody>
                  <a:tcPr marL="46086" marR="46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uk-UA" sz="800" b="1">
                          <a:effectLst/>
                          <a:latin typeface="Times New Roman"/>
                          <a:ea typeface="Times New Roman"/>
                        </a:rPr>
                        <a:t>-</a:t>
                      </a:r>
                      <a:endParaRPr lang="uk-UA" sz="900">
                        <a:effectLst/>
                        <a:latin typeface="Times New Roman"/>
                        <a:ea typeface="Times New Roman"/>
                      </a:endParaRPr>
                    </a:p>
                  </a:txBody>
                  <a:tcPr marL="46086" marR="460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uk-UA" sz="800" b="1">
                          <a:effectLst/>
                          <a:latin typeface="Times New Roman"/>
                          <a:ea typeface="Times New Roman"/>
                        </a:rPr>
                        <a:t>-</a:t>
                      </a:r>
                      <a:endParaRPr lang="uk-UA" sz="900">
                        <a:effectLst/>
                        <a:latin typeface="Times New Roman"/>
                        <a:ea typeface="Times New Roman"/>
                      </a:endParaRPr>
                    </a:p>
                  </a:txBody>
                  <a:tcPr marL="46086" marR="460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800" b="1">
                          <a:effectLst/>
                          <a:latin typeface="Times New Roman"/>
                          <a:ea typeface="Times New Roman"/>
                        </a:rPr>
                        <a:t>18</a:t>
                      </a:r>
                      <a:endParaRPr lang="uk-UA" sz="900">
                        <a:effectLst/>
                        <a:latin typeface="Times New Roman"/>
                        <a:ea typeface="Times New Roman"/>
                      </a:endParaRPr>
                    </a:p>
                  </a:txBody>
                  <a:tcPr marL="46086" marR="46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800" b="1">
                          <a:effectLst/>
                          <a:latin typeface="Times New Roman"/>
                          <a:ea typeface="Times New Roman"/>
                        </a:rPr>
                        <a:t>-</a:t>
                      </a:r>
                      <a:endParaRPr lang="uk-UA" sz="900">
                        <a:effectLst/>
                        <a:latin typeface="Times New Roman"/>
                        <a:ea typeface="Times New Roman"/>
                      </a:endParaRPr>
                    </a:p>
                  </a:txBody>
                  <a:tcPr marL="46086" marR="46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800" b="1">
                          <a:effectLst/>
                          <a:latin typeface="Times New Roman"/>
                          <a:ea typeface="Times New Roman"/>
                        </a:rPr>
                        <a:t>1</a:t>
                      </a:r>
                      <a:endParaRPr lang="uk-UA" sz="900">
                        <a:effectLst/>
                        <a:latin typeface="Times New Roman"/>
                        <a:ea typeface="Times New Roman"/>
                      </a:endParaRPr>
                    </a:p>
                  </a:txBody>
                  <a:tcPr marL="46086" marR="46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800" b="1">
                          <a:effectLst/>
                          <a:latin typeface="Times New Roman"/>
                          <a:ea typeface="Times New Roman"/>
                        </a:rPr>
                        <a:t>3</a:t>
                      </a:r>
                      <a:endParaRPr lang="uk-UA" sz="900">
                        <a:effectLst/>
                        <a:latin typeface="Times New Roman"/>
                        <a:ea typeface="Times New Roman"/>
                      </a:endParaRPr>
                    </a:p>
                  </a:txBody>
                  <a:tcPr marL="46086" marR="46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800" b="1">
                          <a:effectLst/>
                          <a:latin typeface="Times New Roman"/>
                          <a:ea typeface="Times New Roman"/>
                        </a:rPr>
                        <a:t>6</a:t>
                      </a:r>
                      <a:endParaRPr lang="uk-UA" sz="900">
                        <a:effectLst/>
                        <a:latin typeface="Times New Roman"/>
                        <a:ea typeface="Times New Roman"/>
                      </a:endParaRPr>
                    </a:p>
                  </a:txBody>
                  <a:tcPr marL="46086" marR="46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800" b="1">
                          <a:effectLst/>
                          <a:latin typeface="Times New Roman"/>
                          <a:ea typeface="Times New Roman"/>
                        </a:rPr>
                        <a:t>-</a:t>
                      </a:r>
                      <a:endParaRPr lang="uk-UA" sz="900">
                        <a:effectLst/>
                        <a:latin typeface="Times New Roman"/>
                        <a:ea typeface="Times New Roman"/>
                      </a:endParaRPr>
                    </a:p>
                  </a:txBody>
                  <a:tcPr marL="46086" marR="46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800" b="1">
                          <a:effectLst/>
                          <a:latin typeface="Times New Roman"/>
                          <a:ea typeface="Times New Roman"/>
                        </a:rPr>
                        <a:t>18</a:t>
                      </a:r>
                      <a:endParaRPr lang="uk-UA" sz="900">
                        <a:effectLst/>
                        <a:latin typeface="Times New Roman"/>
                        <a:ea typeface="Times New Roman"/>
                      </a:endParaRPr>
                    </a:p>
                  </a:txBody>
                  <a:tcPr marL="46086" marR="46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uk-UA" sz="800" b="1">
                          <a:effectLst/>
                          <a:latin typeface="Times New Roman"/>
                          <a:ea typeface="Times New Roman"/>
                        </a:rPr>
                        <a:t>-</a:t>
                      </a:r>
                      <a:endParaRPr lang="uk-UA" sz="900">
                        <a:effectLst/>
                        <a:latin typeface="Times New Roman"/>
                        <a:ea typeface="Times New Roman"/>
                      </a:endParaRPr>
                    </a:p>
                  </a:txBody>
                  <a:tcPr marL="46086" marR="46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uk-UA" sz="800" b="1">
                          <a:effectLst/>
                          <a:latin typeface="Times New Roman"/>
                          <a:ea typeface="Times New Roman"/>
                        </a:rPr>
                        <a:t>-</a:t>
                      </a:r>
                      <a:endParaRPr lang="uk-UA" sz="900">
                        <a:effectLst/>
                        <a:latin typeface="Times New Roman"/>
                        <a:ea typeface="Times New Roman"/>
                      </a:endParaRPr>
                    </a:p>
                  </a:txBody>
                  <a:tcPr marL="46086" marR="46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800" b="1">
                          <a:effectLst/>
                          <a:latin typeface="Times New Roman"/>
                          <a:ea typeface="Calibri"/>
                        </a:rPr>
                        <a:t>59</a:t>
                      </a:r>
                      <a:endParaRPr lang="uk-UA" sz="900">
                        <a:effectLst/>
                        <a:latin typeface="Times New Roman"/>
                        <a:ea typeface="Times New Roman"/>
                      </a:endParaRPr>
                    </a:p>
                  </a:txBody>
                  <a:tcPr marL="46086" marR="46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800" b="1" dirty="0">
                          <a:effectLst/>
                          <a:latin typeface="Times New Roman"/>
                          <a:ea typeface="Calibri"/>
                        </a:rPr>
                        <a:t>1</a:t>
                      </a:r>
                      <a:endParaRPr lang="uk-UA" sz="900" dirty="0">
                        <a:effectLst/>
                        <a:latin typeface="Times New Roman"/>
                        <a:ea typeface="Times New Roman"/>
                      </a:endParaRPr>
                    </a:p>
                  </a:txBody>
                  <a:tcPr marL="46086" marR="46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58467043"/>
      </p:ext>
    </p:extLst>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251520" y="188640"/>
            <a:ext cx="8640960" cy="6383632"/>
          </a:xfrm>
        </p:spPr>
        <p:txBody>
          <a:bodyPr>
            <a:normAutofit fontScale="85000" lnSpcReduction="20000"/>
          </a:bodyPr>
          <a:lstStyle/>
          <a:p>
            <a:pPr marL="0" marR="74295" indent="0" algn="just">
              <a:lnSpc>
                <a:spcPct val="115000"/>
              </a:lnSpc>
              <a:spcAft>
                <a:spcPts val="0"/>
              </a:spcAft>
              <a:buNone/>
            </a:pPr>
            <a:r>
              <a:rPr lang="uk-UA" sz="1400" b="1" i="1" dirty="0" smtClean="0">
                <a:latin typeface="Times New Roman"/>
                <a:ea typeface="Calibri"/>
                <a:cs typeface="Times New Roman"/>
              </a:rPr>
              <a:t>Організація </a:t>
            </a:r>
            <a:r>
              <a:rPr lang="uk-UA" sz="1400" b="1" i="1" dirty="0">
                <a:latin typeface="Times New Roman"/>
                <a:ea typeface="Calibri"/>
                <a:cs typeface="Times New Roman"/>
              </a:rPr>
              <a:t>та підтримка безпечного освітнього </a:t>
            </a:r>
            <a:r>
              <a:rPr lang="uk-UA" sz="1400" b="1" i="1" dirty="0" smtClean="0">
                <a:latin typeface="Times New Roman"/>
                <a:ea typeface="Calibri"/>
                <a:cs typeface="Times New Roman"/>
              </a:rPr>
              <a:t>простору:</a:t>
            </a:r>
            <a:r>
              <a:rPr lang="uk-UA" sz="1400" dirty="0" smtClean="0">
                <a:latin typeface="Times New Roman"/>
                <a:ea typeface="Calibri"/>
                <a:cs typeface="Times New Roman"/>
              </a:rPr>
              <a:t> </a:t>
            </a:r>
            <a:r>
              <a:rPr lang="uk-UA" sz="1400" dirty="0">
                <a:latin typeface="Times New Roman"/>
                <a:ea typeface="Calibri"/>
                <a:cs typeface="Times New Roman"/>
              </a:rPr>
              <a:t>здійснювалась відповідно до листа МОН від 31.05.2023 № 4/1798-23 «Рекомендації щодо організації діяльності закладів дошкільної освіти в літній період в умовах воєнного стану», листа МОН від 20.06.2023 № 1/8820 «Про організацію безпечного освітнього простору в закладах дошкільної освіти та обладнання укриттів» та презентованого під час Всеукраїнського тижня безпеки, інтерактивного Кейса безпеки,  </a:t>
            </a:r>
            <a:r>
              <a:rPr lang="uk-UA" sz="1400" dirty="0" err="1">
                <a:latin typeface="Times New Roman"/>
                <a:ea typeface="Calibri"/>
                <a:cs typeface="Times New Roman"/>
              </a:rPr>
              <a:t>вебсайту</a:t>
            </a:r>
            <a:r>
              <a:rPr lang="uk-UA" sz="1400" dirty="0">
                <a:latin typeface="Times New Roman"/>
                <a:ea typeface="Calibri"/>
                <a:cs typeface="Times New Roman"/>
              </a:rPr>
              <a:t> «Все про мінну безпеку» для батьків, педагогів та дітей</a:t>
            </a:r>
            <a:r>
              <a:rPr lang="uk-UA" sz="1400" dirty="0" smtClean="0">
                <a:latin typeface="Times New Roman"/>
                <a:ea typeface="Calibri"/>
                <a:cs typeface="Times New Roman"/>
              </a:rPr>
              <a:t>.</a:t>
            </a:r>
            <a:endParaRPr lang="uk-UA" sz="1200" dirty="0" smtClean="0">
              <a:latin typeface="Calibri"/>
              <a:ea typeface="Calibri"/>
              <a:cs typeface="Times New Roman"/>
            </a:endParaRPr>
          </a:p>
          <a:p>
            <a:pPr marL="0" marR="74295" indent="0" algn="just">
              <a:lnSpc>
                <a:spcPct val="115000"/>
              </a:lnSpc>
              <a:spcAft>
                <a:spcPts val="0"/>
              </a:spcAft>
              <a:buNone/>
            </a:pPr>
            <a:r>
              <a:rPr lang="uk-UA" sz="1400" dirty="0">
                <a:latin typeface="Times New Roman"/>
                <a:ea typeface="Calibri"/>
                <a:cs typeface="Times New Roman"/>
              </a:rPr>
              <a:t> </a:t>
            </a:r>
            <a:endParaRPr lang="uk-UA" sz="1200" dirty="0">
              <a:latin typeface="Calibri"/>
              <a:ea typeface="Calibri"/>
              <a:cs typeface="Times New Roman"/>
            </a:endParaRPr>
          </a:p>
          <a:p>
            <a:pPr algn="just">
              <a:lnSpc>
                <a:spcPct val="115000"/>
              </a:lnSpc>
              <a:spcAft>
                <a:spcPts val="0"/>
              </a:spcAft>
            </a:pPr>
            <a:r>
              <a:rPr lang="uk-UA" sz="1400" dirty="0">
                <a:latin typeface="Times New Roman"/>
                <a:ea typeface="Calibri"/>
                <a:cs typeface="Times New Roman"/>
              </a:rPr>
              <a:t>Нормативною основою організації освітнього процесу в ЗДО у 2023/2024 н. р. є Базовий компонент дошкільної освіти, «Методичні рекомендації до оновленого Базового компонента дошкільної освіти». Освітній процес побудовано  за принципами опосередкованого навчання, </a:t>
            </a:r>
            <a:r>
              <a:rPr lang="uk-UA" sz="1400" dirty="0" err="1">
                <a:latin typeface="Times New Roman"/>
                <a:ea typeface="Calibri"/>
                <a:cs typeface="Times New Roman"/>
              </a:rPr>
              <a:t>діяльнісного</a:t>
            </a:r>
            <a:r>
              <a:rPr lang="uk-UA" sz="1400" dirty="0">
                <a:latin typeface="Times New Roman"/>
                <a:ea typeface="Calibri"/>
                <a:cs typeface="Times New Roman"/>
              </a:rPr>
              <a:t> підходу, партнерської взаємодії дитини та дорослого. Освітню діяльність сплановано відповідно до наказу МОН «Про затвердження гранично допустимого навчального навантаження на дитину у дошкільних навчальних закладах різних типів та форми власності».</a:t>
            </a:r>
            <a:endParaRPr lang="uk-UA" sz="1200" dirty="0">
              <a:latin typeface="Calibri"/>
              <a:ea typeface="Calibri"/>
              <a:cs typeface="Times New Roman"/>
            </a:endParaRPr>
          </a:p>
          <a:p>
            <a:pPr algn="just">
              <a:lnSpc>
                <a:spcPct val="115000"/>
              </a:lnSpc>
              <a:spcAft>
                <a:spcPts val="0"/>
              </a:spcAft>
            </a:pPr>
            <a:r>
              <a:rPr lang="uk-UA" sz="1400" dirty="0">
                <a:latin typeface="Times New Roman"/>
                <a:ea typeface="Calibri"/>
                <a:cs typeface="Times New Roman"/>
              </a:rPr>
              <a:t>При організації освітнього процесу в очній формі з переходом на дистанційну, відповідно до наказів управління освіти  забезпечувалось безумовне переривання освітнього процесу, що здійснюється в будівлі поруч з ЗДО за адресою вулиця Софійська 17, у разі включення сигналу «Повітряна тривога» або інших сигналів оповіщення. Учасники освітнього процесу  організовано переходять  до споруди цивільного захисту і перебувають у ній до скасування тривоги, а після відбою тривоги – повертаються до приміщення закладу освіти, організовуючи освітній процес із урахуванням необхідного корегування.</a:t>
            </a:r>
            <a:endParaRPr lang="uk-UA" sz="1200" dirty="0">
              <a:latin typeface="Calibri"/>
              <a:ea typeface="Calibri"/>
              <a:cs typeface="Times New Roman"/>
            </a:endParaRPr>
          </a:p>
          <a:p>
            <a:pPr algn="just">
              <a:lnSpc>
                <a:spcPct val="115000"/>
              </a:lnSpc>
              <a:spcAft>
                <a:spcPts val="0"/>
              </a:spcAft>
            </a:pPr>
            <a:r>
              <a:rPr lang="uk-UA" sz="1400" dirty="0">
                <a:latin typeface="Times New Roman"/>
                <a:ea typeface="Calibri"/>
                <a:cs typeface="Times New Roman"/>
              </a:rPr>
              <a:t>Організація освітнього процесу у 2023-2024 навчальному році розпочалася з 1 вересня в </a:t>
            </a:r>
            <a:r>
              <a:rPr lang="uk-UA" sz="1400" dirty="0" err="1">
                <a:latin typeface="Times New Roman"/>
                <a:ea typeface="Calibri"/>
                <a:cs typeface="Times New Roman"/>
              </a:rPr>
              <a:t>офлайн-режимі</a:t>
            </a:r>
            <a:r>
              <a:rPr lang="uk-UA" sz="1400" dirty="0">
                <a:latin typeface="Times New Roman"/>
                <a:ea typeface="Calibri"/>
                <a:cs typeface="Times New Roman"/>
              </a:rPr>
              <a:t>. Але, у дні особливої небезпеки, ЗДО переходив на дистанційну форму навчання. Тому навчально-виховна робота здійснювалась, відповідно до  листа МОН України від 02.04.2022 № 1/3845-22 «Про рекомендації для працівників закладів дошкільної освіти на період дії воєнного стану в Україні» та Методичних рекомендацій щодо організації освітнього процесу в дистанційному форматі в закладах дошкільної освіти </a:t>
            </a:r>
            <a:r>
              <a:rPr lang="uk-UA" sz="1400" dirty="0" err="1">
                <a:latin typeface="Times New Roman"/>
                <a:ea typeface="Calibri"/>
                <a:cs typeface="Times New Roman"/>
              </a:rPr>
              <a:t>Старокостянтинівської</a:t>
            </a:r>
            <a:r>
              <a:rPr lang="uk-UA" sz="1400" dirty="0">
                <a:latin typeface="Times New Roman"/>
                <a:ea typeface="Calibri"/>
                <a:cs typeface="Times New Roman"/>
              </a:rPr>
              <a:t> міської територіальної громади «Практичні аспекти дистанційного навчання дошкільнят в умовах воєнного стану».</a:t>
            </a:r>
            <a:endParaRPr lang="uk-UA" sz="1200" dirty="0">
              <a:latin typeface="Calibri"/>
              <a:ea typeface="Calibri"/>
              <a:cs typeface="Times New Roman"/>
            </a:endParaRPr>
          </a:p>
          <a:p>
            <a:pPr algn="just">
              <a:lnSpc>
                <a:spcPct val="115000"/>
              </a:lnSpc>
              <a:spcAft>
                <a:spcPts val="0"/>
              </a:spcAft>
            </a:pPr>
            <a:r>
              <a:rPr lang="uk-UA" sz="1400" dirty="0">
                <a:latin typeface="Times New Roman"/>
                <a:ea typeface="Calibri"/>
                <a:cs typeface="Times New Roman"/>
              </a:rPr>
              <a:t> Освітні  послуги дітей ЗДО №8 «Калинонька» на цей період надавались дистанційно, реалізуючи першочергові завдань ЗДО у воєнний час: відновлення освітнього процесу та налагодження ефективної комунікації його учасників. Відбувалася  налагоджена  співпраця, комунікація та зворотній зв'язок  з батьками вихованців  педагогами через оптимальні канали (форми) </a:t>
            </a:r>
            <a:r>
              <a:rPr lang="uk-UA" sz="1400" dirty="0" err="1">
                <a:latin typeface="Times New Roman"/>
                <a:ea typeface="Calibri"/>
                <a:cs typeface="Times New Roman"/>
              </a:rPr>
              <a:t>онлайн-комунікації</a:t>
            </a:r>
            <a:r>
              <a:rPr lang="uk-UA" sz="1400" dirty="0">
                <a:latin typeface="Times New Roman"/>
                <a:ea typeface="Calibri"/>
                <a:cs typeface="Times New Roman"/>
              </a:rPr>
              <a:t>: </a:t>
            </a:r>
            <a:endParaRPr lang="uk-UA" sz="1200" dirty="0">
              <a:latin typeface="Calibri"/>
              <a:ea typeface="Calibri"/>
              <a:cs typeface="Times New Roman"/>
            </a:endParaRPr>
          </a:p>
          <a:p>
            <a:pPr algn="just">
              <a:lnSpc>
                <a:spcPct val="115000"/>
              </a:lnSpc>
              <a:spcAft>
                <a:spcPts val="0"/>
              </a:spcAft>
            </a:pPr>
            <a:r>
              <a:rPr lang="uk-UA" sz="1400" dirty="0">
                <a:latin typeface="Times New Roman"/>
                <a:ea typeface="Calibri"/>
                <a:cs typeface="Times New Roman"/>
              </a:rPr>
              <a:t>	</a:t>
            </a:r>
            <a:r>
              <a:rPr lang="uk-UA" sz="1400" dirty="0" err="1">
                <a:latin typeface="Times New Roman"/>
                <a:ea typeface="Calibri"/>
                <a:cs typeface="Times New Roman"/>
              </a:rPr>
              <a:t>відеоконференції</a:t>
            </a:r>
            <a:r>
              <a:rPr lang="uk-UA" sz="1400" dirty="0">
                <a:latin typeface="Times New Roman"/>
                <a:ea typeface="Calibri"/>
                <a:cs typeface="Times New Roman"/>
              </a:rPr>
              <a:t>, з використанням  електронних платформ </a:t>
            </a:r>
            <a:r>
              <a:rPr lang="uk-UA" sz="1400" dirty="0" err="1">
                <a:latin typeface="Times New Roman"/>
                <a:ea typeface="Calibri"/>
                <a:cs typeface="Times New Roman"/>
              </a:rPr>
              <a:t>Zoom</a:t>
            </a:r>
            <a:r>
              <a:rPr lang="uk-UA" sz="1400" dirty="0">
                <a:latin typeface="Times New Roman"/>
                <a:ea typeface="Calibri"/>
                <a:cs typeface="Times New Roman"/>
              </a:rPr>
              <a:t>, </a:t>
            </a:r>
            <a:r>
              <a:rPr lang="uk-UA" sz="1400" dirty="0" err="1">
                <a:latin typeface="Times New Roman"/>
                <a:ea typeface="Calibri"/>
                <a:cs typeface="Times New Roman"/>
              </a:rPr>
              <a:t>Google</a:t>
            </a:r>
            <a:r>
              <a:rPr lang="uk-UA" sz="1400" dirty="0">
                <a:latin typeface="Times New Roman"/>
                <a:ea typeface="Calibri"/>
                <a:cs typeface="Times New Roman"/>
              </a:rPr>
              <a:t>  </a:t>
            </a:r>
            <a:r>
              <a:rPr lang="uk-UA" sz="1400" dirty="0" err="1">
                <a:latin typeface="Times New Roman"/>
                <a:ea typeface="Calibri"/>
                <a:cs typeface="Times New Roman"/>
              </a:rPr>
              <a:t>Meet</a:t>
            </a:r>
            <a:r>
              <a:rPr lang="uk-UA" sz="1400" dirty="0">
                <a:latin typeface="Times New Roman"/>
                <a:ea typeface="Calibri"/>
                <a:cs typeface="Times New Roman"/>
              </a:rPr>
              <a:t> та ін.,</a:t>
            </a:r>
            <a:endParaRPr lang="uk-UA" sz="1200" dirty="0">
              <a:latin typeface="Calibri"/>
              <a:ea typeface="Calibri"/>
              <a:cs typeface="Times New Roman"/>
            </a:endParaRPr>
          </a:p>
          <a:p>
            <a:pPr algn="just">
              <a:lnSpc>
                <a:spcPct val="115000"/>
              </a:lnSpc>
              <a:spcAft>
                <a:spcPts val="0"/>
              </a:spcAft>
            </a:pPr>
            <a:r>
              <a:rPr lang="uk-UA" sz="1400" dirty="0">
                <a:latin typeface="Times New Roman"/>
                <a:ea typeface="Calibri"/>
                <a:cs typeface="Times New Roman"/>
              </a:rPr>
              <a:t>	сайт закладу дошкільної освіти,</a:t>
            </a:r>
            <a:endParaRPr lang="uk-UA" sz="1200" dirty="0">
              <a:latin typeface="Calibri"/>
              <a:ea typeface="Calibri"/>
              <a:cs typeface="Times New Roman"/>
            </a:endParaRPr>
          </a:p>
          <a:p>
            <a:pPr algn="just">
              <a:lnSpc>
                <a:spcPct val="115000"/>
              </a:lnSpc>
              <a:spcAft>
                <a:spcPts val="0"/>
              </a:spcAft>
            </a:pPr>
            <a:r>
              <a:rPr lang="uk-UA" sz="1400" dirty="0">
                <a:latin typeface="Times New Roman"/>
                <a:ea typeface="Calibri"/>
                <a:cs typeface="Times New Roman"/>
              </a:rPr>
              <a:t>	групи у соціальних мережах </a:t>
            </a:r>
            <a:r>
              <a:rPr lang="uk-UA" sz="1400" dirty="0" err="1">
                <a:latin typeface="Times New Roman"/>
                <a:ea typeface="Calibri"/>
                <a:cs typeface="Times New Roman"/>
              </a:rPr>
              <a:t>Telegram</a:t>
            </a:r>
            <a:r>
              <a:rPr lang="uk-UA" sz="1400" dirty="0">
                <a:latin typeface="Times New Roman"/>
                <a:ea typeface="Calibri"/>
                <a:cs typeface="Times New Roman"/>
              </a:rPr>
              <a:t>, </a:t>
            </a:r>
            <a:r>
              <a:rPr lang="uk-UA" sz="1400" dirty="0" err="1">
                <a:latin typeface="Times New Roman"/>
                <a:ea typeface="Calibri"/>
                <a:cs typeface="Times New Roman"/>
              </a:rPr>
              <a:t>Viber</a:t>
            </a:r>
            <a:r>
              <a:rPr lang="uk-UA" sz="1400" dirty="0">
                <a:latin typeface="Times New Roman"/>
                <a:ea typeface="Calibri"/>
                <a:cs typeface="Times New Roman"/>
              </a:rPr>
              <a:t>, </a:t>
            </a:r>
            <a:r>
              <a:rPr lang="uk-UA" sz="1400" dirty="0" err="1">
                <a:latin typeface="Times New Roman"/>
                <a:ea typeface="Calibri"/>
                <a:cs typeface="Times New Roman"/>
              </a:rPr>
              <a:t>Facebook</a:t>
            </a:r>
            <a:r>
              <a:rPr lang="uk-UA" sz="1400" dirty="0">
                <a:latin typeface="Times New Roman"/>
                <a:ea typeface="Calibri"/>
                <a:cs typeface="Times New Roman"/>
              </a:rPr>
              <a:t>,</a:t>
            </a:r>
            <a:endParaRPr lang="uk-UA" sz="1200" dirty="0">
              <a:latin typeface="Calibri"/>
              <a:ea typeface="Calibri"/>
              <a:cs typeface="Times New Roman"/>
            </a:endParaRPr>
          </a:p>
          <a:p>
            <a:pPr algn="just">
              <a:lnSpc>
                <a:spcPct val="115000"/>
              </a:lnSpc>
              <a:spcAft>
                <a:spcPts val="0"/>
              </a:spcAft>
            </a:pPr>
            <a:r>
              <a:rPr lang="uk-UA" sz="1400" dirty="0">
                <a:latin typeface="Times New Roman"/>
                <a:ea typeface="Calibri"/>
                <a:cs typeface="Times New Roman"/>
              </a:rPr>
              <a:t>	електронні пошти</a:t>
            </a:r>
            <a:endParaRPr lang="uk-UA" sz="1200" dirty="0">
              <a:latin typeface="Calibri"/>
              <a:ea typeface="Calibri"/>
              <a:cs typeface="Times New Roman"/>
            </a:endParaRPr>
          </a:p>
          <a:p>
            <a:pPr algn="just">
              <a:lnSpc>
                <a:spcPct val="115000"/>
              </a:lnSpc>
              <a:spcAft>
                <a:spcPts val="0"/>
              </a:spcAft>
            </a:pPr>
            <a:r>
              <a:rPr lang="uk-UA" sz="1400" dirty="0">
                <a:latin typeface="Times New Roman"/>
                <a:ea typeface="Calibri"/>
                <a:cs typeface="Times New Roman"/>
              </a:rPr>
              <a:t>	PADLET-дошки.  </a:t>
            </a:r>
            <a:endParaRPr lang="uk-UA" sz="1200" dirty="0">
              <a:latin typeface="Calibri"/>
              <a:ea typeface="Calibri"/>
              <a:cs typeface="Times New Roman"/>
            </a:endParaRPr>
          </a:p>
          <a:p>
            <a:pPr marL="0" indent="0" algn="just">
              <a:buNone/>
            </a:pPr>
            <a:endParaRPr lang="ru-RU" sz="1400" dirty="0">
              <a:latin typeface="Times New Roman" pitchFamily="18" charset="0"/>
              <a:cs typeface="Times New Roman" pitchFamily="18" charset="0"/>
            </a:endParaRPr>
          </a:p>
        </p:txBody>
      </p:sp>
    </p:spTree>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654032"/>
          </a:xfrm>
        </p:spPr>
        <p:txBody>
          <a:bodyPr>
            <a:noAutofit/>
          </a:bodyPr>
          <a:lstStyle/>
          <a:p>
            <a:pPr marL="0" indent="0" algn="ctr">
              <a:buNone/>
            </a:pPr>
            <a:r>
              <a:rPr lang="uk-UA" sz="4800" b="1" dirty="0" smtClean="0">
                <a:solidFill>
                  <a:srgbClr val="FF0000"/>
                </a:solidFill>
                <a:latin typeface="Monotype Corsiva" pitchFamily="66" charset="0"/>
                <a:cs typeface="Times New Roman" pitchFamily="18" charset="0"/>
              </a:rPr>
              <a:t>Кадрове забезпечення</a:t>
            </a:r>
            <a:endParaRPr lang="ru-RU" sz="4800" b="1" dirty="0">
              <a:solidFill>
                <a:srgbClr val="FF0000"/>
              </a:solidFill>
              <a:latin typeface="Monotype Corsiva" pitchFamily="66" charset="0"/>
              <a:cs typeface="Times New Roman" pitchFamily="18" charset="0"/>
            </a:endParaRPr>
          </a:p>
        </p:txBody>
      </p:sp>
      <p:sp>
        <p:nvSpPr>
          <p:cNvPr id="5" name="TextBox 4"/>
          <p:cNvSpPr txBox="1"/>
          <p:nvPr/>
        </p:nvSpPr>
        <p:spPr>
          <a:xfrm>
            <a:off x="385726" y="1433110"/>
            <a:ext cx="4429156" cy="4031873"/>
          </a:xfrm>
          <a:prstGeom prst="rect">
            <a:avLst/>
          </a:prstGeom>
          <a:noFill/>
        </p:spPr>
        <p:txBody>
          <a:bodyPr wrap="square" rtlCol="0">
            <a:spAutoFit/>
          </a:bodyPr>
          <a:lstStyle/>
          <a:p>
            <a:pPr algn="ctr"/>
            <a:r>
              <a:rPr lang="uk-UA" sz="1600" b="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В закладі дошкільної освіти</a:t>
            </a:r>
          </a:p>
          <a:p>
            <a:pPr algn="ctr"/>
            <a:r>
              <a:rPr lang="uk-UA" sz="1600" b="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працює досвідчений педагогічний колектив </a:t>
            </a:r>
          </a:p>
          <a:p>
            <a:pPr algn="ctr">
              <a:buNone/>
            </a:pPr>
            <a:r>
              <a:rPr lang="uk-UA" sz="1600" b="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Всього 36 педагогів:</a:t>
            </a:r>
          </a:p>
          <a:p>
            <a:pPr>
              <a:buNone/>
            </a:pPr>
            <a:endParaRPr lang="uk-UA" sz="1400" dirty="0" smtClean="0">
              <a:solidFill>
                <a:srgbClr val="C00000"/>
              </a:solidFill>
              <a:latin typeface="Times New Roman" pitchFamily="18" charset="0"/>
              <a:cs typeface="Times New Roman" pitchFamily="18" charset="0"/>
            </a:endParaRPr>
          </a:p>
          <a:p>
            <a:pPr>
              <a:buNone/>
            </a:pPr>
            <a:r>
              <a:rPr lang="uk-UA" sz="1400" dirty="0" smtClean="0">
                <a:latin typeface="Times New Roman" pitchFamily="18" charset="0"/>
                <a:cs typeface="Times New Roman" pitchFamily="18" charset="0"/>
              </a:rPr>
              <a:t>1 директор, </a:t>
            </a:r>
          </a:p>
          <a:p>
            <a:pPr>
              <a:buNone/>
            </a:pPr>
            <a:r>
              <a:rPr lang="uk-UA" sz="1400" dirty="0" smtClean="0">
                <a:latin typeface="Times New Roman" pitchFamily="18" charset="0"/>
                <a:cs typeface="Times New Roman" pitchFamily="18" charset="0"/>
              </a:rPr>
              <a:t>1 вихователь – методист, </a:t>
            </a:r>
          </a:p>
          <a:p>
            <a:pPr>
              <a:buNone/>
            </a:pPr>
            <a:r>
              <a:rPr lang="uk-UA" sz="1400" dirty="0" smtClean="0">
                <a:latin typeface="Times New Roman" pitchFamily="18" charset="0"/>
                <a:cs typeface="Times New Roman" pitchFamily="18" charset="0"/>
              </a:rPr>
              <a:t>3 музичних керівника, </a:t>
            </a:r>
          </a:p>
          <a:p>
            <a:pPr>
              <a:buNone/>
            </a:pPr>
            <a:r>
              <a:rPr lang="uk-UA" sz="1400" dirty="0" smtClean="0">
                <a:latin typeface="Times New Roman" pitchFamily="18" charset="0"/>
                <a:cs typeface="Times New Roman" pitchFamily="18" charset="0"/>
              </a:rPr>
              <a:t>1 практичний психолог,</a:t>
            </a:r>
          </a:p>
          <a:p>
            <a:pPr>
              <a:buNone/>
            </a:pPr>
            <a:r>
              <a:rPr lang="uk-UA" sz="1400" dirty="0" smtClean="0">
                <a:latin typeface="Times New Roman" pitchFamily="18" charset="0"/>
                <a:cs typeface="Times New Roman" pitchFamily="18" charset="0"/>
              </a:rPr>
              <a:t>3 вчителі-логопеди, </a:t>
            </a:r>
          </a:p>
          <a:p>
            <a:pPr>
              <a:buNone/>
            </a:pPr>
            <a:r>
              <a:rPr lang="uk-UA" sz="1400" dirty="0" smtClean="0">
                <a:latin typeface="Times New Roman" pitchFamily="18" charset="0"/>
                <a:cs typeface="Times New Roman" pitchFamily="18" charset="0"/>
              </a:rPr>
              <a:t>1 інструктор з фізичної культури,  </a:t>
            </a:r>
          </a:p>
          <a:p>
            <a:pPr>
              <a:buNone/>
            </a:pPr>
            <a:r>
              <a:rPr lang="uk-UA" sz="1400" dirty="0" smtClean="0">
                <a:latin typeface="Times New Roman" pitchFamily="18" charset="0"/>
                <a:cs typeface="Times New Roman" pitchFamily="18" charset="0"/>
              </a:rPr>
              <a:t>21 вихователь;  </a:t>
            </a:r>
          </a:p>
          <a:p>
            <a:pPr>
              <a:buNone/>
            </a:pPr>
            <a:r>
              <a:rPr lang="uk-UA" sz="1400" dirty="0" smtClean="0">
                <a:latin typeface="Times New Roman" pitchFamily="18" charset="0"/>
                <a:cs typeface="Times New Roman" pitchFamily="18" charset="0"/>
              </a:rPr>
              <a:t>5 асистентів вихователя;</a:t>
            </a:r>
          </a:p>
          <a:p>
            <a:pPr>
              <a:buNone/>
            </a:pPr>
            <a:r>
              <a:rPr lang="uk-UA" sz="1400" dirty="0">
                <a:latin typeface="Times New Roman" pitchFamily="18" charset="0"/>
                <a:cs typeface="Times New Roman" pitchFamily="18" charset="0"/>
              </a:rPr>
              <a:t>1</a:t>
            </a:r>
            <a:r>
              <a:rPr lang="uk-UA" sz="1400" dirty="0" smtClean="0">
                <a:latin typeface="Times New Roman" pitchFamily="18" charset="0"/>
                <a:cs typeface="Times New Roman" pitchFamily="18" charset="0"/>
              </a:rPr>
              <a:t> сестра медична старша; </a:t>
            </a:r>
          </a:p>
          <a:p>
            <a:pPr>
              <a:buNone/>
            </a:pPr>
            <a:r>
              <a:rPr lang="uk-UA" sz="1400" dirty="0" smtClean="0">
                <a:latin typeface="Times New Roman" pitchFamily="18" charset="0"/>
                <a:cs typeface="Times New Roman" pitchFamily="18" charset="0"/>
              </a:rPr>
              <a:t>36 працівників обслуговуючого персоналу.</a:t>
            </a:r>
            <a:endParaRPr lang="ru-RU" sz="1400" dirty="0" smtClean="0">
              <a:latin typeface="Times New Roman" pitchFamily="18" charset="0"/>
              <a:cs typeface="Times New Roman" pitchFamily="18" charset="0"/>
            </a:endParaRPr>
          </a:p>
          <a:p>
            <a:pPr algn="ctr"/>
            <a:endParaRPr lang="uk-UA"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a:p>
            <a:pPr algn="ctr"/>
            <a:endParaRPr lang="uk-UA"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a:p>
            <a:pPr algn="ctr"/>
            <a:endParaRPr lang="uk-UA"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0879" y="3212976"/>
            <a:ext cx="5091248" cy="3139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332656"/>
            <a:ext cx="8464454" cy="868346"/>
          </a:xfrm>
        </p:spPr>
        <p:txBody>
          <a:bodyPr>
            <a:normAutofit/>
          </a:bodyPr>
          <a:lstStyle/>
          <a:p>
            <a:pPr marL="0" indent="0" algn="ctr">
              <a:buNone/>
            </a:pPr>
            <a:r>
              <a:rPr lang="uk-UA" sz="4400" b="1" dirty="0" smtClean="0">
                <a:solidFill>
                  <a:srgbClr val="FF0000"/>
                </a:solidFill>
                <a:latin typeface="Monotype Corsiva" pitchFamily="66" charset="0"/>
                <a:cs typeface="Times New Roman" pitchFamily="18" charset="0"/>
              </a:rPr>
              <a:t>Дані про педагогічний стаж роботи</a:t>
            </a:r>
            <a:endParaRPr lang="ru-RU" sz="4400" b="1" dirty="0">
              <a:solidFill>
                <a:srgbClr val="FF0000"/>
              </a:solidFill>
              <a:latin typeface="Monotype Corsiva" pitchFamily="66" charset="0"/>
              <a:cs typeface="Times New Roman" pitchFamily="18" charset="0"/>
            </a:endParaRPr>
          </a:p>
        </p:txBody>
      </p:sp>
      <p:graphicFrame>
        <p:nvGraphicFramePr>
          <p:cNvPr id="9" name="Содержимое 8"/>
          <p:cNvGraphicFramePr>
            <a:graphicFrameLocks noGrp="1"/>
          </p:cNvGraphicFramePr>
          <p:nvPr>
            <p:ph sz="quarter" idx="13"/>
            <p:extLst>
              <p:ext uri="{D42A27DB-BD31-4B8C-83A1-F6EECF244321}">
                <p14:modId xmlns:p14="http://schemas.microsoft.com/office/powerpoint/2010/main" val="1024514429"/>
              </p:ext>
            </p:extLst>
          </p:nvPr>
        </p:nvGraphicFramePr>
        <p:xfrm>
          <a:off x="2527445" y="1340768"/>
          <a:ext cx="4968552" cy="2790203"/>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1285852" y="3786190"/>
            <a:ext cx="6215106" cy="2228302"/>
          </a:xfrm>
          <a:prstGeom prst="rect">
            <a:avLst/>
          </a:prstGeom>
        </p:spPr>
        <p:txBody>
          <a:bodyPr wrap="square">
            <a:spAutoFit/>
          </a:bodyPr>
          <a:lstStyle/>
          <a:p>
            <a:pPr lvl="0" indent="571500" fontAlgn="base">
              <a:spcBef>
                <a:spcPct val="0"/>
              </a:spcBef>
              <a:spcAft>
                <a:spcPct val="0"/>
              </a:spcAft>
            </a:pPr>
            <a:endParaRPr lang="uk-UA" sz="1400" dirty="0" smtClean="0">
              <a:solidFill>
                <a:prstClr val="black"/>
              </a:solidFill>
              <a:latin typeface="Calibri" pitchFamily="34" charset="0"/>
              <a:ea typeface="Times New Roman" pitchFamily="18" charset="0"/>
              <a:cs typeface="Times New Roman" pitchFamily="18" charset="0"/>
            </a:endParaRPr>
          </a:p>
          <a:p>
            <a:pPr lvl="0" indent="571500" fontAlgn="base">
              <a:spcBef>
                <a:spcPct val="0"/>
              </a:spcBef>
              <a:spcAft>
                <a:spcPct val="0"/>
              </a:spcAft>
            </a:pPr>
            <a:endParaRPr lang="uk-UA" sz="1400" dirty="0" smtClean="0">
              <a:solidFill>
                <a:prstClr val="black"/>
              </a:solidFill>
              <a:latin typeface="Calibri" pitchFamily="34" charset="0"/>
              <a:ea typeface="Times New Roman" pitchFamily="18" charset="0"/>
              <a:cs typeface="Times New Roman" pitchFamily="18" charset="0"/>
            </a:endParaRPr>
          </a:p>
          <a:p>
            <a:pPr lvl="0" indent="571500" fontAlgn="base">
              <a:spcBef>
                <a:spcPct val="0"/>
              </a:spcBef>
              <a:spcAft>
                <a:spcPct val="0"/>
              </a:spcAft>
            </a:pPr>
            <a:endParaRPr lang="uk-UA" sz="1400" dirty="0" smtClean="0">
              <a:solidFill>
                <a:prstClr val="black"/>
              </a:solidFill>
              <a:latin typeface="Calibri" pitchFamily="34" charset="0"/>
              <a:ea typeface="Times New Roman" pitchFamily="18" charset="0"/>
              <a:cs typeface="Times New Roman" pitchFamily="18" charset="0"/>
            </a:endParaRPr>
          </a:p>
          <a:p>
            <a:pPr lvl="0" indent="571500" fontAlgn="base">
              <a:spcBef>
                <a:spcPct val="0"/>
              </a:spcBef>
              <a:spcAft>
                <a:spcPct val="0"/>
              </a:spcAft>
            </a:pPr>
            <a:endParaRPr lang="uk-UA" sz="1400" dirty="0" smtClean="0">
              <a:solidFill>
                <a:prstClr val="black"/>
              </a:solidFill>
              <a:latin typeface="Calibri" pitchFamily="34" charset="0"/>
              <a:ea typeface="Times New Roman" pitchFamily="18" charset="0"/>
              <a:cs typeface="Times New Roman" pitchFamily="18" charset="0"/>
            </a:endParaRPr>
          </a:p>
          <a:p>
            <a:pPr algn="just">
              <a:lnSpc>
                <a:spcPct val="115000"/>
              </a:lnSpc>
              <a:spcAft>
                <a:spcPts val="0"/>
              </a:spcAft>
            </a:pPr>
            <a:r>
              <a:rPr lang="uk-UA" dirty="0">
                <a:latin typeface="Times New Roman"/>
                <a:ea typeface="Times New Roman"/>
                <a:cs typeface="Times New Roman"/>
              </a:rPr>
              <a:t>Дані про педагогічний стаж роботи</a:t>
            </a:r>
            <a:endParaRPr lang="uk-UA" sz="1600" dirty="0">
              <a:latin typeface="Calibri"/>
              <a:ea typeface="Calibri"/>
              <a:cs typeface="Times New Roman"/>
            </a:endParaRPr>
          </a:p>
          <a:p>
            <a:pPr algn="just">
              <a:lnSpc>
                <a:spcPct val="115000"/>
              </a:lnSpc>
              <a:spcAft>
                <a:spcPts val="0"/>
              </a:spcAft>
            </a:pPr>
            <a:r>
              <a:rPr lang="uk-UA" dirty="0">
                <a:latin typeface="Times New Roman"/>
                <a:ea typeface="Times New Roman"/>
                <a:cs typeface="Times New Roman"/>
              </a:rPr>
              <a:t>5-10 років –  8 педагогів</a:t>
            </a:r>
            <a:endParaRPr lang="uk-UA" sz="1600" dirty="0">
              <a:latin typeface="Calibri"/>
              <a:ea typeface="Calibri"/>
              <a:cs typeface="Times New Roman"/>
            </a:endParaRPr>
          </a:p>
          <a:p>
            <a:pPr algn="just">
              <a:lnSpc>
                <a:spcPct val="115000"/>
              </a:lnSpc>
              <a:spcAft>
                <a:spcPts val="0"/>
              </a:spcAft>
            </a:pPr>
            <a:r>
              <a:rPr lang="uk-UA" dirty="0">
                <a:latin typeface="Times New Roman"/>
                <a:ea typeface="Times New Roman"/>
                <a:cs typeface="Times New Roman"/>
              </a:rPr>
              <a:t>10-20 років –9 педагогів</a:t>
            </a:r>
            <a:endParaRPr lang="uk-UA" sz="1600" dirty="0">
              <a:latin typeface="Calibri"/>
              <a:ea typeface="Calibri"/>
              <a:cs typeface="Times New Roman"/>
            </a:endParaRPr>
          </a:p>
          <a:p>
            <a:pPr algn="just">
              <a:lnSpc>
                <a:spcPct val="115000"/>
              </a:lnSpc>
              <a:spcAft>
                <a:spcPts val="0"/>
              </a:spcAft>
            </a:pPr>
            <a:r>
              <a:rPr lang="uk-UA" dirty="0">
                <a:latin typeface="Times New Roman"/>
                <a:ea typeface="Times New Roman"/>
                <a:cs typeface="Times New Roman"/>
              </a:rPr>
              <a:t>Більше 20 років – 19 педагогів</a:t>
            </a:r>
            <a:endParaRPr lang="uk-UA" sz="1600" dirty="0">
              <a:effectLst/>
              <a:latin typeface="Calibri"/>
              <a:ea typeface="Calibri"/>
              <a:cs typeface="Times New Roman"/>
            </a:endParaRPr>
          </a:p>
        </p:txBody>
      </p:sp>
      <p:pic>
        <p:nvPicPr>
          <p:cNvPr id="2050" name="Picture 2"/>
          <p:cNvPicPr>
            <a:picLocks noChangeAspect="1" noChangeArrowheads="1"/>
          </p:cNvPicPr>
          <p:nvPr/>
        </p:nvPicPr>
        <p:blipFill>
          <a:blip r:embed="rId3"/>
          <a:srcRect/>
          <a:stretch>
            <a:fillRect/>
          </a:stretch>
        </p:blipFill>
        <p:spPr bwMode="auto">
          <a:xfrm>
            <a:off x="5364088" y="4221088"/>
            <a:ext cx="3397087" cy="2025231"/>
          </a:xfrm>
          <a:prstGeom prst="rect">
            <a:avLst/>
          </a:prstGeom>
          <a:noFill/>
          <a:ln w="9525">
            <a:noFill/>
            <a:miter lim="800000"/>
            <a:headEnd/>
            <a:tailEnd/>
          </a:ln>
          <a:effectLst/>
        </p:spPr>
      </p:pic>
    </p:spTree>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99474" y="116632"/>
            <a:ext cx="8136904" cy="368280"/>
          </a:xfrm>
        </p:spPr>
        <p:txBody>
          <a:bodyPr>
            <a:noAutofit/>
          </a:bodyPr>
          <a:lstStyle/>
          <a:p>
            <a:pPr marL="0" indent="0">
              <a:buNone/>
            </a:pPr>
            <a:r>
              <a:rPr lang="uk-UA" sz="4400" b="1" dirty="0" smtClean="0">
                <a:solidFill>
                  <a:srgbClr val="FF0000"/>
                </a:solidFill>
                <a:latin typeface="Monotype Corsiva" pitchFamily="66" charset="0"/>
                <a:cs typeface="Times New Roman" pitchFamily="18" charset="0"/>
              </a:rPr>
              <a:t>Кваліфікаційний рівень педагогів</a:t>
            </a:r>
            <a:endParaRPr lang="ru-RU" sz="4400" b="1" dirty="0">
              <a:solidFill>
                <a:srgbClr val="FF0000"/>
              </a:solidFill>
              <a:latin typeface="Monotype Corsiva" pitchFamily="66" charset="0"/>
            </a:endParaRPr>
          </a:p>
        </p:txBody>
      </p:sp>
      <p:sp>
        <p:nvSpPr>
          <p:cNvPr id="2" name="Содержимое 1"/>
          <p:cNvSpPr>
            <a:spLocks noGrp="1"/>
          </p:cNvSpPr>
          <p:nvPr>
            <p:ph sz="quarter" idx="13"/>
          </p:nvPr>
        </p:nvSpPr>
        <p:spPr>
          <a:xfrm>
            <a:off x="199474" y="404664"/>
            <a:ext cx="5357850" cy="1192535"/>
          </a:xfrm>
        </p:spPr>
        <p:txBody>
          <a:bodyPr>
            <a:noAutofit/>
          </a:bodyPr>
          <a:lstStyle/>
          <a:p>
            <a:pPr>
              <a:buNone/>
            </a:pPr>
            <a:endParaRPr lang="uk-UA" sz="1800" dirty="0" smtClean="0">
              <a:latin typeface="Times New Roman" pitchFamily="18" charset="0"/>
              <a:cs typeface="Times New Roman" pitchFamily="18" charset="0"/>
            </a:endParaRPr>
          </a:p>
          <a:p>
            <a:pPr algn="just">
              <a:lnSpc>
                <a:spcPct val="115000"/>
              </a:lnSpc>
              <a:spcAft>
                <a:spcPts val="0"/>
              </a:spcAft>
            </a:pPr>
            <a:r>
              <a:rPr lang="uk-UA" sz="1200" dirty="0">
                <a:latin typeface="Times New Roman"/>
                <a:ea typeface="Times New Roman"/>
                <a:cs typeface="Times New Roman"/>
              </a:rPr>
              <a:t>Спеціалісти вищої кваліфікаційної категорії –  16 педагогів, </a:t>
            </a:r>
            <a:endParaRPr lang="uk-UA" sz="1100" dirty="0">
              <a:latin typeface="Calibri"/>
              <a:ea typeface="Calibri"/>
              <a:cs typeface="Times New Roman"/>
            </a:endParaRPr>
          </a:p>
          <a:p>
            <a:pPr algn="just">
              <a:lnSpc>
                <a:spcPct val="115000"/>
              </a:lnSpc>
              <a:spcAft>
                <a:spcPts val="0"/>
              </a:spcAft>
            </a:pPr>
            <a:r>
              <a:rPr lang="uk-UA" sz="1200" dirty="0">
                <a:latin typeface="Times New Roman"/>
                <a:ea typeface="Times New Roman"/>
                <a:cs typeface="Times New Roman"/>
              </a:rPr>
              <a:t>Спеціалісти першої кваліфікаційної категорії – 6 педагогів,</a:t>
            </a:r>
            <a:endParaRPr lang="uk-UA" sz="1100" dirty="0">
              <a:latin typeface="Calibri"/>
              <a:ea typeface="Calibri"/>
              <a:cs typeface="Times New Roman"/>
            </a:endParaRPr>
          </a:p>
          <a:p>
            <a:pPr algn="just">
              <a:lnSpc>
                <a:spcPct val="115000"/>
              </a:lnSpc>
              <a:spcAft>
                <a:spcPts val="0"/>
              </a:spcAft>
            </a:pPr>
            <a:r>
              <a:rPr lang="uk-UA" sz="1200" dirty="0">
                <a:latin typeface="Times New Roman"/>
                <a:ea typeface="Times New Roman"/>
                <a:cs typeface="Times New Roman"/>
              </a:rPr>
              <a:t>Спеціалісти другої кваліфікаційної категорії –   2 педагоги</a:t>
            </a:r>
            <a:endParaRPr lang="uk-UA" sz="1100" dirty="0">
              <a:latin typeface="Calibri"/>
              <a:ea typeface="Calibri"/>
              <a:cs typeface="Times New Roman"/>
            </a:endParaRPr>
          </a:p>
          <a:p>
            <a:pPr algn="just">
              <a:lnSpc>
                <a:spcPct val="115000"/>
              </a:lnSpc>
              <a:spcAft>
                <a:spcPts val="0"/>
              </a:spcAft>
            </a:pPr>
            <a:r>
              <a:rPr lang="uk-UA" sz="1200" dirty="0">
                <a:latin typeface="Times New Roman"/>
                <a:ea typeface="Times New Roman"/>
                <a:cs typeface="Times New Roman"/>
              </a:rPr>
              <a:t>Спеціалісти 11т.р.- 4 педагогів</a:t>
            </a:r>
            <a:endParaRPr lang="uk-UA" sz="1100" dirty="0">
              <a:latin typeface="Calibri"/>
              <a:ea typeface="Calibri"/>
              <a:cs typeface="Times New Roman"/>
            </a:endParaRPr>
          </a:p>
          <a:p>
            <a:pPr algn="just">
              <a:lnSpc>
                <a:spcPct val="115000"/>
              </a:lnSpc>
              <a:spcAft>
                <a:spcPts val="0"/>
              </a:spcAft>
            </a:pPr>
            <a:r>
              <a:rPr lang="uk-UA" sz="1200" dirty="0">
                <a:latin typeface="Times New Roman"/>
                <a:ea typeface="Times New Roman"/>
                <a:cs typeface="Times New Roman"/>
              </a:rPr>
              <a:t>Спеціалісти 10 </a:t>
            </a:r>
            <a:r>
              <a:rPr lang="uk-UA" sz="1200" dirty="0" err="1">
                <a:latin typeface="Times New Roman"/>
                <a:ea typeface="Times New Roman"/>
                <a:cs typeface="Times New Roman"/>
              </a:rPr>
              <a:t>т.р</a:t>
            </a:r>
            <a:r>
              <a:rPr lang="uk-UA" sz="1200" dirty="0">
                <a:latin typeface="Times New Roman"/>
                <a:ea typeface="Times New Roman"/>
                <a:cs typeface="Times New Roman"/>
              </a:rPr>
              <a:t>. – 6 педагогів</a:t>
            </a:r>
            <a:endParaRPr lang="uk-UA" sz="1100" dirty="0">
              <a:latin typeface="Calibri"/>
              <a:ea typeface="Calibri"/>
              <a:cs typeface="Times New Roman"/>
            </a:endParaRPr>
          </a:p>
          <a:p>
            <a:pPr algn="just">
              <a:lnSpc>
                <a:spcPct val="115000"/>
              </a:lnSpc>
              <a:spcAft>
                <a:spcPts val="0"/>
              </a:spcAft>
            </a:pPr>
            <a:r>
              <a:rPr lang="uk-UA" sz="1200" dirty="0">
                <a:latin typeface="Times New Roman"/>
                <a:ea typeface="Times New Roman"/>
                <a:cs typeface="Times New Roman"/>
              </a:rPr>
              <a:t>Спеціалісти 9 </a:t>
            </a:r>
            <a:r>
              <a:rPr lang="uk-UA" sz="1200" dirty="0" err="1">
                <a:latin typeface="Times New Roman"/>
                <a:ea typeface="Times New Roman"/>
                <a:cs typeface="Times New Roman"/>
              </a:rPr>
              <a:t>т.р.-</a:t>
            </a:r>
            <a:r>
              <a:rPr lang="uk-UA" sz="1200" dirty="0">
                <a:latin typeface="Times New Roman"/>
                <a:ea typeface="Times New Roman"/>
                <a:cs typeface="Times New Roman"/>
              </a:rPr>
              <a:t>  2 педагога</a:t>
            </a:r>
            <a:endParaRPr lang="uk-UA" sz="1100" dirty="0">
              <a:latin typeface="Calibri"/>
              <a:ea typeface="Calibri"/>
              <a:cs typeface="Times New Roman"/>
            </a:endParaRPr>
          </a:p>
          <a:p>
            <a:pPr>
              <a:buNone/>
            </a:pPr>
            <a:endParaRPr lang="ru-RU" sz="1400" dirty="0" smtClean="0">
              <a:latin typeface="Times New Roman" pitchFamily="18" charset="0"/>
              <a:cs typeface="Times New Roman" pitchFamily="18" charset="0"/>
            </a:endParaRPr>
          </a:p>
          <a:p>
            <a:pPr>
              <a:buNone/>
            </a:pPr>
            <a:endParaRPr lang="ru-RU" sz="1800" dirty="0" smtClean="0"/>
          </a:p>
          <a:p>
            <a:endParaRPr lang="ru-RU" sz="1800" dirty="0"/>
          </a:p>
        </p:txBody>
      </p:sp>
      <p:sp>
        <p:nvSpPr>
          <p:cNvPr id="8" name="TextBox 7"/>
          <p:cNvSpPr txBox="1"/>
          <p:nvPr/>
        </p:nvSpPr>
        <p:spPr>
          <a:xfrm>
            <a:off x="105812" y="2041005"/>
            <a:ext cx="8930684" cy="5833135"/>
          </a:xfrm>
          <a:prstGeom prst="rect">
            <a:avLst/>
          </a:prstGeom>
          <a:noFill/>
        </p:spPr>
        <p:txBody>
          <a:bodyPr wrap="square" rtlCol="0">
            <a:spAutoFit/>
          </a:bodyPr>
          <a:lstStyle/>
          <a:p>
            <a:pPr indent="450215" algn="just">
              <a:lnSpc>
                <a:spcPct val="115000"/>
              </a:lnSpc>
              <a:spcAft>
                <a:spcPts val="0"/>
              </a:spcAft>
            </a:pPr>
            <a:endParaRPr lang="uk-UA" sz="1200" dirty="0" smtClean="0">
              <a:latin typeface="Times New Roman"/>
              <a:ea typeface="Times New Roman"/>
              <a:cs typeface="Times New Roman"/>
            </a:endParaRPr>
          </a:p>
          <a:p>
            <a:pPr algn="just">
              <a:lnSpc>
                <a:spcPct val="115000"/>
              </a:lnSpc>
              <a:spcAft>
                <a:spcPts val="0"/>
              </a:spcAft>
            </a:pPr>
            <a:endParaRPr lang="uk-UA" sz="1200" dirty="0" smtClean="0">
              <a:latin typeface="Times New Roman"/>
              <a:ea typeface="Times New Roman"/>
              <a:cs typeface="Times New Roman"/>
            </a:endParaRPr>
          </a:p>
          <a:p>
            <a:pPr algn="just">
              <a:lnSpc>
                <a:spcPct val="115000"/>
              </a:lnSpc>
              <a:spcAft>
                <a:spcPts val="0"/>
              </a:spcAft>
            </a:pPr>
            <a:r>
              <a:rPr lang="uk-UA" sz="1200" dirty="0">
                <a:latin typeface="Times New Roman"/>
                <a:ea typeface="Times New Roman"/>
                <a:cs typeface="Times New Roman"/>
              </a:rPr>
              <a:t> </a:t>
            </a:r>
            <a:r>
              <a:rPr lang="uk-UA" sz="1200" dirty="0" smtClean="0">
                <a:latin typeface="Times New Roman"/>
                <a:ea typeface="Times New Roman"/>
                <a:cs typeface="Times New Roman"/>
              </a:rPr>
              <a:t>      На </a:t>
            </a:r>
            <a:r>
              <a:rPr lang="uk-UA" sz="1200" dirty="0">
                <a:latin typeface="Times New Roman"/>
                <a:ea typeface="Times New Roman"/>
                <a:cs typeface="Times New Roman"/>
              </a:rPr>
              <a:t>виконання наказу Міністерства освіти і науки України від 09.09.2022 р. № 805 «Про затвердження Положення про атестацію педагогічних працівників», зареєстрованого в Міністерстві юстиції України 21 грудня 2022 року за № 1649/38985, наказу управління освіти </a:t>
            </a:r>
            <a:r>
              <a:rPr lang="uk-UA" sz="1200" dirty="0" err="1">
                <a:latin typeface="Times New Roman"/>
                <a:ea typeface="Times New Roman"/>
                <a:cs typeface="Times New Roman"/>
              </a:rPr>
              <a:t>Старокостянтинівської</a:t>
            </a:r>
            <a:r>
              <a:rPr lang="uk-UA" sz="1200" dirty="0">
                <a:latin typeface="Times New Roman"/>
                <a:ea typeface="Times New Roman"/>
                <a:cs typeface="Times New Roman"/>
              </a:rPr>
              <a:t> міської ради від 11 вересня 2023 року № 79/2023-о «Про створення атестаційної комісії ІІ рівня» та наказу по закладу дошкільної освіти № 8 «Калинонька» «Про створення атестаційної  комісії І рівня  та атестацію педагогічних працівників у 2023-2024 році» проведена атестація педагогічних працівників ЗДО у 2024 році:</a:t>
            </a:r>
            <a:endParaRPr lang="uk-UA" sz="1100" dirty="0">
              <a:latin typeface="Calibri"/>
              <a:ea typeface="Calibri"/>
              <a:cs typeface="Times New Roman"/>
            </a:endParaRPr>
          </a:p>
          <a:p>
            <a:pPr algn="just">
              <a:spcAft>
                <a:spcPts val="0"/>
              </a:spcAft>
            </a:pPr>
            <a:r>
              <a:rPr lang="uk-UA" sz="1200" dirty="0">
                <a:latin typeface="Times New Roman"/>
                <a:ea typeface="Times New Roman"/>
              </a:rPr>
              <a:t> </a:t>
            </a:r>
            <a:endParaRPr lang="uk-UA" sz="1200" dirty="0"/>
          </a:p>
          <a:p>
            <a:pPr algn="just">
              <a:spcAft>
                <a:spcPts val="0"/>
              </a:spcAft>
            </a:pPr>
            <a:r>
              <a:rPr lang="uk-UA" sz="1200" b="1" dirty="0">
                <a:solidFill>
                  <a:srgbClr val="FF0000"/>
                </a:solidFill>
                <a:latin typeface="Times New Roman"/>
                <a:ea typeface="Times New Roman"/>
              </a:rPr>
              <a:t>РОМАНЮК Людмила Леонідівна</a:t>
            </a:r>
            <a:r>
              <a:rPr lang="uk-UA" sz="1200" dirty="0">
                <a:latin typeface="Times New Roman"/>
                <a:ea typeface="Times New Roman"/>
              </a:rPr>
              <a:t>, вихователь-методист ЗДО №8 «Калинонька». Підвищення кваліфікації відповідає 148/4,26  годин/кредитів ЄКТС. За  результатами атестації  відповідає займаній посаді,  підтвердження кваліфікаційної категорії «спеціаліст вищої категорії», підтвердження раніше присвоєного педагогічного звання «старший вихователь»;</a:t>
            </a:r>
            <a:endParaRPr lang="uk-UA" sz="1200" dirty="0"/>
          </a:p>
          <a:p>
            <a:pPr algn="just">
              <a:spcAft>
                <a:spcPts val="0"/>
              </a:spcAft>
            </a:pPr>
            <a:r>
              <a:rPr lang="uk-UA" sz="1200" dirty="0">
                <a:latin typeface="Times New Roman"/>
                <a:ea typeface="Times New Roman"/>
              </a:rPr>
              <a:t> </a:t>
            </a:r>
            <a:endParaRPr lang="uk-UA" sz="1200" dirty="0"/>
          </a:p>
          <a:p>
            <a:pPr algn="just">
              <a:spcAft>
                <a:spcPts val="0"/>
              </a:spcAft>
            </a:pPr>
            <a:r>
              <a:rPr lang="uk-UA" sz="1200" b="1" dirty="0">
                <a:solidFill>
                  <a:srgbClr val="FF0000"/>
                </a:solidFill>
                <a:latin typeface="Times New Roman"/>
                <a:ea typeface="Times New Roman"/>
              </a:rPr>
              <a:t>ГАВРИЛОВСЬКА   Людмила Степанівна</a:t>
            </a:r>
            <a:r>
              <a:rPr lang="uk-UA" sz="1200" dirty="0">
                <a:latin typeface="Times New Roman"/>
                <a:ea typeface="Times New Roman"/>
              </a:rPr>
              <a:t>, вихователь ЗДО №8 «Калинонька». Підвищення кваліфікації відповідає 131,5/4,38 годин/ кредитів ЄКТС. За  результатами атестації  відповідає займаній посаді,  підтвердження кваліфікаційної категорії «спеціаліст вищої категорії».</a:t>
            </a:r>
            <a:endParaRPr lang="uk-UA" sz="1200" dirty="0"/>
          </a:p>
          <a:p>
            <a:pPr algn="just">
              <a:spcAft>
                <a:spcPts val="0"/>
              </a:spcAft>
            </a:pPr>
            <a:r>
              <a:rPr lang="uk-UA" sz="1200" dirty="0">
                <a:latin typeface="Times New Roman"/>
                <a:ea typeface="Times New Roman"/>
              </a:rPr>
              <a:t> </a:t>
            </a:r>
            <a:endParaRPr lang="uk-UA" sz="1200" dirty="0"/>
          </a:p>
          <a:p>
            <a:pPr algn="just">
              <a:spcAft>
                <a:spcPts val="0"/>
              </a:spcAft>
            </a:pPr>
            <a:r>
              <a:rPr lang="uk-UA" sz="1200" b="1" dirty="0">
                <a:solidFill>
                  <a:srgbClr val="FF0000"/>
                </a:solidFill>
                <a:latin typeface="Times New Roman"/>
                <a:ea typeface="Times New Roman"/>
              </a:rPr>
              <a:t>ГЕЙКО Лариса Григорівна, </a:t>
            </a:r>
            <a:r>
              <a:rPr lang="uk-UA" sz="1200" dirty="0">
                <a:latin typeface="Times New Roman"/>
                <a:ea typeface="Times New Roman"/>
              </a:rPr>
              <a:t>вихователь ЗДО №8 «Калинонька». Підвищення кваліфікації відповідає 134/4,46 годин/ кредитів ЄКТС.  За  результатами атестації  відповідає займаній посаді,  підтвердження кваліфікаційної категорії «спеціаліст вищої категорії.</a:t>
            </a:r>
            <a:endParaRPr lang="uk-UA" sz="1200" dirty="0"/>
          </a:p>
          <a:p>
            <a:pPr algn="just">
              <a:spcAft>
                <a:spcPts val="0"/>
              </a:spcAft>
            </a:pPr>
            <a:r>
              <a:rPr lang="uk-UA" sz="1200" dirty="0">
                <a:latin typeface="Times New Roman"/>
                <a:ea typeface="Times New Roman"/>
              </a:rPr>
              <a:t> </a:t>
            </a:r>
            <a:endParaRPr lang="uk-UA" sz="1200" dirty="0"/>
          </a:p>
          <a:p>
            <a:pPr indent="450215" algn="just">
              <a:lnSpc>
                <a:spcPct val="115000"/>
              </a:lnSpc>
              <a:spcAft>
                <a:spcPts val="0"/>
              </a:spcAft>
            </a:pPr>
            <a:endParaRPr lang="uk-UA" sz="1200" dirty="0" smtClean="0">
              <a:latin typeface="Times New Roman"/>
              <a:ea typeface="Times New Roman"/>
              <a:cs typeface="Times New Roman"/>
            </a:endParaRPr>
          </a:p>
          <a:p>
            <a:pPr indent="450215" algn="just">
              <a:lnSpc>
                <a:spcPct val="115000"/>
              </a:lnSpc>
              <a:spcAft>
                <a:spcPts val="0"/>
              </a:spcAft>
            </a:pPr>
            <a:endParaRPr lang="uk-UA" sz="1100" dirty="0">
              <a:latin typeface="Calibri"/>
              <a:ea typeface="Calibri"/>
              <a:cs typeface="Times New Roman"/>
            </a:endParaRPr>
          </a:p>
          <a:p>
            <a:pPr algn="just">
              <a:buFont typeface="Wingdings" pitchFamily="2" charset="2"/>
              <a:buChar char="ü"/>
            </a:pPr>
            <a:endParaRPr lang="uk-UA" sz="1200" dirty="0" smtClean="0">
              <a:latin typeface="Times New Roman" pitchFamily="18" charset="0"/>
              <a:cs typeface="Times New Roman" pitchFamily="18" charset="0"/>
            </a:endParaRPr>
          </a:p>
          <a:p>
            <a:pPr algn="just"/>
            <a:endParaRPr lang="uk-UA" sz="1200" dirty="0" smtClean="0">
              <a:latin typeface="Times New Roman" pitchFamily="18" charset="0"/>
              <a:cs typeface="Times New Roman" pitchFamily="18" charset="0"/>
            </a:endParaRPr>
          </a:p>
          <a:p>
            <a:pPr algn="just"/>
            <a:endParaRPr lang="uk-UA" sz="1200" dirty="0" smtClean="0">
              <a:latin typeface="Times New Roman" pitchFamily="18" charset="0"/>
              <a:cs typeface="Times New Roman" pitchFamily="18" charset="0"/>
            </a:endParaRPr>
          </a:p>
          <a:p>
            <a:pPr>
              <a:buFont typeface="Wingdings" pitchFamily="2" charset="2"/>
              <a:buChar char="ü"/>
            </a:pPr>
            <a:endParaRPr lang="uk-UA" sz="1200" dirty="0" smtClean="0">
              <a:latin typeface="Times New Roman" pitchFamily="18" charset="0"/>
              <a:cs typeface="Times New Roman" pitchFamily="18" charset="0"/>
            </a:endParaRPr>
          </a:p>
          <a:p>
            <a:endParaRPr lang="uk-UA" sz="1200" dirty="0" smtClean="0">
              <a:latin typeface="Times New Roman" pitchFamily="18" charset="0"/>
              <a:cs typeface="Times New Roman" pitchFamily="18" charset="0"/>
            </a:endParaRPr>
          </a:p>
          <a:p>
            <a:endParaRPr lang="uk-UA"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27784" y="476672"/>
            <a:ext cx="6192688" cy="954107"/>
          </a:xfrm>
          <a:prstGeom prst="rect">
            <a:avLst/>
          </a:prstGeom>
          <a:noFill/>
        </p:spPr>
        <p:txBody>
          <a:bodyPr wrap="square" rtlCol="0">
            <a:spAutoFit/>
          </a:bodyPr>
          <a:lstStyle/>
          <a:p>
            <a:r>
              <a:rPr lang="uk-UA" sz="1400" b="1" i="1" dirty="0" smtClean="0">
                <a:solidFill>
                  <a:srgbClr val="FF0000"/>
                </a:solidFill>
                <a:latin typeface="Times New Roman" pitchFamily="18" charset="0"/>
                <a:cs typeface="Times New Roman" pitchFamily="18" charset="0"/>
              </a:rPr>
              <a:t>Щоб мати право вчити інших, потрібно постійно вчитись самому!</a:t>
            </a:r>
          </a:p>
          <a:p>
            <a:r>
              <a:rPr lang="uk-UA" sz="1400" b="1" i="1" dirty="0" smtClean="0">
                <a:solidFill>
                  <a:srgbClr val="FF0000"/>
                </a:solidFill>
                <a:latin typeface="Times New Roman" pitchFamily="18" charset="0"/>
                <a:cs typeface="Times New Roman" pitchFamily="18" charset="0"/>
              </a:rPr>
              <a:t>Не витрачати свій час на боротьбу за досконалість, </a:t>
            </a:r>
          </a:p>
          <a:p>
            <a:r>
              <a:rPr lang="uk-UA" sz="1400" b="1" i="1" dirty="0" smtClean="0">
                <a:solidFill>
                  <a:srgbClr val="FF0000"/>
                </a:solidFill>
                <a:latin typeface="Times New Roman" pitchFamily="18" charset="0"/>
                <a:cs typeface="Times New Roman" pitchFamily="18" charset="0"/>
              </a:rPr>
              <a:t>А просто прагнути робити все найкраще,</a:t>
            </a:r>
          </a:p>
          <a:p>
            <a:r>
              <a:rPr lang="uk-UA" sz="1400" b="1" i="1" dirty="0" smtClean="0">
                <a:solidFill>
                  <a:srgbClr val="FF0000"/>
                </a:solidFill>
                <a:latin typeface="Times New Roman" pitchFamily="18" charset="0"/>
                <a:cs typeface="Times New Roman" pitchFamily="18" charset="0"/>
              </a:rPr>
              <a:t>А саме: життєве та професійне кредо: «Бути людиною в усьому і завжди»</a:t>
            </a:r>
            <a:endParaRPr lang="uk-UA" sz="1400" b="1" i="1" dirty="0">
              <a:solidFill>
                <a:srgbClr val="FF0000"/>
              </a:solidFill>
              <a:latin typeface="Times New Roman" pitchFamily="18" charset="0"/>
              <a:cs typeface="Times New Roman" pitchFamily="18" charset="0"/>
            </a:endParaRPr>
          </a:p>
        </p:txBody>
      </p:sp>
      <p:pic>
        <p:nvPicPr>
          <p:cNvPr id="3074" name="Picture 2" descr="Інтегрований урок з літературного читання і &quot;Я у світі&quot; для 3 клас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700808"/>
            <a:ext cx="6733363" cy="41321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528" y="116632"/>
            <a:ext cx="8568952" cy="4608512"/>
          </a:xfrm>
        </p:spPr>
        <p:txBody>
          <a:bodyPr>
            <a:noAutofit/>
          </a:bodyPr>
          <a:lstStyle/>
          <a:p>
            <a:pPr marL="0" lvl="0" indent="0" algn="just">
              <a:spcBef>
                <a:spcPts val="0"/>
              </a:spcBef>
              <a:spcAft>
                <a:spcPts val="0"/>
              </a:spcAft>
              <a:buClrTx/>
              <a:buSzTx/>
              <a:buNone/>
            </a:pPr>
            <a:r>
              <a:rPr lang="uk-UA" sz="1200" dirty="0">
                <a:solidFill>
                  <a:srgbClr val="FF0000"/>
                </a:solidFill>
                <a:latin typeface="Times New Roman" pitchFamily="18" charset="0"/>
                <a:ea typeface="Times New Roman"/>
                <a:cs typeface="Times New Roman" pitchFamily="18" charset="0"/>
              </a:rPr>
              <a:t>ПРОСКУРІНА Тетяна Миколаївна, </a:t>
            </a:r>
            <a:r>
              <a:rPr lang="uk-UA" sz="1200" dirty="0">
                <a:solidFill>
                  <a:prstClr val="black"/>
                </a:solidFill>
                <a:latin typeface="Times New Roman" pitchFamily="18" charset="0"/>
                <a:ea typeface="Times New Roman"/>
                <a:cs typeface="Times New Roman" pitchFamily="18" charset="0"/>
              </a:rPr>
              <a:t>вихователь ЗДО №8 «Калинонька». Підвищення кваліфікації відповідає 145/4,83 годин/ кредитів ЄКТС.  За  результатами атестації  відповідає займаній посаді, присвоєння кваліфікаційної категорії «спеціаліст вищої категорії».</a:t>
            </a:r>
            <a:endParaRPr lang="uk-UA" sz="1200" dirty="0">
              <a:solidFill>
                <a:prstClr val="black"/>
              </a:solidFill>
              <a:latin typeface="Times New Roman" pitchFamily="18" charset="0"/>
              <a:cs typeface="Times New Roman" pitchFamily="18" charset="0"/>
            </a:endParaRPr>
          </a:p>
          <a:p>
            <a:pPr marL="0" lvl="0" indent="0" algn="just">
              <a:spcBef>
                <a:spcPts val="0"/>
              </a:spcBef>
              <a:spcAft>
                <a:spcPts val="0"/>
              </a:spcAft>
              <a:buClrTx/>
              <a:buSzTx/>
              <a:buNone/>
            </a:pPr>
            <a:r>
              <a:rPr lang="uk-UA" sz="1200" dirty="0">
                <a:solidFill>
                  <a:prstClr val="black"/>
                </a:solidFill>
                <a:latin typeface="Times New Roman" pitchFamily="18" charset="0"/>
                <a:ea typeface="Times New Roman"/>
                <a:cs typeface="Times New Roman" pitchFamily="18" charset="0"/>
              </a:rPr>
              <a:t> </a:t>
            </a:r>
            <a:endParaRPr lang="uk-UA" sz="1200" dirty="0">
              <a:solidFill>
                <a:prstClr val="black"/>
              </a:solidFill>
              <a:latin typeface="Times New Roman" pitchFamily="18" charset="0"/>
              <a:cs typeface="Times New Roman" pitchFamily="18" charset="0"/>
            </a:endParaRPr>
          </a:p>
          <a:p>
            <a:pPr marL="0" lvl="0" indent="0" algn="just">
              <a:spcBef>
                <a:spcPts val="0"/>
              </a:spcBef>
              <a:spcAft>
                <a:spcPts val="0"/>
              </a:spcAft>
              <a:buClrTx/>
              <a:buSzTx/>
              <a:buNone/>
            </a:pPr>
            <a:r>
              <a:rPr lang="uk-UA" sz="1200" dirty="0">
                <a:solidFill>
                  <a:srgbClr val="FF0000"/>
                </a:solidFill>
                <a:latin typeface="Times New Roman" pitchFamily="18" charset="0"/>
                <a:ea typeface="Times New Roman"/>
                <a:cs typeface="Times New Roman" pitchFamily="18" charset="0"/>
              </a:rPr>
              <a:t>ТИШКО Ольга Василівна, </a:t>
            </a:r>
            <a:r>
              <a:rPr lang="uk-UA" sz="1200" dirty="0">
                <a:solidFill>
                  <a:prstClr val="black"/>
                </a:solidFill>
                <a:latin typeface="Times New Roman" pitchFamily="18" charset="0"/>
                <a:ea typeface="Times New Roman"/>
                <a:cs typeface="Times New Roman" pitchFamily="18" charset="0"/>
              </a:rPr>
              <a:t>вихователь ЗДО №8 «Калинонька». Підвищення кваліфікації відповідає 136/4,53 годин/ кредитів ЄКТС.  За  результатами атестації  відповідає займаній посаді,  присвоєння кваліфікаційної категорії «спеціаліст першої категорії».</a:t>
            </a:r>
            <a:endParaRPr lang="uk-UA" sz="1200" dirty="0">
              <a:solidFill>
                <a:prstClr val="black"/>
              </a:solidFill>
              <a:latin typeface="Times New Roman" pitchFamily="18" charset="0"/>
              <a:cs typeface="Times New Roman" pitchFamily="18" charset="0"/>
            </a:endParaRPr>
          </a:p>
          <a:p>
            <a:pPr marL="0" lvl="0" indent="0" algn="just">
              <a:spcBef>
                <a:spcPts val="0"/>
              </a:spcBef>
              <a:spcAft>
                <a:spcPts val="0"/>
              </a:spcAft>
              <a:buClrTx/>
              <a:buSzTx/>
              <a:buNone/>
            </a:pPr>
            <a:r>
              <a:rPr lang="uk-UA" sz="1200" dirty="0">
                <a:solidFill>
                  <a:prstClr val="black"/>
                </a:solidFill>
                <a:latin typeface="Times New Roman" pitchFamily="18" charset="0"/>
                <a:ea typeface="Times New Roman"/>
                <a:cs typeface="Times New Roman" pitchFamily="18" charset="0"/>
              </a:rPr>
              <a:t> </a:t>
            </a:r>
            <a:endParaRPr lang="uk-UA" sz="1200" dirty="0">
              <a:solidFill>
                <a:prstClr val="black"/>
              </a:solidFill>
              <a:latin typeface="Times New Roman" pitchFamily="18" charset="0"/>
              <a:cs typeface="Times New Roman" pitchFamily="18" charset="0"/>
            </a:endParaRPr>
          </a:p>
          <a:p>
            <a:pPr marL="0" lvl="0" indent="0" algn="just">
              <a:lnSpc>
                <a:spcPct val="115000"/>
              </a:lnSpc>
              <a:spcBef>
                <a:spcPts val="0"/>
              </a:spcBef>
              <a:spcAft>
                <a:spcPts val="0"/>
              </a:spcAft>
              <a:buClrTx/>
              <a:buSzTx/>
              <a:buNone/>
            </a:pPr>
            <a:r>
              <a:rPr lang="uk-UA" sz="1200" dirty="0">
                <a:solidFill>
                  <a:srgbClr val="FF0000"/>
                </a:solidFill>
                <a:latin typeface="Times New Roman" pitchFamily="18" charset="0"/>
                <a:ea typeface="Times New Roman"/>
                <a:cs typeface="Times New Roman" pitchFamily="18" charset="0"/>
              </a:rPr>
              <a:t>ЛАНОВЧУК Наталія Василівна, </a:t>
            </a:r>
            <a:r>
              <a:rPr lang="uk-UA" sz="1200" dirty="0">
                <a:solidFill>
                  <a:prstClr val="black"/>
                </a:solidFill>
                <a:latin typeface="Times New Roman" pitchFamily="18" charset="0"/>
                <a:ea typeface="Times New Roman"/>
                <a:cs typeface="Times New Roman" pitchFamily="18" charset="0"/>
              </a:rPr>
              <a:t>вихователь ЗДО №8 «Калинонька». Підвищення кваліфікації відповідає 120/4 годин/ кредитів ЄКТС. За  результатами атестації  відповідає займаній посаді, присвоєння кваліфікаційної категорії «спеціаліст першої категорії» та підтвердження раніше присвоєного педагогічного звання  «вихователь-методист».</a:t>
            </a:r>
            <a:endParaRPr lang="uk-UA" sz="1200" dirty="0">
              <a:solidFill>
                <a:prstClr val="black"/>
              </a:solidFill>
              <a:latin typeface="Times New Roman" pitchFamily="18" charset="0"/>
              <a:ea typeface="Calibri"/>
              <a:cs typeface="Times New Roman" pitchFamily="18" charset="0"/>
            </a:endParaRPr>
          </a:p>
          <a:p>
            <a:pPr marL="0" lvl="0" indent="0" algn="just">
              <a:lnSpc>
                <a:spcPct val="115000"/>
              </a:lnSpc>
              <a:spcBef>
                <a:spcPts val="0"/>
              </a:spcBef>
              <a:spcAft>
                <a:spcPts val="0"/>
              </a:spcAft>
              <a:buClrTx/>
              <a:buSzTx/>
              <a:buNone/>
            </a:pPr>
            <a:r>
              <a:rPr lang="uk-UA" sz="1200" dirty="0">
                <a:solidFill>
                  <a:prstClr val="black"/>
                </a:solidFill>
                <a:latin typeface="Times New Roman" pitchFamily="18" charset="0"/>
                <a:ea typeface="Times New Roman"/>
                <a:cs typeface="Times New Roman" pitchFamily="18" charset="0"/>
              </a:rPr>
              <a:t>  </a:t>
            </a:r>
            <a:endParaRPr lang="uk-UA" sz="1200" dirty="0">
              <a:solidFill>
                <a:prstClr val="black"/>
              </a:solidFill>
              <a:latin typeface="Times New Roman" pitchFamily="18" charset="0"/>
              <a:ea typeface="Calibri"/>
              <a:cs typeface="Times New Roman" pitchFamily="18" charset="0"/>
            </a:endParaRPr>
          </a:p>
          <a:p>
            <a:pPr marL="0" lvl="0" indent="0" algn="just">
              <a:lnSpc>
                <a:spcPct val="115000"/>
              </a:lnSpc>
              <a:spcBef>
                <a:spcPts val="0"/>
              </a:spcBef>
              <a:spcAft>
                <a:spcPts val="0"/>
              </a:spcAft>
              <a:buClrTx/>
              <a:buSzTx/>
              <a:buNone/>
            </a:pPr>
            <a:r>
              <a:rPr lang="uk-UA" sz="1200" dirty="0">
                <a:solidFill>
                  <a:srgbClr val="FF0000"/>
                </a:solidFill>
                <a:latin typeface="Times New Roman" pitchFamily="18" charset="0"/>
                <a:ea typeface="Times New Roman"/>
                <a:cs typeface="Times New Roman" pitchFamily="18" charset="0"/>
              </a:rPr>
              <a:t>ВОЙНАРОВИЧ Людмила Ростиславівна, </a:t>
            </a:r>
            <a:r>
              <a:rPr lang="uk-UA" sz="1200" dirty="0">
                <a:solidFill>
                  <a:prstClr val="black"/>
                </a:solidFill>
                <a:latin typeface="Times New Roman" pitchFamily="18" charset="0"/>
                <a:ea typeface="Times New Roman"/>
                <a:cs typeface="Times New Roman" pitchFamily="18" charset="0"/>
              </a:rPr>
              <a:t>вихователь</a:t>
            </a:r>
            <a:r>
              <a:rPr lang="uk-UA" sz="1200" dirty="0">
                <a:solidFill>
                  <a:prstClr val="black"/>
                </a:solidFill>
                <a:latin typeface="Times New Roman" pitchFamily="18" charset="0"/>
                <a:ea typeface="Calibri"/>
                <a:cs typeface="Times New Roman" pitchFamily="18" charset="0"/>
              </a:rPr>
              <a:t> </a:t>
            </a:r>
            <a:r>
              <a:rPr lang="uk-UA" sz="1200" dirty="0">
                <a:solidFill>
                  <a:prstClr val="black"/>
                </a:solidFill>
                <a:latin typeface="Times New Roman" pitchFamily="18" charset="0"/>
                <a:ea typeface="Times New Roman"/>
                <a:cs typeface="Times New Roman" pitchFamily="18" charset="0"/>
              </a:rPr>
              <a:t>ЗДО №8 «Калинонька». Підвищення кваліфікації відповідає 124/4,13 годин/ кредитів ЄКТС. За  результатами атестації відповідає займаній посаді,  присвоєння кваліфікаційної категорії «спеціаліст першої категорії».   </a:t>
            </a:r>
            <a:endParaRPr lang="uk-UA" sz="1200" dirty="0">
              <a:solidFill>
                <a:prstClr val="black"/>
              </a:solidFill>
              <a:latin typeface="Times New Roman" pitchFamily="18" charset="0"/>
              <a:ea typeface="Calibri"/>
              <a:cs typeface="Times New Roman" pitchFamily="18" charset="0"/>
            </a:endParaRPr>
          </a:p>
          <a:p>
            <a:pPr marL="0" lvl="0" indent="0" algn="just">
              <a:lnSpc>
                <a:spcPct val="115000"/>
              </a:lnSpc>
              <a:spcBef>
                <a:spcPts val="0"/>
              </a:spcBef>
              <a:spcAft>
                <a:spcPts val="0"/>
              </a:spcAft>
              <a:buClrTx/>
              <a:buSzTx/>
              <a:buNone/>
            </a:pPr>
            <a:r>
              <a:rPr lang="uk-UA" sz="1200" dirty="0">
                <a:solidFill>
                  <a:prstClr val="black"/>
                </a:solidFill>
                <a:latin typeface="Times New Roman" pitchFamily="18" charset="0"/>
                <a:ea typeface="Times New Roman"/>
                <a:cs typeface="Times New Roman" pitchFamily="18" charset="0"/>
              </a:rPr>
              <a:t> </a:t>
            </a:r>
            <a:endParaRPr lang="uk-UA" sz="1200" dirty="0">
              <a:solidFill>
                <a:prstClr val="black"/>
              </a:solidFill>
              <a:latin typeface="Times New Roman" pitchFamily="18" charset="0"/>
              <a:ea typeface="Calibri"/>
              <a:cs typeface="Times New Roman" pitchFamily="18" charset="0"/>
            </a:endParaRPr>
          </a:p>
          <a:p>
            <a:pPr marL="0" lvl="0" indent="0" algn="just">
              <a:lnSpc>
                <a:spcPct val="115000"/>
              </a:lnSpc>
              <a:spcBef>
                <a:spcPts val="0"/>
              </a:spcBef>
              <a:spcAft>
                <a:spcPts val="0"/>
              </a:spcAft>
              <a:buClrTx/>
              <a:buSzTx/>
              <a:buNone/>
            </a:pPr>
            <a:r>
              <a:rPr lang="uk-UA" sz="1200" dirty="0">
                <a:solidFill>
                  <a:srgbClr val="FF0000"/>
                </a:solidFill>
                <a:latin typeface="Times New Roman" pitchFamily="18" charset="0"/>
                <a:ea typeface="Times New Roman"/>
                <a:cs typeface="Times New Roman" pitchFamily="18" charset="0"/>
              </a:rPr>
              <a:t>ПАНЧУК Олена Петрівна, </a:t>
            </a:r>
            <a:r>
              <a:rPr lang="uk-UA" sz="1200" dirty="0">
                <a:solidFill>
                  <a:prstClr val="black"/>
                </a:solidFill>
                <a:latin typeface="Times New Roman" pitchFamily="18" charset="0"/>
                <a:ea typeface="Times New Roman"/>
                <a:cs typeface="Times New Roman" pitchFamily="18" charset="0"/>
              </a:rPr>
              <a:t>вихователь ЗДО №8 «Калинонька». Підвищення кваліфікації відповідає 123/4,1 години/ кредитів ЄКТС. За  результатами атестації  відповідає займаній посаді, присвоєння кваліфікаційної категорії «спеціаліст першої категорії». </a:t>
            </a:r>
            <a:endParaRPr lang="uk-UA" sz="1200" dirty="0">
              <a:solidFill>
                <a:prstClr val="black"/>
              </a:solidFill>
              <a:latin typeface="Times New Roman" pitchFamily="18" charset="0"/>
              <a:ea typeface="Calibri"/>
              <a:cs typeface="Times New Roman" pitchFamily="18" charset="0"/>
            </a:endParaRPr>
          </a:p>
          <a:p>
            <a:pPr marL="0" lvl="0" indent="0" algn="just">
              <a:lnSpc>
                <a:spcPct val="115000"/>
              </a:lnSpc>
              <a:spcBef>
                <a:spcPts val="0"/>
              </a:spcBef>
              <a:spcAft>
                <a:spcPts val="0"/>
              </a:spcAft>
              <a:buClrTx/>
              <a:buSzTx/>
              <a:buNone/>
            </a:pPr>
            <a:r>
              <a:rPr lang="uk-UA" sz="1200" dirty="0">
                <a:solidFill>
                  <a:prstClr val="black"/>
                </a:solidFill>
                <a:latin typeface="Times New Roman" pitchFamily="18" charset="0"/>
                <a:ea typeface="Times New Roman"/>
                <a:cs typeface="Times New Roman" pitchFamily="18" charset="0"/>
              </a:rPr>
              <a:t> </a:t>
            </a:r>
            <a:endParaRPr lang="uk-UA" sz="1200" dirty="0">
              <a:solidFill>
                <a:prstClr val="black"/>
              </a:solidFill>
              <a:latin typeface="Times New Roman" pitchFamily="18" charset="0"/>
              <a:ea typeface="Calibri"/>
              <a:cs typeface="Times New Roman" pitchFamily="18" charset="0"/>
            </a:endParaRPr>
          </a:p>
          <a:p>
            <a:pPr marL="0" lvl="0" indent="0" algn="just">
              <a:lnSpc>
                <a:spcPct val="115000"/>
              </a:lnSpc>
              <a:spcBef>
                <a:spcPts val="0"/>
              </a:spcBef>
              <a:spcAft>
                <a:spcPts val="0"/>
              </a:spcAft>
              <a:buClrTx/>
              <a:buSzTx/>
              <a:buNone/>
            </a:pPr>
            <a:r>
              <a:rPr lang="uk-UA" sz="1200" dirty="0">
                <a:solidFill>
                  <a:srgbClr val="FF0000"/>
                </a:solidFill>
                <a:latin typeface="Times New Roman" pitchFamily="18" charset="0"/>
                <a:ea typeface="Times New Roman"/>
                <a:cs typeface="Times New Roman" pitchFamily="18" charset="0"/>
              </a:rPr>
              <a:t>ПЕНЬКОВСЬКА Наталія Олегівна,  </a:t>
            </a:r>
            <a:r>
              <a:rPr lang="uk-UA" sz="1200" dirty="0">
                <a:solidFill>
                  <a:prstClr val="black"/>
                </a:solidFill>
                <a:latin typeface="Times New Roman" pitchFamily="18" charset="0"/>
                <a:ea typeface="Times New Roman"/>
                <a:cs typeface="Times New Roman" pitchFamily="18" charset="0"/>
              </a:rPr>
              <a:t>вихователь</a:t>
            </a:r>
            <a:r>
              <a:rPr lang="uk-UA" sz="1200" dirty="0">
                <a:solidFill>
                  <a:prstClr val="black"/>
                </a:solidFill>
                <a:latin typeface="Times New Roman" pitchFamily="18" charset="0"/>
                <a:ea typeface="Calibri"/>
                <a:cs typeface="Times New Roman" pitchFamily="18" charset="0"/>
              </a:rPr>
              <a:t> </a:t>
            </a:r>
            <a:r>
              <a:rPr lang="uk-UA" sz="1200" dirty="0">
                <a:solidFill>
                  <a:prstClr val="black"/>
                </a:solidFill>
                <a:latin typeface="Times New Roman" pitchFamily="18" charset="0"/>
                <a:ea typeface="Times New Roman"/>
                <a:cs typeface="Times New Roman" pitchFamily="18" charset="0"/>
              </a:rPr>
              <a:t>ЗДО №8 «Калинонька». Підвищення кваліфікації відповідає 120/4 годин/ кредитів ЄКТС.  За  результатами атестації  відповідає займаній посаді та  присвоєння кваліфікаційної категорії «спеціаліст першої категорії».</a:t>
            </a:r>
            <a:endParaRPr lang="uk-UA" sz="1200" dirty="0">
              <a:solidFill>
                <a:prstClr val="black"/>
              </a:solidFill>
              <a:latin typeface="Times New Roman" pitchFamily="18" charset="0"/>
              <a:ea typeface="Calibri"/>
              <a:cs typeface="Times New Roman" pitchFamily="18" charset="0"/>
            </a:endParaRPr>
          </a:p>
          <a:p>
            <a:pPr algn="just">
              <a:lnSpc>
                <a:spcPct val="115000"/>
              </a:lnSpc>
              <a:spcAft>
                <a:spcPts val="0"/>
              </a:spcAft>
            </a:pPr>
            <a:r>
              <a:rPr lang="uk-UA" sz="1200" dirty="0">
                <a:latin typeface="Times New Roman" pitchFamily="18" charset="0"/>
                <a:ea typeface="Times New Roman"/>
                <a:cs typeface="Times New Roman" pitchFamily="18" charset="0"/>
              </a:rPr>
              <a:t>У відповідності до вимог обладнаний атестаційний куточок біля методичного кабінету, у якому висвітлені: Положення про атестацію педагогічних працівників; строки проведення атестації; список педагогічних працівників, які атестуються у 2024 році; графік вивчення практичного досвіду педагогів. До педагогічних працівників, які атестуються, були доведені вимоги до професійних </a:t>
            </a:r>
            <a:r>
              <a:rPr lang="uk-UA" sz="1200" dirty="0" err="1">
                <a:latin typeface="Times New Roman" pitchFamily="18" charset="0"/>
                <a:ea typeface="Times New Roman"/>
                <a:cs typeface="Times New Roman" pitchFamily="18" charset="0"/>
              </a:rPr>
              <a:t>компетентностей</a:t>
            </a:r>
            <a:r>
              <a:rPr lang="uk-UA" sz="1200" dirty="0">
                <a:latin typeface="Times New Roman" pitchFamily="18" charset="0"/>
                <a:ea typeface="Times New Roman"/>
                <a:cs typeface="Times New Roman" pitchFamily="18" charset="0"/>
              </a:rPr>
              <a:t> вихователів закладів дошкільної освіти відповідно до кваліфікаційних категорій, які прописані у професійному стандарті «Вихователь закладу дошкільної освіти».</a:t>
            </a:r>
            <a:endParaRPr lang="uk-UA" sz="1200" dirty="0">
              <a:latin typeface="Times New Roman" pitchFamily="18" charset="0"/>
              <a:ea typeface="Calibri"/>
              <a:cs typeface="Times New Roman" pitchFamily="18" charset="0"/>
            </a:endParaRPr>
          </a:p>
          <a:p>
            <a:pPr algn="just">
              <a:lnSpc>
                <a:spcPct val="115000"/>
              </a:lnSpc>
              <a:spcAft>
                <a:spcPts val="0"/>
              </a:spcAft>
            </a:pPr>
            <a:r>
              <a:rPr lang="uk-UA" sz="1200" dirty="0">
                <a:latin typeface="Times New Roman" pitchFamily="18" charset="0"/>
                <a:ea typeface="Times New Roman"/>
                <a:cs typeface="Times New Roman" pitchFamily="18" charset="0"/>
              </a:rPr>
              <a:t>Умовою чергової атестації педагогічних працівників було обов’язкове проходження не рідше одного разу на п’ять років підвищення кваліфікації на засадах вільного вибору форм навчання, програм і навчальних закладів. Усі педагогічні працівники, які атестуються, мають сертифікати про курсову перепідготовку на базі РОІППО у кількості 120 </a:t>
            </a:r>
            <a:r>
              <a:rPr lang="uk-UA" sz="1200" dirty="0" err="1">
                <a:latin typeface="Times New Roman" pitchFamily="18" charset="0"/>
                <a:ea typeface="Times New Roman"/>
                <a:cs typeface="Times New Roman" pitchFamily="18" charset="0"/>
              </a:rPr>
              <a:t>год</a:t>
            </a:r>
            <a:r>
              <a:rPr lang="uk-UA" sz="1200" dirty="0">
                <a:latin typeface="Times New Roman" pitchFamily="18" charset="0"/>
                <a:ea typeface="Times New Roman"/>
                <a:cs typeface="Times New Roman" pitchFamily="18" charset="0"/>
              </a:rPr>
              <a:t> та інші сертифікати, які занесені у Єдину атестаційну систему та у </a:t>
            </a:r>
            <a:r>
              <a:rPr lang="uk-UA" sz="1200" dirty="0" err="1">
                <a:latin typeface="Times New Roman" pitchFamily="18" charset="0"/>
                <a:ea typeface="Times New Roman"/>
                <a:cs typeface="Times New Roman" pitchFamily="18" charset="0"/>
              </a:rPr>
              <a:t>портфоліо</a:t>
            </a:r>
            <a:r>
              <a:rPr lang="uk-UA" sz="1200" dirty="0">
                <a:latin typeface="Times New Roman" pitchFamily="18" charset="0"/>
                <a:ea typeface="Times New Roman"/>
                <a:cs typeface="Times New Roman" pitchFamily="18" charset="0"/>
              </a:rPr>
              <a:t> кожного педагога. </a:t>
            </a:r>
            <a:endParaRPr lang="uk-UA" sz="1200" dirty="0">
              <a:latin typeface="Times New Roman" pitchFamily="18" charset="0"/>
              <a:ea typeface="Calibri"/>
              <a:cs typeface="Times New Roman" pitchFamily="18" charset="0"/>
            </a:endParaRPr>
          </a:p>
          <a:p>
            <a:endParaRPr lang="uk-UA" sz="1200" dirty="0">
              <a:latin typeface="Times New Roman" pitchFamily="18" charset="0"/>
              <a:cs typeface="Times New Roman" pitchFamily="18" charset="0"/>
            </a:endParaRPr>
          </a:p>
        </p:txBody>
      </p:sp>
    </p:spTree>
    <p:extLst>
      <p:ext uri="{BB962C8B-B14F-4D97-AF65-F5344CB8AC3E}">
        <p14:creationId xmlns:p14="http://schemas.microsoft.com/office/powerpoint/2010/main" val="1059937600"/>
      </p:ext>
    </p:extLst>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00034" y="142852"/>
            <a:ext cx="8032406" cy="629326"/>
          </a:xfrm>
        </p:spPr>
        <p:txBody>
          <a:bodyPr>
            <a:noAutofit/>
          </a:bodyPr>
          <a:lstStyle/>
          <a:p>
            <a:pPr marL="0" indent="0">
              <a:buNone/>
            </a:pPr>
            <a:r>
              <a:rPr lang="uk-UA" sz="4400" b="1" dirty="0" smtClean="0">
                <a:solidFill>
                  <a:srgbClr val="FF0000"/>
                </a:solidFill>
                <a:latin typeface="Monotype Corsiva" pitchFamily="66" charset="0"/>
                <a:cs typeface="Times New Roman" pitchFamily="18" charset="0"/>
              </a:rPr>
              <a:t>Аналіз освітнього рівня педагогів</a:t>
            </a:r>
            <a:endParaRPr lang="ru-RU" sz="4400" b="1" dirty="0">
              <a:solidFill>
                <a:srgbClr val="FF0000"/>
              </a:solidFill>
              <a:latin typeface="Monotype Corsiva" pitchFamily="66" charset="0"/>
            </a:endParaRPr>
          </a:p>
        </p:txBody>
      </p:sp>
      <p:sp>
        <p:nvSpPr>
          <p:cNvPr id="6" name="TextBox 5"/>
          <p:cNvSpPr txBox="1"/>
          <p:nvPr/>
        </p:nvSpPr>
        <p:spPr>
          <a:xfrm>
            <a:off x="928662" y="3714752"/>
            <a:ext cx="8215338" cy="2585323"/>
          </a:xfrm>
          <a:prstGeom prst="rect">
            <a:avLst/>
          </a:prstGeom>
          <a:noFill/>
        </p:spPr>
        <p:txBody>
          <a:bodyPr wrap="square" rtlCol="0">
            <a:sp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6148" name="Rectangle 4"/>
          <p:cNvSpPr>
            <a:spLocks noChangeArrowheads="1"/>
          </p:cNvSpPr>
          <p:nvPr/>
        </p:nvSpPr>
        <p:spPr bwMode="auto">
          <a:xfrm>
            <a:off x="3851920" y="1763218"/>
            <a:ext cx="5072098" cy="1078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215" algn="just">
              <a:lnSpc>
                <a:spcPct val="115000"/>
              </a:lnSpc>
              <a:spcAft>
                <a:spcPts val="0"/>
              </a:spcAft>
            </a:pPr>
            <a:endParaRPr lang="uk-UA" sz="1400" dirty="0">
              <a:latin typeface="Times New Roman"/>
              <a:ea typeface="Times New Roman"/>
              <a:cs typeface="Times New Roman"/>
            </a:endParaRPr>
          </a:p>
          <a:p>
            <a:pPr algn="just"/>
            <a:endParaRPr lang="uk-UA" sz="1600" dirty="0" smtClean="0">
              <a:latin typeface="Times New Roman" pitchFamily="18" charset="0"/>
              <a:ea typeface="Times New Roman" pitchFamily="18" charset="0"/>
              <a:cs typeface="Times New Roman" pitchFamily="18" charset="0"/>
            </a:endParaRPr>
          </a:p>
          <a:p>
            <a:pPr marL="0" marR="0" lvl="0" indent="571500" algn="just" defTabSz="914400" rtl="0" eaLnBrk="1" fontAlgn="base" latinLnBrk="0" hangingPunct="1">
              <a:lnSpc>
                <a:spcPct val="100000"/>
              </a:lnSpc>
              <a:spcBef>
                <a:spcPct val="0"/>
              </a:spcBef>
              <a:spcAft>
                <a:spcPct val="0"/>
              </a:spcAft>
              <a:buClrTx/>
              <a:buSzTx/>
              <a:buFontTx/>
              <a:buNone/>
              <a:tabLst/>
            </a:pPr>
            <a:endParaRPr lang="uk-UA" sz="1400" dirty="0" smtClean="0">
              <a:latin typeface="Times New Roman" pitchFamily="18" charset="0"/>
              <a:cs typeface="Times New Roman" pitchFamily="18" charset="0"/>
            </a:endParaRPr>
          </a:p>
          <a:p>
            <a:pPr marL="0" marR="0" lvl="0" indent="571500" algn="just"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 name="Rectangle 4"/>
          <p:cNvSpPr>
            <a:spLocks noChangeArrowheads="1"/>
          </p:cNvSpPr>
          <p:nvPr/>
        </p:nvSpPr>
        <p:spPr bwMode="auto">
          <a:xfrm>
            <a:off x="323528" y="2996952"/>
            <a:ext cx="8600490" cy="21298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15000"/>
              </a:lnSpc>
              <a:spcAft>
                <a:spcPts val="0"/>
              </a:spcAft>
            </a:pPr>
            <a:r>
              <a:rPr lang="uk-UA" sz="1400" dirty="0" smtClean="0">
                <a:latin typeface="Times New Roman"/>
                <a:ea typeface="Times New Roman"/>
                <a:cs typeface="Times New Roman"/>
              </a:rPr>
              <a:t>     Складено </a:t>
            </a:r>
            <a:r>
              <a:rPr lang="uk-UA" sz="1400" dirty="0">
                <a:latin typeface="Times New Roman"/>
                <a:ea typeface="Times New Roman"/>
                <a:cs typeface="Times New Roman"/>
              </a:rPr>
              <a:t>план-графік та затверджено план  підвищення кваліфікації  педагогів у  2024 році.</a:t>
            </a:r>
            <a:r>
              <a:rPr lang="uk-UA" sz="1400" dirty="0">
                <a:solidFill>
                  <a:srgbClr val="0D0D0D"/>
                </a:solidFill>
                <a:latin typeface="Times New Roman"/>
                <a:ea typeface="Calibri"/>
                <a:cs typeface="Times New Roman"/>
              </a:rPr>
              <a:t> Адміністрація закладу планує в 2023/2024 </a:t>
            </a:r>
            <a:r>
              <a:rPr lang="uk-UA" sz="1400" dirty="0" err="1">
                <a:solidFill>
                  <a:srgbClr val="0D0D0D"/>
                </a:solidFill>
                <a:latin typeface="Times New Roman"/>
                <a:ea typeface="Calibri"/>
                <a:cs typeface="Times New Roman"/>
              </a:rPr>
              <a:t>н.р</a:t>
            </a:r>
            <a:r>
              <a:rPr lang="uk-UA" sz="1400" dirty="0">
                <a:solidFill>
                  <a:srgbClr val="0D0D0D"/>
                </a:solidFill>
                <a:latin typeface="Times New Roman"/>
                <a:ea typeface="Calibri"/>
                <a:cs typeface="Times New Roman"/>
              </a:rPr>
              <a:t>. </a:t>
            </a:r>
            <a:r>
              <a:rPr lang="uk-UA" sz="1400" dirty="0">
                <a:solidFill>
                  <a:srgbClr val="000000"/>
                </a:solidFill>
                <a:latin typeface="Times New Roman"/>
                <a:ea typeface="Courier New"/>
                <a:cs typeface="Times New Roman"/>
              </a:rPr>
              <a:t>підвищувати фаховий рівень педагогів із оволодіння цифровими інструментами для забезпечення якості дошкільної освіти, відповідно до суспільних викликів. Зокрема, за допомогою реєстрації і проходження різних </a:t>
            </a:r>
            <a:r>
              <a:rPr lang="uk-UA" sz="1400" dirty="0" err="1">
                <a:solidFill>
                  <a:srgbClr val="000000"/>
                </a:solidFill>
                <a:latin typeface="Times New Roman"/>
                <a:ea typeface="Courier New"/>
                <a:cs typeface="Times New Roman"/>
              </a:rPr>
              <a:t>онлайн-курсів</a:t>
            </a:r>
            <a:r>
              <a:rPr lang="uk-UA" sz="1400" dirty="0">
                <a:solidFill>
                  <a:srgbClr val="000000"/>
                </a:solidFill>
                <a:latin typeface="Times New Roman"/>
                <a:ea typeface="Courier New"/>
                <a:cs typeface="Times New Roman"/>
              </a:rPr>
              <a:t> на платформах суб’єктів підвищення кваліфікації.</a:t>
            </a:r>
            <a:r>
              <a:rPr lang="uk-UA" sz="1400" dirty="0">
                <a:latin typeface="Times New Roman"/>
                <a:ea typeface="Calibri"/>
                <a:cs typeface="Times New Roman"/>
              </a:rPr>
              <a:t> </a:t>
            </a:r>
            <a:endParaRPr lang="uk-UA" sz="1400" dirty="0">
              <a:latin typeface="Calibri"/>
              <a:ea typeface="Calibri"/>
              <a:cs typeface="Times New Roman"/>
            </a:endParaRPr>
          </a:p>
          <a:p>
            <a:pPr algn="just"/>
            <a:r>
              <a:rPr lang="uk-UA" sz="1400" dirty="0">
                <a:latin typeface="Times New Roman"/>
              </a:rPr>
              <a:t>З урахуванням обмежувальних заходів встановлених Урядом країни та місцевою владою в умовах воєнного стану,  педагогічний колектив дошкільного закладу продовжував роботу над методичною проблемою «Формування гармонійного розвитку, виховання і соціалізації особистості дитини  та професійної компетентності педагога в умовах реформування освіти» та  вирішенням таких пріоритетних завдань:</a:t>
            </a:r>
            <a:endParaRPr lang="uk-UA" sz="1400" dirty="0"/>
          </a:p>
          <a:p>
            <a:pPr marL="0" marR="0" lvl="0" indent="571500" algn="just" defTabSz="914400" rtl="0" eaLnBrk="1" fontAlgn="base" latinLnBrk="0" hangingPunct="1">
              <a:lnSpc>
                <a:spcPct val="100000"/>
              </a:lnSpc>
              <a:spcBef>
                <a:spcPct val="0"/>
              </a:spcBef>
              <a:spcAft>
                <a:spcPct val="0"/>
              </a:spcAft>
              <a:buClrTx/>
              <a:buSzTx/>
              <a:buFontTx/>
              <a:buNone/>
              <a:tabLst/>
            </a:pPr>
            <a:endParaRPr kumimoji="0" lang="uk-UA"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9218"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12887" y="1143817"/>
            <a:ext cx="3589448" cy="106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51520" y="2260129"/>
            <a:ext cx="8568952" cy="587853"/>
          </a:xfrm>
          <a:prstGeom prst="rect">
            <a:avLst/>
          </a:prstGeom>
        </p:spPr>
        <p:txBody>
          <a:bodyPr wrap="square">
            <a:spAutoFit/>
          </a:bodyPr>
          <a:lstStyle/>
          <a:p>
            <a:pPr lvl="0" algn="just">
              <a:lnSpc>
                <a:spcPct val="115000"/>
              </a:lnSpc>
            </a:pPr>
            <a:r>
              <a:rPr lang="uk-UA" sz="1400" dirty="0" smtClean="0">
                <a:solidFill>
                  <a:prstClr val="black"/>
                </a:solidFill>
                <a:latin typeface="Times New Roman"/>
                <a:ea typeface="Times New Roman"/>
                <a:cs typeface="Times New Roman"/>
              </a:rPr>
              <a:t>      Підбір</a:t>
            </a:r>
            <a:r>
              <a:rPr lang="uk-UA" sz="1400" dirty="0">
                <a:solidFill>
                  <a:prstClr val="black"/>
                </a:solidFill>
                <a:latin typeface="Times New Roman"/>
                <a:ea typeface="Times New Roman"/>
                <a:cs typeface="Times New Roman"/>
              </a:rPr>
              <a:t>, розстановка кадрів відбувається у відповідності до професійної підготовки, досвіду роботи, ділових якостей, індивідуально-психологічних особливостей, інтересів і здібностей.</a:t>
            </a:r>
            <a:endParaRPr lang="uk-UA" sz="1400" dirty="0">
              <a:solidFill>
                <a:prstClr val="black"/>
              </a:solidFill>
              <a:latin typeface="Calibri"/>
              <a:ea typeface="Calibri"/>
              <a:cs typeface="Times New Roman"/>
            </a:endParaRPr>
          </a:p>
        </p:txBody>
      </p:sp>
    </p:spTree>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2846" y="404664"/>
            <a:ext cx="8229600" cy="511156"/>
          </a:xfrm>
        </p:spPr>
        <p:txBody>
          <a:bodyPr>
            <a:noAutofit/>
          </a:bodyPr>
          <a:lstStyle/>
          <a:p>
            <a:pPr marL="0" indent="0" algn="l">
              <a:buNone/>
            </a:pPr>
            <a:r>
              <a:rPr lang="uk-UA" sz="4400" b="1" dirty="0" smtClean="0">
                <a:solidFill>
                  <a:srgbClr val="FF0000"/>
                </a:solidFill>
                <a:latin typeface="Monotype Corsiva" pitchFamily="66" charset="0"/>
                <a:cs typeface="Times New Roman" pitchFamily="18" charset="0"/>
              </a:rPr>
              <a:t>Методична робота</a:t>
            </a:r>
            <a:endParaRPr lang="ru-RU" sz="4400" b="1" dirty="0">
              <a:solidFill>
                <a:srgbClr val="FF0000"/>
              </a:solidFill>
              <a:latin typeface="Monotype Corsiva" pitchFamily="66" charset="0"/>
            </a:endParaRPr>
          </a:p>
        </p:txBody>
      </p:sp>
      <p:sp>
        <p:nvSpPr>
          <p:cNvPr id="5" name="TextBox 4"/>
          <p:cNvSpPr txBox="1"/>
          <p:nvPr/>
        </p:nvSpPr>
        <p:spPr>
          <a:xfrm>
            <a:off x="2411760" y="1619508"/>
            <a:ext cx="4071966" cy="369332"/>
          </a:xfrm>
          <a:prstGeom prst="rect">
            <a:avLst/>
          </a:prstGeom>
          <a:noFill/>
        </p:spPr>
        <p:txBody>
          <a:bodyPr wrap="square" rtlCol="0">
            <a:spAutoFit/>
          </a:bodyPr>
          <a:lstStyle/>
          <a:p>
            <a:r>
              <a:rPr lang="ru-RU" b="1" dirty="0" smtClean="0">
                <a:solidFill>
                  <a:srgbClr val="0070C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Вихователь-методист</a:t>
            </a:r>
            <a:r>
              <a:rPr lang="ru-RU" b="1" dirty="0" smtClean="0">
                <a:solidFill>
                  <a:srgbClr val="C00000"/>
                </a:solidFill>
                <a:latin typeface="Times New Roman" pitchFamily="18" charset="0"/>
                <a:cs typeface="Times New Roman" pitchFamily="18" charset="0"/>
              </a:rPr>
              <a:t> Романюк Л.Л.</a:t>
            </a:r>
            <a:endParaRPr lang="ru-RU" b="1" dirty="0">
              <a:solidFill>
                <a:srgbClr val="C00000"/>
              </a:solidFill>
              <a:latin typeface="Times New Roman" pitchFamily="18" charset="0"/>
              <a:cs typeface="Times New Roman" pitchFamily="18" charset="0"/>
            </a:endParaRPr>
          </a:p>
        </p:txBody>
      </p:sp>
      <p:sp>
        <p:nvSpPr>
          <p:cNvPr id="9" name="TextBox 8"/>
          <p:cNvSpPr txBox="1"/>
          <p:nvPr/>
        </p:nvSpPr>
        <p:spPr>
          <a:xfrm>
            <a:off x="179512" y="1988840"/>
            <a:ext cx="8856984" cy="4786375"/>
          </a:xfrm>
          <a:prstGeom prst="rect">
            <a:avLst/>
          </a:prstGeom>
          <a:noFill/>
        </p:spPr>
        <p:txBody>
          <a:bodyPr wrap="square" rtlCol="0">
            <a:spAutoFit/>
          </a:bodyPr>
          <a:lstStyle/>
          <a:p>
            <a:pPr algn="just">
              <a:lnSpc>
                <a:spcPct val="115000"/>
              </a:lnSpc>
              <a:spcAft>
                <a:spcPts val="0"/>
              </a:spcAft>
            </a:pPr>
            <a:r>
              <a:rPr lang="uk-UA" sz="1200" b="1" dirty="0">
                <a:latin typeface="Times New Roman"/>
                <a:ea typeface="Calibri"/>
                <a:cs typeface="Times New Roman"/>
              </a:rPr>
              <a:t>Методична робота з кадрами</a:t>
            </a:r>
            <a:r>
              <a:rPr lang="uk-UA" sz="1200" dirty="0">
                <a:latin typeface="Times New Roman"/>
                <a:ea typeface="Calibri"/>
                <a:cs typeface="Times New Roman"/>
              </a:rPr>
              <a:t>  побудована на принципах гуманізації та спрямована на активізацію творчого потенціалу кожного вихователя, враховуючи вимоги сучасної практики та впровадження інноваційних, оздоровчих  технологій. </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Calibri"/>
                <a:cs typeface="Times New Roman"/>
              </a:rPr>
              <a:t>Пріоритетними   завданнями вдосконалення роботи методичної служби на 2023/2024 </a:t>
            </a:r>
            <a:r>
              <a:rPr lang="uk-UA" sz="1200" dirty="0" err="1">
                <a:latin typeface="Times New Roman"/>
                <a:ea typeface="Calibri"/>
                <a:cs typeface="Times New Roman"/>
              </a:rPr>
              <a:t>н.р</a:t>
            </a:r>
            <a:r>
              <a:rPr lang="uk-UA" sz="1200" dirty="0">
                <a:latin typeface="Times New Roman"/>
                <a:ea typeface="Calibri"/>
                <a:cs typeface="Times New Roman"/>
              </a:rPr>
              <a:t>. є:  </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Calibri"/>
                <a:cs typeface="Times New Roman"/>
              </a:rPr>
              <a:t>-	удосконалення змісту методичної роботи та розширення форм підвищення кваліфікації педагогічних працівників;  </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Calibri"/>
                <a:cs typeface="Times New Roman"/>
              </a:rPr>
              <a:t>-	формування інноваційного потенціалу педагогів в умовах правового режиму воєнного стану.</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Calibri"/>
                <a:cs typeface="Times New Roman"/>
              </a:rPr>
              <a:t>         Науково </a:t>
            </a:r>
            <a:r>
              <a:rPr lang="uk-UA" sz="1200" dirty="0" err="1">
                <a:latin typeface="Times New Roman"/>
                <a:ea typeface="Calibri"/>
                <a:cs typeface="Times New Roman"/>
              </a:rPr>
              <a:t>-методична</a:t>
            </a:r>
            <a:r>
              <a:rPr lang="uk-UA" sz="1200" dirty="0">
                <a:latin typeface="Times New Roman"/>
                <a:ea typeface="Calibri"/>
                <a:cs typeface="Times New Roman"/>
              </a:rPr>
              <a:t> роботу організовувалась згідно  Положення про методичний кабінет закладу та відповідно до нормативних документів, які визначають напрямки розвитку дошкільної освіти.</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Calibri"/>
                <a:cs typeface="Times New Roman"/>
              </a:rPr>
              <a:t>Створені належні умови для здійснення системного підходу до  навчально-методичного забезпечення освітнього процесу в ЗДО.</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Calibri"/>
                <a:cs typeface="Times New Roman"/>
              </a:rPr>
              <a:t>Педагогам надається  право вільного вибору тих форм організації методичної роботи, які максимально враховують їхні потреби, запити та інтереси.</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Calibri"/>
                <a:cs typeface="Times New Roman"/>
              </a:rPr>
              <a:t>Методична діяльність закладу будується на принципах доступності, гуманізму, демократизму, науковості, незалежності від політичних партій.</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Calibri"/>
                <a:cs typeface="Times New Roman"/>
              </a:rPr>
              <a:t>Роботу  методичної служби у 2023/2024 н. р. організовано за такими напрямами:</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Calibri"/>
                <a:cs typeface="Times New Roman"/>
              </a:rPr>
              <a:t>1. Вивчення та аналіз якості освітньо-кваліфікаційного забезпечення освітнього процесу педагогічними кадрами з відповідною освітою.</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Calibri"/>
                <a:cs typeface="Times New Roman"/>
              </a:rPr>
              <a:t>2. Навчально-методичне консультування педагогічних працівників, батьків.</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Calibri"/>
                <a:cs typeface="Times New Roman"/>
              </a:rPr>
              <a:t>3. Моніторинг якості та результативності навчально-виховної роботи педагогів відповідно до державних освітніх стандартів.</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Calibri"/>
                <a:cs typeface="Times New Roman"/>
              </a:rPr>
              <a:t>4. Виявлення, апробація та впровадження в практику роботи передового педагогічного досвіду, навчально-методичної літератури, освітніх технологій.</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Calibri"/>
                <a:cs typeface="Times New Roman"/>
              </a:rPr>
              <a:t> 5. Проведення системи заходів, спрямованих на розвиток творчої індивідуальності та творчого потенціалу педагогів.</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Calibri"/>
                <a:cs typeface="Times New Roman"/>
              </a:rPr>
              <a:t> 6. Пропаганда просвітницької діяльності закладу  на сайті ЗДО та у </a:t>
            </a:r>
            <a:r>
              <a:rPr lang="uk-UA" sz="1200" dirty="0" err="1">
                <a:latin typeface="Times New Roman"/>
                <a:ea typeface="Calibri"/>
                <a:cs typeface="Times New Roman"/>
              </a:rPr>
              <a:t>фейсбуці</a:t>
            </a:r>
            <a:r>
              <a:rPr lang="uk-UA" sz="1200" dirty="0">
                <a:latin typeface="Times New Roman"/>
                <a:ea typeface="Calibri"/>
                <a:cs typeface="Times New Roman"/>
              </a:rPr>
              <a:t>.</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Calibri"/>
                <a:cs typeface="Times New Roman"/>
              </a:rPr>
              <a:t> 7. Активне сприяння належно організованому процесу самоосвіти педагогів закладу.</a:t>
            </a:r>
            <a:endParaRPr lang="uk-UA" sz="1200" dirty="0">
              <a:effectLst/>
              <a:latin typeface="Calibri"/>
              <a:ea typeface="Calibri"/>
              <a:cs typeface="Times New Roman"/>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154107"/>
            <a:ext cx="1601190" cy="1834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4282" y="260648"/>
            <a:ext cx="8929718" cy="6643357"/>
          </a:xfrm>
          <a:prstGeom prst="rect">
            <a:avLst/>
          </a:prstGeom>
          <a:noFill/>
        </p:spPr>
        <p:txBody>
          <a:bodyPr wrap="square" rtlCol="0">
            <a:spAutoFit/>
          </a:bodyPr>
          <a:lstStyle/>
          <a:p>
            <a:pPr algn="just">
              <a:spcAft>
                <a:spcPts val="0"/>
              </a:spcAft>
            </a:pPr>
            <a:r>
              <a:rPr lang="uk-UA" sz="1200" dirty="0">
                <a:latin typeface="Times New Roman"/>
                <a:ea typeface="Calibri"/>
              </a:rPr>
              <a:t>Вихователь-методист Романюк Л.Л. вміло організовувала консультативно-методичну роботу, спрямовану на підвищення майстерності педагогічних працівників та якості освіти у закладі дошкільної освіти. </a:t>
            </a:r>
            <a:endParaRPr lang="uk-UA" sz="1200" dirty="0"/>
          </a:p>
          <a:p>
            <a:pPr algn="just">
              <a:lnSpc>
                <a:spcPct val="115000"/>
              </a:lnSpc>
              <a:spcAft>
                <a:spcPts val="0"/>
              </a:spcAft>
            </a:pPr>
            <a:r>
              <a:rPr lang="uk-UA" sz="1200" dirty="0">
                <a:latin typeface="Times New Roman"/>
                <a:ea typeface="Calibri"/>
                <a:cs typeface="Times New Roman"/>
              </a:rPr>
              <a:t>Під її керівництвом, педагоги закладу працювали над пошуком шляхів оновлення, вдосконалення освітнього процесу. Із метою підвищення якості організації освітнього процесу  у вересні проводилося тестування педагогів на рівень сформованості професійної компетенції щодо завдань Базового компоненту дошкільної освіти. Тестування допомагало визначити основні напрямки методичної роботи в закладі у відповідності з річними завданнями та можливостями </a:t>
            </a:r>
            <a:r>
              <a:rPr lang="uk-UA" sz="1200" dirty="0" err="1">
                <a:latin typeface="Times New Roman"/>
                <a:ea typeface="Calibri"/>
                <a:cs typeface="Times New Roman"/>
              </a:rPr>
              <a:t>педколективу</a:t>
            </a:r>
            <a:endParaRPr lang="uk-UA" sz="1200" dirty="0">
              <a:latin typeface="Calibri"/>
              <a:ea typeface="Calibri"/>
              <a:cs typeface="Times New Roman"/>
            </a:endParaRPr>
          </a:p>
          <a:p>
            <a:pPr algn="just"/>
            <a:r>
              <a:rPr lang="uk-UA" sz="1200" dirty="0">
                <a:latin typeface="Times New Roman"/>
                <a:ea typeface="Times New Roman"/>
              </a:rPr>
              <a:t>Робота методичного кабінету  спрямована на удосконалення та запровадження сучасного психолого-педагогічного, методичного супроводу освітнього процесу</a:t>
            </a:r>
            <a:r>
              <a:rPr lang="uk-UA" sz="1200" dirty="0" smtClean="0">
                <a:latin typeface="Times New Roman"/>
                <a:ea typeface="Times New Roman"/>
              </a:rPr>
              <a:t>:</a:t>
            </a:r>
            <a:endParaRPr lang="uk-UA" sz="1400" dirty="0" smtClean="0">
              <a:latin typeface="Times New Roman"/>
              <a:ea typeface="Times New Roman"/>
              <a:cs typeface="Times New Roman"/>
            </a:endParaRPr>
          </a:p>
          <a:p>
            <a:pPr algn="just">
              <a:lnSpc>
                <a:spcPct val="115000"/>
              </a:lnSpc>
              <a:spcAft>
                <a:spcPts val="0"/>
              </a:spcAft>
            </a:pPr>
            <a:r>
              <a:rPr lang="uk-UA" sz="1400" dirty="0" smtClean="0">
                <a:latin typeface="Times New Roman"/>
                <a:ea typeface="Times New Roman"/>
                <a:cs typeface="Times New Roman"/>
              </a:rPr>
              <a:t>Ініціативу, творчість, здатність до новаторства творча група педагогів реалізувала у своїх творчих роботах, які були представлені на виставці педагогічних інновацій </a:t>
            </a:r>
            <a:r>
              <a:rPr lang="uk-UA" sz="1400" dirty="0" err="1" smtClean="0">
                <a:latin typeface="Times New Roman"/>
                <a:ea typeface="Times New Roman"/>
                <a:cs typeface="Times New Roman"/>
              </a:rPr>
              <a:t>„Освіта</a:t>
            </a:r>
            <a:r>
              <a:rPr lang="uk-UA" sz="1400" dirty="0" smtClean="0">
                <a:latin typeface="Times New Roman"/>
                <a:ea typeface="Times New Roman"/>
                <a:cs typeface="Times New Roman"/>
              </a:rPr>
              <a:t> Хмельниччини на шляхах реформування”2023.</a:t>
            </a:r>
            <a:endParaRPr lang="uk-UA" sz="1400" dirty="0" smtClean="0">
              <a:latin typeface="Calibri"/>
              <a:ea typeface="Calibri"/>
              <a:cs typeface="Times New Roman"/>
            </a:endParaRPr>
          </a:p>
          <a:p>
            <a:pPr algn="just">
              <a:lnSpc>
                <a:spcPct val="115000"/>
              </a:lnSpc>
              <a:spcAft>
                <a:spcPts val="0"/>
              </a:spcAft>
            </a:pPr>
            <a:r>
              <a:rPr lang="uk-UA" sz="1400" b="1" i="1" dirty="0" smtClean="0">
                <a:solidFill>
                  <a:srgbClr val="FF0000"/>
                </a:solidFill>
                <a:latin typeface="Times New Roman"/>
                <a:ea typeface="Times New Roman"/>
                <a:cs typeface="Times New Roman"/>
              </a:rPr>
              <a:t>          </a:t>
            </a:r>
            <a:r>
              <a:rPr lang="uk-UA" sz="1400" b="1" i="1" dirty="0">
                <a:solidFill>
                  <a:srgbClr val="FF0000"/>
                </a:solidFill>
                <a:latin typeface="Times New Roman"/>
                <a:ea typeface="Times New Roman"/>
                <a:cs typeface="Times New Roman"/>
              </a:rPr>
              <a:t>Переможцями обласної виставки «Освіта Хмельниччини на шляхах реформування, </a:t>
            </a:r>
            <a:r>
              <a:rPr lang="uk-UA" sz="1400" b="1" i="1" dirty="0" smtClean="0">
                <a:solidFill>
                  <a:srgbClr val="FF0000"/>
                </a:solidFill>
                <a:latin typeface="Times New Roman"/>
                <a:ea typeface="Times New Roman"/>
                <a:cs typeface="Times New Roman"/>
              </a:rPr>
              <a:t>2023» </a:t>
            </a:r>
            <a:r>
              <a:rPr lang="uk-UA" sz="1400" dirty="0">
                <a:latin typeface="Times New Roman"/>
                <a:ea typeface="Times New Roman"/>
                <a:cs typeface="Times New Roman"/>
              </a:rPr>
              <a:t>стали  творчі  </a:t>
            </a:r>
            <a:r>
              <a:rPr lang="uk-UA" sz="1200" dirty="0">
                <a:latin typeface="Times New Roman"/>
                <a:ea typeface="Times New Roman"/>
                <a:cs typeface="Times New Roman"/>
              </a:rPr>
              <a:t>роботи </a:t>
            </a:r>
            <a:r>
              <a:rPr lang="uk-UA" sz="1200" dirty="0" err="1">
                <a:latin typeface="Times New Roman"/>
                <a:ea typeface="Times New Roman"/>
                <a:cs typeface="Times New Roman"/>
              </a:rPr>
              <a:t>Козачук</a:t>
            </a:r>
            <a:r>
              <a:rPr lang="uk-UA" sz="1200" dirty="0">
                <a:latin typeface="Times New Roman"/>
                <a:ea typeface="Times New Roman"/>
                <a:cs typeface="Times New Roman"/>
              </a:rPr>
              <a:t> О.А. - диплом ІІ ступеня, </a:t>
            </a:r>
            <a:r>
              <a:rPr lang="uk-UA" sz="1200" dirty="0" err="1">
                <a:latin typeface="Times New Roman"/>
                <a:ea typeface="Times New Roman"/>
                <a:cs typeface="Times New Roman"/>
              </a:rPr>
              <a:t>Блискун</a:t>
            </a:r>
            <a:r>
              <a:rPr lang="uk-UA" sz="1200" dirty="0">
                <a:latin typeface="Times New Roman"/>
                <a:ea typeface="Times New Roman"/>
                <a:cs typeface="Times New Roman"/>
              </a:rPr>
              <a:t> Т.М. </a:t>
            </a:r>
            <a:r>
              <a:rPr lang="uk-UA" sz="1200" dirty="0" err="1">
                <a:latin typeface="Times New Roman"/>
                <a:ea typeface="Times New Roman"/>
                <a:cs typeface="Times New Roman"/>
              </a:rPr>
              <a:t>–диплом</a:t>
            </a:r>
            <a:r>
              <a:rPr lang="uk-UA" sz="1200" dirty="0">
                <a:latin typeface="Times New Roman"/>
                <a:ea typeface="Times New Roman"/>
                <a:cs typeface="Times New Roman"/>
              </a:rPr>
              <a:t> ІІ ступеня, Гудими С.І. – диплом ІІІ ступеня. </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Times New Roman"/>
                <a:cs typeface="Times New Roman"/>
              </a:rPr>
              <a:t>Переможцями виставки «Освіта </a:t>
            </a:r>
            <a:r>
              <a:rPr lang="uk-UA" sz="1200" dirty="0" err="1">
                <a:latin typeface="Times New Roman"/>
                <a:ea typeface="Times New Roman"/>
                <a:cs typeface="Times New Roman"/>
              </a:rPr>
              <a:t>Старокостянтинівщини</a:t>
            </a:r>
            <a:r>
              <a:rPr lang="uk-UA" sz="1200" dirty="0">
                <a:latin typeface="Times New Roman"/>
                <a:ea typeface="Times New Roman"/>
                <a:cs typeface="Times New Roman"/>
              </a:rPr>
              <a:t>  на шляхах реформування, 2023» стали  творчі  роботи педагогів </a:t>
            </a:r>
            <a:endParaRPr lang="uk-UA" sz="1200" dirty="0" smtClean="0">
              <a:latin typeface="Times New Roman"/>
              <a:ea typeface="Times New Roman"/>
              <a:cs typeface="Times New Roman"/>
            </a:endParaRPr>
          </a:p>
          <a:p>
            <a:pPr algn="just">
              <a:lnSpc>
                <a:spcPct val="115000"/>
              </a:lnSpc>
              <a:spcAft>
                <a:spcPts val="0"/>
              </a:spcAft>
            </a:pPr>
            <a:r>
              <a:rPr lang="uk-UA" sz="1200" dirty="0">
                <a:latin typeface="Times New Roman"/>
                <a:ea typeface="Times New Roman"/>
                <a:cs typeface="Times New Roman"/>
              </a:rPr>
              <a:t>Переможцем обласної виставки «Освіта Хмельниччини на шляхах реформування, 2023» стала  творча  робота Проскуріної Т.М.</a:t>
            </a:r>
            <a:r>
              <a:rPr lang="uk-UA" sz="1200" dirty="0">
                <a:latin typeface="Times New Roman"/>
                <a:ea typeface="Calibri"/>
                <a:cs typeface="Times New Roman"/>
              </a:rPr>
              <a:t> </a:t>
            </a:r>
            <a:r>
              <a:rPr lang="uk-UA" sz="1200" dirty="0">
                <a:latin typeface="Times New Roman"/>
                <a:ea typeface="Times New Roman"/>
                <a:cs typeface="Times New Roman"/>
              </a:rPr>
              <a:t>«Подорож до країни казок через логіко-математичну діяльність» - диплом ІІ ступеня. </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Times New Roman"/>
                <a:cs typeface="Times New Roman"/>
              </a:rPr>
              <a:t>Статтю </a:t>
            </a:r>
            <a:r>
              <a:rPr lang="uk-UA" sz="1200" dirty="0" err="1">
                <a:latin typeface="Times New Roman"/>
                <a:ea typeface="Times New Roman"/>
                <a:cs typeface="Times New Roman"/>
              </a:rPr>
              <a:t>Блискун</a:t>
            </a:r>
            <a:r>
              <a:rPr lang="uk-UA" sz="1200" dirty="0">
                <a:latin typeface="Times New Roman"/>
                <a:ea typeface="Times New Roman"/>
                <a:cs typeface="Times New Roman"/>
              </a:rPr>
              <a:t> Т.М. «</a:t>
            </a:r>
            <a:r>
              <a:rPr lang="uk-UA" sz="1200" dirty="0" err="1">
                <a:latin typeface="Times New Roman"/>
                <a:ea typeface="Times New Roman"/>
                <a:cs typeface="Times New Roman"/>
              </a:rPr>
              <a:t>Орф-педагогіка</a:t>
            </a:r>
            <a:r>
              <a:rPr lang="uk-UA" sz="1200" dirty="0">
                <a:latin typeface="Times New Roman"/>
                <a:ea typeface="Times New Roman"/>
                <a:cs typeface="Times New Roman"/>
              </a:rPr>
              <a:t> – особливий тип музичної педагогіки в закладі дошкільної освіти опубліковано у журналі Педагогічний вісник», грудень, 2023.</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Times New Roman"/>
                <a:cs typeface="Times New Roman"/>
              </a:rPr>
              <a:t>Зоя Лукашук, вчитель-логопед ЗДО №8 «Калинонька» у серпні 2023 року подавала до публікації журналу «Педагогічний вісник» статтю «</a:t>
            </a:r>
            <a:r>
              <a:rPr lang="uk-UA" sz="1200" dirty="0" err="1">
                <a:latin typeface="Times New Roman"/>
                <a:ea typeface="Times New Roman"/>
                <a:cs typeface="Times New Roman"/>
              </a:rPr>
              <a:t>Кінезіологічна</a:t>
            </a:r>
            <a:r>
              <a:rPr lang="uk-UA" sz="1200" dirty="0">
                <a:latin typeface="Times New Roman"/>
                <a:ea typeface="Times New Roman"/>
                <a:cs typeface="Times New Roman"/>
              </a:rPr>
              <a:t> корекція як засіб розвитку мовлення та інтелектуальних здібностей дітей з особливими освітніми потребами»</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Times New Roman"/>
                <a:cs typeface="Times New Roman"/>
              </a:rPr>
              <a:t>В січні 2024 році Нижник Л.В., Романюк Л.Л., Сидорук Н.Є., </a:t>
            </a:r>
            <a:r>
              <a:rPr lang="uk-UA" sz="1200" dirty="0" err="1">
                <a:latin typeface="Times New Roman"/>
                <a:ea typeface="Times New Roman"/>
                <a:cs typeface="Times New Roman"/>
              </a:rPr>
              <a:t>Кривогорніцева</a:t>
            </a:r>
            <a:r>
              <a:rPr lang="uk-UA" sz="1200" dirty="0">
                <a:latin typeface="Times New Roman"/>
                <a:ea typeface="Times New Roman"/>
                <a:cs typeface="Times New Roman"/>
              </a:rPr>
              <a:t> З.Ю., Лукашук З.В., Глушко Г.О., Гудима С.І. підготували та відправили до публікації в науково-методичному журналі «Педагогічний вісник» статтю з питання « Організація  та перспективи розвитку інклюзивного навчання в ЗДО № 8 «Калинонька»</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Times New Roman"/>
                <a:cs typeface="Times New Roman"/>
              </a:rPr>
              <a:t>За результатами  конкурс-виставки педагогічних інновацій  та передового педагогічного досвіду «Освіта </a:t>
            </a:r>
            <a:r>
              <a:rPr lang="uk-UA" sz="1200" dirty="0" err="1">
                <a:latin typeface="Times New Roman"/>
                <a:ea typeface="Times New Roman"/>
                <a:cs typeface="Times New Roman"/>
              </a:rPr>
              <a:t>Старокостянтинівщини</a:t>
            </a:r>
            <a:r>
              <a:rPr lang="uk-UA" sz="1200" dirty="0">
                <a:latin typeface="Times New Roman"/>
                <a:ea typeface="Times New Roman"/>
                <a:cs typeface="Times New Roman"/>
              </a:rPr>
              <a:t> на шляхах реформування» у 2024 році 2 роботи творчих груп ЗДО № 8 «Калинонька» зайняли І місця.</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Times New Roman"/>
                <a:cs typeface="Times New Roman"/>
              </a:rPr>
              <a:t>"Психолого-педагогічний супровід батьків дітей з особливими освітніми потребами", методичний посібник</a:t>
            </a:r>
            <a:r>
              <a:rPr lang="uk-UA" sz="1200" dirty="0">
                <a:latin typeface="Times New Roman"/>
                <a:ea typeface="Calibri"/>
                <a:cs typeface="Times New Roman"/>
              </a:rPr>
              <a:t> </a:t>
            </a:r>
            <a:r>
              <a:rPr lang="uk-UA" sz="1200" dirty="0">
                <a:latin typeface="Times New Roman"/>
                <a:ea typeface="Times New Roman"/>
                <a:cs typeface="Times New Roman"/>
              </a:rPr>
              <a:t>ЗДО № 8 "Калинонька", Нижник Лариса Василівна директор, Романюк Людмила Леонідівна, вихователь-методист, </a:t>
            </a:r>
            <a:r>
              <a:rPr lang="uk-UA" sz="1200" dirty="0" err="1">
                <a:latin typeface="Times New Roman"/>
                <a:ea typeface="Times New Roman"/>
                <a:cs typeface="Times New Roman"/>
              </a:rPr>
              <a:t>Кривогорніцева</a:t>
            </a:r>
            <a:r>
              <a:rPr lang="uk-UA" sz="1200" dirty="0">
                <a:latin typeface="Times New Roman"/>
                <a:ea typeface="Times New Roman"/>
                <a:cs typeface="Times New Roman"/>
              </a:rPr>
              <a:t> Зоя Юріївна вчитель-логопед, Сидорук Наталія Євгеніївна практичний психолог.</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Times New Roman"/>
                <a:cs typeface="Times New Roman"/>
              </a:rPr>
              <a:t>"Сучасні підходи до навчання грамоти дошкільників", методичний посібник</a:t>
            </a:r>
            <a:r>
              <a:rPr lang="uk-UA" sz="1200" dirty="0">
                <a:latin typeface="Times New Roman"/>
                <a:ea typeface="Calibri"/>
                <a:cs typeface="Times New Roman"/>
              </a:rPr>
              <a:t> </a:t>
            </a:r>
            <a:r>
              <a:rPr lang="uk-UA" sz="1200" dirty="0">
                <a:latin typeface="Times New Roman"/>
                <a:ea typeface="Times New Roman"/>
                <a:cs typeface="Times New Roman"/>
              </a:rPr>
              <a:t>ЗДО № 8 "Калинонька" Романюк Людмила Леонідівна, вихователь-методист, вихователі</a:t>
            </a:r>
            <a:r>
              <a:rPr lang="uk-UA" sz="1200" dirty="0">
                <a:latin typeface="Times New Roman"/>
                <a:ea typeface="Calibri"/>
                <a:cs typeface="Times New Roman"/>
              </a:rPr>
              <a:t> </a:t>
            </a:r>
            <a:r>
              <a:rPr lang="uk-UA" sz="1200" dirty="0">
                <a:latin typeface="Times New Roman"/>
                <a:ea typeface="Times New Roman"/>
                <a:cs typeface="Times New Roman"/>
              </a:rPr>
              <a:t>Білик Віра Володимирівна, </a:t>
            </a:r>
            <a:r>
              <a:rPr lang="uk-UA" sz="1200" dirty="0" err="1">
                <a:latin typeface="Times New Roman"/>
                <a:ea typeface="Times New Roman"/>
                <a:cs typeface="Times New Roman"/>
              </a:rPr>
              <a:t>Гавриловська</a:t>
            </a:r>
            <a:r>
              <a:rPr lang="uk-UA" sz="1200" dirty="0">
                <a:latin typeface="Times New Roman"/>
                <a:ea typeface="Times New Roman"/>
                <a:cs typeface="Times New Roman"/>
              </a:rPr>
              <a:t> Людмила Степанівна, Рубець Тетяна Миколаївна</a:t>
            </a:r>
            <a:endParaRPr lang="uk-UA" sz="1200" dirty="0">
              <a:latin typeface="Calibri"/>
              <a:ea typeface="Calibri"/>
              <a:cs typeface="Times New Roman"/>
            </a:endParaRPr>
          </a:p>
          <a:p>
            <a:pPr algn="just">
              <a:lnSpc>
                <a:spcPct val="115000"/>
              </a:lnSpc>
              <a:spcAft>
                <a:spcPts val="0"/>
              </a:spcAft>
            </a:pPr>
            <a:endParaRPr lang="uk-UA" sz="1200" dirty="0">
              <a:latin typeface="Calibri"/>
              <a:ea typeface="Calibri"/>
              <a:cs typeface="Times New Roman"/>
            </a:endParaRPr>
          </a:p>
          <a:p>
            <a:pPr indent="450215" algn="just"/>
            <a:endParaRPr lang="ru-RU" sz="1200" dirty="0">
              <a:latin typeface="Times New Roman" pitchFamily="18" charset="0"/>
              <a:cs typeface="Times New Roman" pitchFamily="18" charset="0"/>
            </a:endParaRPr>
          </a:p>
        </p:txBody>
      </p:sp>
    </p:spTree>
  </p:cSld>
  <p:clrMapOvr>
    <a:masterClrMapping/>
  </p:clrMapOvr>
  <p:transition spd="med">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quarter" idx="13"/>
          </p:nvPr>
        </p:nvSpPr>
        <p:spPr>
          <a:xfrm>
            <a:off x="251520" y="188640"/>
            <a:ext cx="8822214" cy="5643602"/>
          </a:xfrm>
        </p:spPr>
        <p:txBody>
          <a:bodyPr>
            <a:normAutofit fontScale="25000" lnSpcReduction="20000"/>
          </a:bodyPr>
          <a:lstStyle/>
          <a:p>
            <a:pPr algn="just">
              <a:spcAft>
                <a:spcPts val="0"/>
              </a:spcAft>
            </a:pPr>
            <a:r>
              <a:rPr lang="uk-UA" sz="6600" dirty="0">
                <a:latin typeface="Times New Roman"/>
                <a:ea typeface="Calibri"/>
              </a:rPr>
              <a:t> </a:t>
            </a:r>
            <a:endParaRPr lang="uk-UA" sz="6600" dirty="0"/>
          </a:p>
          <a:p>
            <a:pPr algn="just">
              <a:spcAft>
                <a:spcPts val="0"/>
              </a:spcAft>
            </a:pPr>
            <a:r>
              <a:rPr lang="uk-UA" sz="4800" dirty="0">
                <a:solidFill>
                  <a:schemeClr val="tx1"/>
                </a:solidFill>
                <a:latin typeface="Times New Roman"/>
                <a:ea typeface="Calibri"/>
              </a:rPr>
              <a:t>На високому методичному рівні пройшов </a:t>
            </a:r>
            <a:r>
              <a:rPr lang="uk-UA" sz="4800" dirty="0">
                <a:solidFill>
                  <a:schemeClr val="tx1"/>
                </a:solidFill>
                <a:latin typeface="Times New Roman"/>
              </a:rPr>
              <a:t>методичний </a:t>
            </a:r>
            <a:r>
              <a:rPr lang="uk-UA" sz="4800" dirty="0" err="1">
                <a:solidFill>
                  <a:schemeClr val="tx1"/>
                </a:solidFill>
                <a:latin typeface="Times New Roman"/>
              </a:rPr>
              <a:t>квест</a:t>
            </a:r>
            <a:r>
              <a:rPr lang="uk-UA" sz="4800" dirty="0">
                <a:solidFill>
                  <a:schemeClr val="tx1"/>
                </a:solidFill>
                <a:latin typeface="Times New Roman"/>
              </a:rPr>
              <a:t> для педагогів «Володар планів» зорієнтував педагогів до творчого планування освітнього процесу з дітьми різних вікових категорій з використання сучасних інноваційних технологій, сприяв удосконаленню вміння педагогів планувати освітню роботу з дітьми.</a:t>
            </a:r>
            <a:endParaRPr lang="uk-UA" sz="4800" dirty="0">
              <a:solidFill>
                <a:schemeClr val="tx1"/>
              </a:solidFill>
            </a:endParaRPr>
          </a:p>
          <a:p>
            <a:pPr algn="just">
              <a:spcAft>
                <a:spcPts val="0"/>
              </a:spcAft>
            </a:pPr>
            <a:r>
              <a:rPr lang="uk-UA" sz="4800" dirty="0">
                <a:solidFill>
                  <a:schemeClr val="tx1"/>
                </a:solidFill>
                <a:latin typeface="Times New Roman"/>
                <a:ea typeface="Calibri"/>
              </a:rPr>
              <a:t>Уся робота підпорядковувалася реалізації пріоритетних завдань закладу освіти.</a:t>
            </a:r>
            <a:endParaRPr lang="uk-UA" sz="4800" dirty="0">
              <a:solidFill>
                <a:schemeClr val="tx1"/>
              </a:solidFill>
            </a:endParaRPr>
          </a:p>
          <a:p>
            <a:pPr algn="just">
              <a:spcAft>
                <a:spcPts val="0"/>
              </a:spcAft>
            </a:pPr>
            <a:r>
              <a:rPr lang="uk-UA" sz="4800" dirty="0">
                <a:solidFill>
                  <a:schemeClr val="tx1"/>
                </a:solidFill>
                <a:latin typeface="Times New Roman"/>
                <a:ea typeface="Calibri"/>
              </a:rPr>
              <a:t>Протягом 2023-2024 навчального року проведено 6 педагогічних рад, учасниками яких були 36 педагогічних працівників.</a:t>
            </a:r>
            <a:endParaRPr lang="uk-UA" sz="4800" dirty="0">
              <a:solidFill>
                <a:schemeClr val="tx1"/>
              </a:solidFill>
            </a:endParaRPr>
          </a:p>
          <a:p>
            <a:pPr algn="just">
              <a:lnSpc>
                <a:spcPct val="115000"/>
              </a:lnSpc>
              <a:spcAft>
                <a:spcPts val="0"/>
              </a:spcAft>
            </a:pPr>
            <a:r>
              <a:rPr lang="uk-UA" sz="4800" dirty="0">
                <a:solidFill>
                  <a:schemeClr val="tx1"/>
                </a:solidFill>
                <a:latin typeface="Times New Roman"/>
                <a:ea typeface="Calibri"/>
                <a:cs typeface="Times New Roman"/>
              </a:rPr>
              <a:t>Засідання 1. «Завдання педагогічного колективу щодо підвищення якості освітнього процесу в 2023/2024 </a:t>
            </a:r>
            <a:r>
              <a:rPr lang="uk-UA" sz="4800" dirty="0" err="1">
                <a:solidFill>
                  <a:schemeClr val="tx1"/>
                </a:solidFill>
                <a:latin typeface="Times New Roman"/>
                <a:ea typeface="Calibri"/>
                <a:cs typeface="Times New Roman"/>
              </a:rPr>
              <a:t>н.р</a:t>
            </a:r>
            <a:r>
              <a:rPr lang="uk-UA" sz="4800" dirty="0">
                <a:solidFill>
                  <a:schemeClr val="tx1"/>
                </a:solidFill>
                <a:latin typeface="Times New Roman"/>
                <a:ea typeface="Calibri"/>
                <a:cs typeface="Times New Roman"/>
              </a:rPr>
              <a:t>.».</a:t>
            </a:r>
            <a:endParaRPr lang="uk-UA" sz="4800" dirty="0">
              <a:solidFill>
                <a:schemeClr val="tx1"/>
              </a:solidFill>
              <a:latin typeface="Calibri"/>
              <a:ea typeface="Calibri"/>
              <a:cs typeface="Times New Roman"/>
            </a:endParaRPr>
          </a:p>
          <a:p>
            <a:pPr algn="just">
              <a:lnSpc>
                <a:spcPct val="115000"/>
              </a:lnSpc>
              <a:spcAft>
                <a:spcPts val="0"/>
              </a:spcAft>
            </a:pPr>
            <a:r>
              <a:rPr lang="uk-UA" sz="4800" dirty="0">
                <a:solidFill>
                  <a:schemeClr val="tx1"/>
                </a:solidFill>
                <a:latin typeface="Times New Roman"/>
                <a:ea typeface="Calibri"/>
                <a:cs typeface="Times New Roman"/>
              </a:rPr>
              <a:t>Засідання 2.  «Розвиток ціннісного ставлення  до власного здоров’я учасників  освітнього процесу ЗДО».</a:t>
            </a:r>
            <a:endParaRPr lang="uk-UA" sz="4800" dirty="0">
              <a:solidFill>
                <a:schemeClr val="tx1"/>
              </a:solidFill>
              <a:latin typeface="Calibri"/>
              <a:ea typeface="Calibri"/>
              <a:cs typeface="Times New Roman"/>
            </a:endParaRPr>
          </a:p>
          <a:p>
            <a:pPr algn="just">
              <a:spcAft>
                <a:spcPts val="0"/>
              </a:spcAft>
            </a:pPr>
            <a:r>
              <a:rPr lang="uk-UA" sz="4800" dirty="0">
                <a:solidFill>
                  <a:schemeClr val="tx1"/>
                </a:solidFill>
                <a:latin typeface="Times New Roman"/>
              </a:rPr>
              <a:t>В ході підготовки до ІІ засідання педагогічної ради «Розвиток ціннісного ставлення до власного здоров’я учасників освітнього процесу ЗДО». Дата проведення 07.12.2023р.</a:t>
            </a:r>
            <a:endParaRPr lang="uk-UA" sz="4800" dirty="0">
              <a:solidFill>
                <a:schemeClr val="tx1"/>
              </a:solidFill>
            </a:endParaRPr>
          </a:p>
          <a:p>
            <a:pPr algn="just">
              <a:spcAft>
                <a:spcPts val="0"/>
              </a:spcAft>
            </a:pPr>
            <a:r>
              <a:rPr lang="uk-UA" sz="4800" dirty="0">
                <a:solidFill>
                  <a:schemeClr val="tx1"/>
                </a:solidFill>
                <a:latin typeface="Times New Roman"/>
              </a:rPr>
              <a:t>1. Створено робочу групу для розв’язання завдань:</a:t>
            </a:r>
            <a:endParaRPr lang="uk-UA" sz="4800" dirty="0">
              <a:solidFill>
                <a:schemeClr val="tx1"/>
              </a:solidFill>
            </a:endParaRPr>
          </a:p>
          <a:p>
            <a:pPr algn="just">
              <a:spcAft>
                <a:spcPts val="0"/>
              </a:spcAft>
            </a:pPr>
            <a:r>
              <a:rPr lang="uk-UA" sz="4800" dirty="0">
                <a:solidFill>
                  <a:schemeClr val="tx1"/>
                </a:solidFill>
                <a:latin typeface="Times New Roman"/>
              </a:rPr>
              <a:t>	скласти план підготовки до засідання педагогічної ради;</a:t>
            </a:r>
            <a:endParaRPr lang="uk-UA" sz="4800" dirty="0">
              <a:solidFill>
                <a:schemeClr val="tx1"/>
              </a:solidFill>
            </a:endParaRPr>
          </a:p>
          <a:p>
            <a:pPr algn="just">
              <a:spcAft>
                <a:spcPts val="0"/>
              </a:spcAft>
            </a:pPr>
            <a:r>
              <a:rPr lang="uk-UA" sz="4800" dirty="0">
                <a:solidFill>
                  <a:schemeClr val="tx1"/>
                </a:solidFill>
                <a:latin typeface="Times New Roman"/>
              </a:rPr>
              <a:t>	визначити форми проведення засідання педради: традиційна;</a:t>
            </a:r>
            <a:endParaRPr lang="uk-UA" sz="4800" dirty="0">
              <a:solidFill>
                <a:schemeClr val="tx1"/>
              </a:solidFill>
            </a:endParaRPr>
          </a:p>
          <a:p>
            <a:pPr algn="just">
              <a:spcAft>
                <a:spcPts val="0"/>
              </a:spcAft>
            </a:pPr>
            <a:r>
              <a:rPr lang="uk-UA" sz="4800" dirty="0">
                <a:solidFill>
                  <a:schemeClr val="tx1"/>
                </a:solidFill>
                <a:latin typeface="Times New Roman"/>
              </a:rPr>
              <a:t>	розподілити завдання й обов’язки між педагогами.</a:t>
            </a:r>
            <a:endParaRPr lang="uk-UA" sz="4800" dirty="0">
              <a:solidFill>
                <a:schemeClr val="tx1"/>
              </a:solidFill>
            </a:endParaRPr>
          </a:p>
          <a:p>
            <a:pPr algn="just">
              <a:spcAft>
                <a:spcPts val="0"/>
              </a:spcAft>
            </a:pPr>
            <a:r>
              <a:rPr lang="uk-UA" sz="4800" dirty="0">
                <a:solidFill>
                  <a:schemeClr val="tx1"/>
                </a:solidFill>
                <a:latin typeface="Times New Roman"/>
              </a:rPr>
              <a:t>2. Підібрано  інформаційно-довідкові матеріали:</a:t>
            </a:r>
            <a:endParaRPr lang="uk-UA" sz="4800" dirty="0">
              <a:solidFill>
                <a:schemeClr val="tx1"/>
              </a:solidFill>
            </a:endParaRPr>
          </a:p>
          <a:p>
            <a:pPr algn="just">
              <a:spcAft>
                <a:spcPts val="0"/>
              </a:spcAft>
            </a:pPr>
            <a:r>
              <a:rPr lang="uk-UA" sz="4800" dirty="0">
                <a:solidFill>
                  <a:schemeClr val="tx1"/>
                </a:solidFill>
                <a:latin typeface="Times New Roman"/>
              </a:rPr>
              <a:t>•	організовано виставку новинок методичної літератури, огляд для педагогів (28.11.2023)</a:t>
            </a:r>
            <a:endParaRPr lang="uk-UA" sz="4800" dirty="0">
              <a:solidFill>
                <a:schemeClr val="tx1"/>
              </a:solidFill>
            </a:endParaRPr>
          </a:p>
          <a:p>
            <a:pPr algn="just">
              <a:spcAft>
                <a:spcPts val="0"/>
              </a:spcAft>
            </a:pPr>
            <a:r>
              <a:rPr lang="uk-UA" sz="4800" dirty="0">
                <a:solidFill>
                  <a:schemeClr val="tx1"/>
                </a:solidFill>
                <a:latin typeface="Times New Roman"/>
              </a:rPr>
              <a:t>•	До 23.11.2023 вивішено оголошення про засідання педагогічної ради  на стенді та  на Padlet-дошці.</a:t>
            </a:r>
            <a:endParaRPr lang="uk-UA" sz="4800" dirty="0">
              <a:solidFill>
                <a:schemeClr val="tx1"/>
              </a:solidFill>
            </a:endParaRPr>
          </a:p>
          <a:p>
            <a:pPr algn="just">
              <a:spcAft>
                <a:spcPts val="0"/>
              </a:spcAft>
            </a:pPr>
            <a:r>
              <a:rPr lang="uk-UA" sz="4800" dirty="0">
                <a:solidFill>
                  <a:schemeClr val="tx1"/>
                </a:solidFill>
                <a:latin typeface="Times New Roman"/>
              </a:rPr>
              <a:t>3. </a:t>
            </a:r>
            <a:r>
              <a:rPr lang="uk-UA" sz="4800" b="1" dirty="0">
                <a:solidFill>
                  <a:schemeClr val="tx1"/>
                </a:solidFill>
                <a:latin typeface="Times New Roman"/>
              </a:rPr>
              <a:t>Організовано роботу з педагогами:</a:t>
            </a:r>
            <a:endParaRPr lang="uk-UA" sz="4800" dirty="0">
              <a:solidFill>
                <a:schemeClr val="tx1"/>
              </a:solidFill>
            </a:endParaRPr>
          </a:p>
          <a:p>
            <a:pPr algn="just">
              <a:spcAft>
                <a:spcPts val="0"/>
              </a:spcAft>
            </a:pPr>
            <a:r>
              <a:rPr lang="uk-UA" sz="4800" dirty="0">
                <a:solidFill>
                  <a:schemeClr val="tx1"/>
                </a:solidFill>
                <a:latin typeface="Times New Roman"/>
              </a:rPr>
              <a:t>•	</a:t>
            </a:r>
            <a:r>
              <a:rPr lang="uk-UA" sz="4800" dirty="0" err="1">
                <a:solidFill>
                  <a:schemeClr val="tx1"/>
                </a:solidFill>
                <a:latin typeface="Times New Roman"/>
              </a:rPr>
              <a:t>Велнес-тренінг</a:t>
            </a:r>
            <a:r>
              <a:rPr lang="uk-UA" sz="4800" dirty="0">
                <a:solidFill>
                  <a:schemeClr val="tx1"/>
                </a:solidFill>
                <a:latin typeface="Times New Roman"/>
              </a:rPr>
              <a:t> « Емоційна зрілість дорослої особистості»(28.09.2023);</a:t>
            </a:r>
            <a:endParaRPr lang="uk-UA" sz="4800" dirty="0">
              <a:solidFill>
                <a:schemeClr val="tx1"/>
              </a:solidFill>
            </a:endParaRPr>
          </a:p>
          <a:p>
            <a:pPr algn="just">
              <a:lnSpc>
                <a:spcPct val="115000"/>
              </a:lnSpc>
              <a:spcAft>
                <a:spcPts val="0"/>
              </a:spcAft>
            </a:pPr>
            <a:r>
              <a:rPr lang="uk-UA" sz="4800" dirty="0">
                <a:solidFill>
                  <a:schemeClr val="tx1"/>
                </a:solidFill>
                <a:latin typeface="Times New Roman"/>
                <a:ea typeface="Calibri"/>
                <a:cs typeface="Times New Roman"/>
              </a:rPr>
              <a:t>•	Методичний </a:t>
            </a:r>
            <a:r>
              <a:rPr lang="uk-UA" sz="4800" dirty="0" err="1">
                <a:solidFill>
                  <a:schemeClr val="tx1"/>
                </a:solidFill>
                <a:latin typeface="Times New Roman"/>
                <a:ea typeface="Calibri"/>
                <a:cs typeface="Times New Roman"/>
              </a:rPr>
              <a:t>кроссінг</a:t>
            </a:r>
            <a:r>
              <a:rPr lang="uk-UA" sz="4800" dirty="0">
                <a:solidFill>
                  <a:schemeClr val="tx1"/>
                </a:solidFill>
                <a:latin typeface="Times New Roman"/>
                <a:ea typeface="Calibri"/>
                <a:cs typeface="Times New Roman"/>
              </a:rPr>
              <a:t> «Особистість дитини. Використання арт-терапії в </a:t>
            </a:r>
            <a:r>
              <a:rPr lang="uk-UA" sz="4800" dirty="0" err="1">
                <a:solidFill>
                  <a:schemeClr val="tx1"/>
                </a:solidFill>
                <a:latin typeface="Times New Roman"/>
                <a:ea typeface="Calibri"/>
                <a:cs typeface="Times New Roman"/>
              </a:rPr>
              <a:t>корекційній</a:t>
            </a:r>
            <a:r>
              <a:rPr lang="uk-UA" sz="4800" dirty="0">
                <a:solidFill>
                  <a:schemeClr val="tx1"/>
                </a:solidFill>
                <a:latin typeface="Times New Roman"/>
                <a:ea typeface="Calibri"/>
                <a:cs typeface="Times New Roman"/>
              </a:rPr>
              <a:t> роботі педагога ЗДО як засіб в боротьбі зі стресом» презентація досвіду роботи педагогів в </a:t>
            </a:r>
            <a:r>
              <a:rPr lang="uk-UA" sz="4800" dirty="0" err="1">
                <a:solidFill>
                  <a:schemeClr val="tx1"/>
                </a:solidFill>
                <a:latin typeface="Times New Roman"/>
                <a:ea typeface="Calibri"/>
                <a:cs typeface="Times New Roman"/>
              </a:rPr>
              <a:t>онлайн</a:t>
            </a:r>
            <a:r>
              <a:rPr lang="uk-UA" sz="4800" dirty="0">
                <a:solidFill>
                  <a:schemeClr val="tx1"/>
                </a:solidFill>
                <a:latin typeface="Times New Roman"/>
                <a:ea typeface="Calibri"/>
                <a:cs typeface="Times New Roman"/>
              </a:rPr>
              <a:t> режимі( 09.11.2023):</a:t>
            </a:r>
            <a:endParaRPr lang="uk-UA" sz="4800" dirty="0">
              <a:solidFill>
                <a:schemeClr val="tx1"/>
              </a:solidFill>
              <a:latin typeface="Calibri"/>
              <a:ea typeface="Calibri"/>
              <a:cs typeface="Times New Roman"/>
            </a:endParaRPr>
          </a:p>
          <a:p>
            <a:pPr algn="just">
              <a:lnSpc>
                <a:spcPct val="115000"/>
              </a:lnSpc>
              <a:spcAft>
                <a:spcPts val="0"/>
              </a:spcAft>
            </a:pPr>
            <a:r>
              <a:rPr lang="uk-UA" sz="4800" dirty="0" err="1">
                <a:solidFill>
                  <a:schemeClr val="tx1"/>
                </a:solidFill>
                <a:latin typeface="Times New Roman"/>
                <a:ea typeface="Calibri"/>
                <a:cs typeface="Times New Roman"/>
              </a:rPr>
              <a:t>Музикотерапія-Блискун</a:t>
            </a:r>
            <a:r>
              <a:rPr lang="uk-UA" sz="4800" dirty="0">
                <a:solidFill>
                  <a:schemeClr val="tx1"/>
                </a:solidFill>
                <a:latin typeface="Times New Roman"/>
                <a:ea typeface="Calibri"/>
                <a:cs typeface="Times New Roman"/>
              </a:rPr>
              <a:t> Т.М.</a:t>
            </a:r>
            <a:endParaRPr lang="uk-UA" sz="4800" dirty="0">
              <a:solidFill>
                <a:schemeClr val="tx1"/>
              </a:solidFill>
              <a:latin typeface="Calibri"/>
              <a:ea typeface="Calibri"/>
              <a:cs typeface="Times New Roman"/>
            </a:endParaRPr>
          </a:p>
          <a:p>
            <a:pPr algn="just">
              <a:lnSpc>
                <a:spcPct val="115000"/>
              </a:lnSpc>
              <a:spcAft>
                <a:spcPts val="0"/>
              </a:spcAft>
            </a:pPr>
            <a:r>
              <a:rPr lang="uk-UA" sz="4800" dirty="0">
                <a:solidFill>
                  <a:schemeClr val="tx1"/>
                </a:solidFill>
                <a:latin typeface="Times New Roman"/>
                <a:ea typeface="Calibri"/>
                <a:cs typeface="Times New Roman"/>
              </a:rPr>
              <a:t>Пісочна </a:t>
            </a:r>
            <a:r>
              <a:rPr lang="uk-UA" sz="4800" dirty="0" err="1">
                <a:solidFill>
                  <a:schemeClr val="tx1"/>
                </a:solidFill>
                <a:latin typeface="Times New Roman"/>
                <a:ea typeface="Calibri"/>
                <a:cs typeface="Times New Roman"/>
              </a:rPr>
              <a:t>Терапія-</a:t>
            </a:r>
            <a:r>
              <a:rPr lang="uk-UA" sz="4800" dirty="0">
                <a:solidFill>
                  <a:schemeClr val="tx1"/>
                </a:solidFill>
                <a:latin typeface="Times New Roman"/>
                <a:ea typeface="Calibri"/>
                <a:cs typeface="Times New Roman"/>
              </a:rPr>
              <a:t> </a:t>
            </a:r>
            <a:r>
              <a:rPr lang="uk-UA" sz="4800" dirty="0" err="1">
                <a:solidFill>
                  <a:schemeClr val="tx1"/>
                </a:solidFill>
                <a:latin typeface="Times New Roman"/>
                <a:ea typeface="Calibri"/>
                <a:cs typeface="Times New Roman"/>
              </a:rPr>
              <a:t>Гавриловська</a:t>
            </a:r>
            <a:r>
              <a:rPr lang="uk-UA" sz="4800" dirty="0">
                <a:solidFill>
                  <a:schemeClr val="tx1"/>
                </a:solidFill>
                <a:latin typeface="Times New Roman"/>
                <a:ea typeface="Calibri"/>
                <a:cs typeface="Times New Roman"/>
              </a:rPr>
              <a:t> Л.С.</a:t>
            </a:r>
            <a:endParaRPr lang="uk-UA" sz="4800" dirty="0">
              <a:solidFill>
                <a:schemeClr val="tx1"/>
              </a:solidFill>
              <a:latin typeface="Calibri"/>
              <a:ea typeface="Calibri"/>
              <a:cs typeface="Times New Roman"/>
            </a:endParaRPr>
          </a:p>
          <a:p>
            <a:pPr algn="just">
              <a:lnSpc>
                <a:spcPct val="115000"/>
              </a:lnSpc>
              <a:spcAft>
                <a:spcPts val="0"/>
              </a:spcAft>
            </a:pPr>
            <a:r>
              <a:rPr lang="uk-UA" sz="4800" dirty="0" err="1">
                <a:solidFill>
                  <a:schemeClr val="tx1"/>
                </a:solidFill>
                <a:latin typeface="Times New Roman"/>
                <a:ea typeface="Calibri"/>
                <a:cs typeface="Times New Roman"/>
              </a:rPr>
              <a:t>Драматерапія-</a:t>
            </a:r>
            <a:r>
              <a:rPr lang="uk-UA" sz="4800" dirty="0">
                <a:solidFill>
                  <a:schemeClr val="tx1"/>
                </a:solidFill>
                <a:latin typeface="Times New Roman"/>
                <a:ea typeface="Calibri"/>
                <a:cs typeface="Times New Roman"/>
              </a:rPr>
              <a:t> Суворова Н.А.</a:t>
            </a:r>
            <a:endParaRPr lang="uk-UA" sz="4800" dirty="0">
              <a:solidFill>
                <a:schemeClr val="tx1"/>
              </a:solidFill>
              <a:latin typeface="Calibri"/>
              <a:ea typeface="Calibri"/>
              <a:cs typeface="Times New Roman"/>
            </a:endParaRPr>
          </a:p>
          <a:p>
            <a:pPr algn="just">
              <a:lnSpc>
                <a:spcPct val="115000"/>
              </a:lnSpc>
              <a:spcAft>
                <a:spcPts val="0"/>
              </a:spcAft>
            </a:pPr>
            <a:r>
              <a:rPr lang="uk-UA" sz="4800" dirty="0" err="1">
                <a:solidFill>
                  <a:schemeClr val="tx1"/>
                </a:solidFill>
                <a:latin typeface="Times New Roman"/>
                <a:ea typeface="Calibri"/>
                <a:cs typeface="Times New Roman"/>
              </a:rPr>
              <a:t>Кольоротерапія-</a:t>
            </a:r>
            <a:r>
              <a:rPr lang="uk-UA" sz="4800" dirty="0">
                <a:solidFill>
                  <a:schemeClr val="tx1"/>
                </a:solidFill>
                <a:latin typeface="Times New Roman"/>
                <a:ea typeface="Calibri"/>
                <a:cs typeface="Times New Roman"/>
              </a:rPr>
              <a:t> </a:t>
            </a:r>
            <a:r>
              <a:rPr lang="uk-UA" sz="4800" dirty="0" err="1">
                <a:solidFill>
                  <a:schemeClr val="tx1"/>
                </a:solidFill>
                <a:latin typeface="Times New Roman"/>
                <a:ea typeface="Calibri"/>
                <a:cs typeface="Times New Roman"/>
              </a:rPr>
              <a:t>Недільська</a:t>
            </a:r>
            <a:r>
              <a:rPr lang="uk-UA" sz="4800" dirty="0">
                <a:solidFill>
                  <a:schemeClr val="tx1"/>
                </a:solidFill>
                <a:latin typeface="Times New Roman"/>
                <a:ea typeface="Calibri"/>
                <a:cs typeface="Times New Roman"/>
              </a:rPr>
              <a:t> В.І.</a:t>
            </a:r>
            <a:endParaRPr lang="uk-UA" sz="4800" dirty="0">
              <a:solidFill>
                <a:schemeClr val="tx1"/>
              </a:solidFill>
              <a:latin typeface="Calibri"/>
              <a:ea typeface="Calibri"/>
              <a:cs typeface="Times New Roman"/>
            </a:endParaRPr>
          </a:p>
          <a:p>
            <a:pPr algn="just">
              <a:lnSpc>
                <a:spcPct val="115000"/>
              </a:lnSpc>
              <a:spcAft>
                <a:spcPts val="0"/>
              </a:spcAft>
            </a:pPr>
            <a:r>
              <a:rPr lang="uk-UA" sz="4800" dirty="0" err="1">
                <a:solidFill>
                  <a:schemeClr val="tx1"/>
                </a:solidFill>
                <a:latin typeface="Times New Roman"/>
                <a:ea typeface="Calibri"/>
                <a:cs typeface="Times New Roman"/>
              </a:rPr>
              <a:t>Казкотерапія-</a:t>
            </a:r>
            <a:r>
              <a:rPr lang="uk-UA" sz="4800" dirty="0">
                <a:solidFill>
                  <a:schemeClr val="tx1"/>
                </a:solidFill>
                <a:latin typeface="Times New Roman"/>
                <a:ea typeface="Calibri"/>
                <a:cs typeface="Times New Roman"/>
              </a:rPr>
              <a:t> Проскуріна Т.М.</a:t>
            </a:r>
            <a:endParaRPr lang="uk-UA" sz="4800" dirty="0">
              <a:solidFill>
                <a:schemeClr val="tx1"/>
              </a:solidFill>
              <a:latin typeface="Calibri"/>
              <a:ea typeface="Calibri"/>
              <a:cs typeface="Times New Roman"/>
            </a:endParaRPr>
          </a:p>
          <a:p>
            <a:pPr algn="just">
              <a:lnSpc>
                <a:spcPct val="115000"/>
              </a:lnSpc>
              <a:spcAft>
                <a:spcPts val="0"/>
              </a:spcAft>
            </a:pPr>
            <a:r>
              <a:rPr lang="uk-UA" sz="4800" dirty="0" err="1">
                <a:solidFill>
                  <a:schemeClr val="tx1"/>
                </a:solidFill>
                <a:latin typeface="Times New Roman"/>
                <a:ea typeface="Calibri"/>
                <a:cs typeface="Times New Roman"/>
              </a:rPr>
              <a:t>Психогімнастика</a:t>
            </a:r>
            <a:r>
              <a:rPr lang="uk-UA" sz="4800" dirty="0">
                <a:solidFill>
                  <a:schemeClr val="tx1"/>
                </a:solidFill>
                <a:latin typeface="Times New Roman"/>
                <a:ea typeface="Calibri"/>
                <a:cs typeface="Times New Roman"/>
              </a:rPr>
              <a:t> – Тишко О.В.</a:t>
            </a:r>
            <a:endParaRPr lang="uk-UA" sz="4800" dirty="0">
              <a:solidFill>
                <a:schemeClr val="tx1"/>
              </a:solidFill>
              <a:latin typeface="Calibri"/>
              <a:ea typeface="Calibri"/>
              <a:cs typeface="Times New Roman"/>
            </a:endParaRPr>
          </a:p>
          <a:p>
            <a:pPr algn="just">
              <a:lnSpc>
                <a:spcPct val="115000"/>
              </a:lnSpc>
              <a:spcAft>
                <a:spcPts val="0"/>
              </a:spcAft>
            </a:pPr>
            <a:r>
              <a:rPr lang="uk-UA" sz="4800" dirty="0">
                <a:solidFill>
                  <a:schemeClr val="tx1"/>
                </a:solidFill>
                <a:latin typeface="Times New Roman"/>
                <a:ea typeface="Calibri"/>
                <a:cs typeface="Times New Roman"/>
              </a:rPr>
              <a:t>Танцювальна Терапія </a:t>
            </a:r>
            <a:r>
              <a:rPr lang="uk-UA" sz="4800" dirty="0" err="1">
                <a:solidFill>
                  <a:schemeClr val="tx1"/>
                </a:solidFill>
                <a:latin typeface="Times New Roman"/>
                <a:ea typeface="Calibri"/>
                <a:cs typeface="Times New Roman"/>
              </a:rPr>
              <a:t>–Галайчук</a:t>
            </a:r>
            <a:r>
              <a:rPr lang="uk-UA" sz="4800" dirty="0">
                <a:solidFill>
                  <a:schemeClr val="tx1"/>
                </a:solidFill>
                <a:latin typeface="Times New Roman"/>
                <a:ea typeface="Calibri"/>
                <a:cs typeface="Times New Roman"/>
              </a:rPr>
              <a:t> О.В.</a:t>
            </a:r>
            <a:endParaRPr lang="uk-UA" sz="4800" dirty="0">
              <a:solidFill>
                <a:schemeClr val="tx1"/>
              </a:solidFill>
              <a:latin typeface="Calibri"/>
              <a:ea typeface="Calibri"/>
              <a:cs typeface="Times New Roman"/>
            </a:endParaRPr>
          </a:p>
          <a:p>
            <a:pPr algn="just">
              <a:lnSpc>
                <a:spcPct val="115000"/>
              </a:lnSpc>
              <a:spcAft>
                <a:spcPts val="0"/>
              </a:spcAft>
            </a:pPr>
            <a:r>
              <a:rPr lang="uk-UA" sz="4800" dirty="0" err="1">
                <a:solidFill>
                  <a:schemeClr val="tx1"/>
                </a:solidFill>
                <a:latin typeface="Times New Roman"/>
                <a:ea typeface="Calibri"/>
                <a:cs typeface="Times New Roman"/>
              </a:rPr>
              <a:t>Паперопластика</a:t>
            </a:r>
            <a:r>
              <a:rPr lang="uk-UA" sz="4800" dirty="0">
                <a:solidFill>
                  <a:schemeClr val="tx1"/>
                </a:solidFill>
                <a:latin typeface="Times New Roman"/>
                <a:ea typeface="Calibri"/>
                <a:cs typeface="Times New Roman"/>
              </a:rPr>
              <a:t> – </a:t>
            </a:r>
            <a:r>
              <a:rPr lang="uk-UA" sz="4800" dirty="0" err="1">
                <a:solidFill>
                  <a:schemeClr val="tx1"/>
                </a:solidFill>
                <a:latin typeface="Times New Roman"/>
                <a:ea typeface="Calibri"/>
                <a:cs typeface="Times New Roman"/>
              </a:rPr>
              <a:t>Гороховська</a:t>
            </a:r>
            <a:r>
              <a:rPr lang="uk-UA" sz="4800" dirty="0">
                <a:solidFill>
                  <a:schemeClr val="tx1"/>
                </a:solidFill>
                <a:latin typeface="Times New Roman"/>
                <a:ea typeface="Calibri"/>
                <a:cs typeface="Times New Roman"/>
              </a:rPr>
              <a:t> Т.В.</a:t>
            </a:r>
            <a:endParaRPr lang="uk-UA" sz="4800" dirty="0">
              <a:solidFill>
                <a:schemeClr val="tx1"/>
              </a:solidFill>
              <a:latin typeface="Calibri"/>
              <a:ea typeface="Calibri"/>
              <a:cs typeface="Times New Roman"/>
            </a:endParaRPr>
          </a:p>
          <a:p>
            <a:pPr algn="just">
              <a:lnSpc>
                <a:spcPct val="115000"/>
              </a:lnSpc>
              <a:spcAft>
                <a:spcPts val="0"/>
              </a:spcAft>
            </a:pPr>
            <a:r>
              <a:rPr lang="uk-UA" sz="4800" dirty="0">
                <a:solidFill>
                  <a:schemeClr val="tx1"/>
                </a:solidFill>
                <a:latin typeface="Times New Roman"/>
                <a:ea typeface="Calibri"/>
                <a:cs typeface="Times New Roman"/>
              </a:rPr>
              <a:t>Арт-Терапія В Роботі Вчителя-Логопеда </a:t>
            </a:r>
            <a:endParaRPr lang="uk-UA" sz="4800" dirty="0">
              <a:solidFill>
                <a:schemeClr val="tx1"/>
              </a:solidFill>
              <a:latin typeface="Calibri"/>
              <a:ea typeface="Calibri"/>
              <a:cs typeface="Times New Roman"/>
            </a:endParaRPr>
          </a:p>
          <a:p>
            <a:pPr algn="just">
              <a:lnSpc>
                <a:spcPct val="115000"/>
              </a:lnSpc>
              <a:spcAft>
                <a:spcPts val="0"/>
              </a:spcAft>
            </a:pPr>
            <a:r>
              <a:rPr lang="uk-UA" sz="4800" dirty="0" err="1">
                <a:solidFill>
                  <a:schemeClr val="tx1"/>
                </a:solidFill>
                <a:latin typeface="Times New Roman"/>
                <a:ea typeface="Calibri"/>
                <a:cs typeface="Times New Roman"/>
              </a:rPr>
              <a:t>Мандалотерапія</a:t>
            </a:r>
            <a:r>
              <a:rPr lang="uk-UA" sz="4800" dirty="0">
                <a:solidFill>
                  <a:schemeClr val="tx1"/>
                </a:solidFill>
                <a:latin typeface="Times New Roman"/>
                <a:ea typeface="Calibri"/>
                <a:cs typeface="Times New Roman"/>
              </a:rPr>
              <a:t> – Сидорук Н.Є. </a:t>
            </a:r>
            <a:endParaRPr lang="uk-UA" sz="4800" dirty="0">
              <a:solidFill>
                <a:schemeClr val="tx1"/>
              </a:solidFill>
              <a:latin typeface="Calibri"/>
              <a:ea typeface="Calibri"/>
              <a:cs typeface="Times New Roman"/>
            </a:endParaRPr>
          </a:p>
          <a:p>
            <a:pPr algn="just">
              <a:spcAft>
                <a:spcPts val="0"/>
              </a:spcAft>
            </a:pPr>
            <a:r>
              <a:rPr lang="uk-UA" sz="4800" dirty="0">
                <a:solidFill>
                  <a:schemeClr val="tx1"/>
                </a:solidFill>
                <a:latin typeface="Times New Roman"/>
              </a:rPr>
              <a:t>•	</a:t>
            </a:r>
            <a:r>
              <a:rPr lang="uk-UA" sz="4800" dirty="0" err="1">
                <a:solidFill>
                  <a:schemeClr val="tx1"/>
                </a:solidFill>
                <a:latin typeface="Times New Roman"/>
              </a:rPr>
              <a:t>Айстопер</a:t>
            </a:r>
            <a:r>
              <a:rPr lang="uk-UA" sz="4800" dirty="0">
                <a:solidFill>
                  <a:schemeClr val="tx1"/>
                </a:solidFill>
                <a:latin typeface="Times New Roman"/>
              </a:rPr>
              <a:t> «Емоційний інтелект як фактор успішної соціалізації й розвитку дитини дошкільного віку: теоретичний та практичний аспекти; (28.10.2023)</a:t>
            </a:r>
            <a:endParaRPr lang="uk-UA" sz="4800" dirty="0">
              <a:solidFill>
                <a:schemeClr val="tx1"/>
              </a:solidFill>
            </a:endParaRPr>
          </a:p>
          <a:p>
            <a:pPr>
              <a:buNone/>
            </a:pPr>
            <a:endParaRPr lang="uk-UA" sz="4800" i="1" dirty="0" smtClean="0">
              <a:solidFill>
                <a:schemeClr val="tx1"/>
              </a:solidFill>
              <a:latin typeface="Times New Roman" pitchFamily="18" charset="0"/>
              <a:cs typeface="Times New Roman" pitchFamily="18" charset="0"/>
            </a:endParaRPr>
          </a:p>
        </p:txBody>
      </p:sp>
    </p:spTree>
  </p:cSld>
  <p:clrMapOvr>
    <a:masterClrMapping/>
  </p:clrMapOvr>
  <p:transition spd="med">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539552" y="3462680"/>
            <a:ext cx="8352928" cy="1826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215" algn="just">
              <a:lnSpc>
                <a:spcPct val="115000"/>
              </a:lnSpc>
              <a:spcAft>
                <a:spcPts val="0"/>
              </a:spcAft>
            </a:pPr>
            <a:endParaRPr lang="uk-UA" sz="1400" b="1" dirty="0" smtClean="0">
              <a:latin typeface="Times New Roman"/>
              <a:ea typeface="Calibri"/>
              <a:cs typeface="Times New Roman"/>
            </a:endParaRPr>
          </a:p>
          <a:p>
            <a:pPr indent="450215" algn="just">
              <a:lnSpc>
                <a:spcPct val="115000"/>
              </a:lnSpc>
              <a:spcAft>
                <a:spcPts val="0"/>
              </a:spcAft>
            </a:pPr>
            <a:endParaRPr lang="uk-UA" sz="1400" b="1" dirty="0">
              <a:latin typeface="Times New Roman"/>
              <a:ea typeface="Calibri"/>
              <a:cs typeface="Times New Roman"/>
            </a:endParaRPr>
          </a:p>
          <a:p>
            <a:pPr indent="450215" algn="just">
              <a:lnSpc>
                <a:spcPct val="115000"/>
              </a:lnSpc>
              <a:spcAft>
                <a:spcPts val="0"/>
              </a:spcAft>
            </a:pPr>
            <a:endParaRPr lang="uk-UA" sz="1400" b="1" dirty="0" smtClean="0">
              <a:latin typeface="Times New Roman"/>
              <a:ea typeface="Calibri"/>
              <a:cs typeface="Times New Roman"/>
            </a:endParaRPr>
          </a:p>
          <a:p>
            <a:pPr indent="450215" algn="just">
              <a:lnSpc>
                <a:spcPct val="115000"/>
              </a:lnSpc>
              <a:spcAft>
                <a:spcPts val="0"/>
              </a:spcAft>
            </a:pPr>
            <a:endParaRPr lang="uk-UA" sz="1400" b="1" dirty="0">
              <a:latin typeface="Times New Roman"/>
              <a:ea typeface="Calibri"/>
              <a:cs typeface="Times New Roman"/>
            </a:endParaRPr>
          </a:p>
          <a:p>
            <a:pPr indent="450215" algn="just">
              <a:lnSpc>
                <a:spcPct val="115000"/>
              </a:lnSpc>
              <a:spcAft>
                <a:spcPts val="0"/>
              </a:spcAft>
            </a:pPr>
            <a:endParaRPr lang="uk-UA" sz="1400" b="1" dirty="0" smtClean="0">
              <a:latin typeface="Times New Roman"/>
              <a:ea typeface="Calibri"/>
              <a:cs typeface="Times New Roman"/>
            </a:endParaRPr>
          </a:p>
          <a:p>
            <a:pPr indent="450215" algn="just">
              <a:lnSpc>
                <a:spcPct val="115000"/>
              </a:lnSpc>
              <a:spcAft>
                <a:spcPts val="0"/>
              </a:spcAft>
            </a:pPr>
            <a:endParaRPr lang="uk-UA" sz="1400" b="1" dirty="0">
              <a:latin typeface="Times New Roman"/>
              <a:ea typeface="Calibri"/>
              <a:cs typeface="Times New Roman"/>
            </a:endParaRPr>
          </a:p>
          <a:p>
            <a:pPr indent="450215" algn="just">
              <a:lnSpc>
                <a:spcPct val="115000"/>
              </a:lnSpc>
              <a:spcAft>
                <a:spcPts val="0"/>
              </a:spcAft>
            </a:pPr>
            <a:endParaRPr lang="uk-UA" sz="1400" b="1" dirty="0" smtClean="0">
              <a:latin typeface="Times New Roman"/>
              <a:ea typeface="Calibri"/>
              <a:cs typeface="Times New Roman"/>
            </a:endParaRPr>
          </a:p>
        </p:txBody>
      </p:sp>
      <p:sp>
        <p:nvSpPr>
          <p:cNvPr id="3" name="Прямоугольник 2"/>
          <p:cNvSpPr/>
          <p:nvPr/>
        </p:nvSpPr>
        <p:spPr>
          <a:xfrm>
            <a:off x="395536" y="188640"/>
            <a:ext cx="8496944" cy="6345327"/>
          </a:xfrm>
          <a:prstGeom prst="rect">
            <a:avLst/>
          </a:prstGeom>
        </p:spPr>
        <p:txBody>
          <a:bodyPr wrap="square">
            <a:spAutoFit/>
          </a:bodyPr>
          <a:lstStyle/>
          <a:p>
            <a:pPr algn="just">
              <a:spcAft>
                <a:spcPts val="0"/>
              </a:spcAft>
            </a:pPr>
            <a:r>
              <a:rPr lang="uk-UA" sz="1200" b="1" dirty="0">
                <a:latin typeface="Times New Roman"/>
              </a:rPr>
              <a:t>Консультації:</a:t>
            </a:r>
            <a:endParaRPr lang="uk-UA" sz="1200" dirty="0"/>
          </a:p>
          <a:p>
            <a:pPr algn="just">
              <a:spcAft>
                <a:spcPts val="0"/>
              </a:spcAft>
            </a:pPr>
            <a:r>
              <a:rPr lang="uk-UA" sz="1200" dirty="0">
                <a:latin typeface="Times New Roman"/>
              </a:rPr>
              <a:t>•	Навчаємо дітей позбавлятися фізичного та емоційного напруження(26.09.2023)</a:t>
            </a:r>
            <a:endParaRPr lang="uk-UA" sz="1200" dirty="0"/>
          </a:p>
          <a:p>
            <a:pPr algn="just">
              <a:spcAft>
                <a:spcPts val="0"/>
              </a:spcAft>
            </a:pPr>
            <a:r>
              <a:rPr lang="uk-UA" sz="1200" dirty="0">
                <a:latin typeface="Times New Roman"/>
              </a:rPr>
              <a:t>•	Як встановити контакт з дитиною, що пережила травматичний досвід(26.09.2023)</a:t>
            </a:r>
            <a:endParaRPr lang="uk-UA" sz="1200" dirty="0"/>
          </a:p>
          <a:p>
            <a:pPr algn="just">
              <a:spcAft>
                <a:spcPts val="0"/>
              </a:spcAft>
            </a:pPr>
            <a:r>
              <a:rPr lang="uk-UA" sz="1200" dirty="0">
                <a:latin typeface="Times New Roman"/>
              </a:rPr>
              <a:t>•	Рухливі ігри для зняття стресу(24.10.2023)</a:t>
            </a:r>
            <a:endParaRPr lang="uk-UA" sz="1200" dirty="0"/>
          </a:p>
          <a:p>
            <a:pPr algn="just">
              <a:spcAft>
                <a:spcPts val="0"/>
              </a:spcAft>
            </a:pPr>
            <a:r>
              <a:rPr lang="uk-UA" sz="1200" dirty="0">
                <a:latin typeface="Times New Roman"/>
              </a:rPr>
              <a:t>•	Як підтримати себе в стресових умовах(24.10.2023)</a:t>
            </a:r>
            <a:endParaRPr lang="uk-UA" sz="1200" dirty="0"/>
          </a:p>
          <a:p>
            <a:pPr algn="just">
              <a:spcAft>
                <a:spcPts val="0"/>
              </a:spcAft>
            </a:pPr>
            <a:r>
              <a:rPr lang="uk-UA" sz="1200" dirty="0">
                <a:latin typeface="Times New Roman"/>
              </a:rPr>
              <a:t>•	Психолого-педагогічна підтримка учасників освітнього процесу в ЗДО в сучасних умовах(28.11.2023)</a:t>
            </a:r>
            <a:endParaRPr lang="uk-UA" sz="1200" dirty="0"/>
          </a:p>
          <a:p>
            <a:pPr algn="just">
              <a:spcAft>
                <a:spcPts val="0"/>
              </a:spcAft>
            </a:pPr>
            <a:r>
              <a:rPr lang="uk-UA" sz="1200" dirty="0">
                <a:latin typeface="Times New Roman"/>
              </a:rPr>
              <a:t>•	Важливі навички в період стресу(28.11.2023)</a:t>
            </a:r>
            <a:endParaRPr lang="uk-UA" sz="1200" dirty="0"/>
          </a:p>
          <a:p>
            <a:pPr algn="just">
              <a:spcAft>
                <a:spcPts val="0"/>
              </a:spcAft>
            </a:pPr>
            <a:r>
              <a:rPr lang="uk-UA" sz="1200" b="1" dirty="0">
                <a:latin typeface="Times New Roman"/>
              </a:rPr>
              <a:t>Конкурс-огляд</a:t>
            </a:r>
            <a:r>
              <a:rPr lang="uk-UA" sz="1200" dirty="0">
                <a:latin typeface="Times New Roman"/>
              </a:rPr>
              <a:t> «Предметно-просторове розвивальне середовища з формування психоемоційної та фізичної компетентності(23.11.2023).</a:t>
            </a:r>
            <a:endParaRPr lang="uk-UA" sz="1200" dirty="0"/>
          </a:p>
          <a:p>
            <a:pPr algn="just">
              <a:spcAft>
                <a:spcPts val="0"/>
              </a:spcAft>
            </a:pPr>
            <a:r>
              <a:rPr lang="uk-UA" sz="1200" b="1" dirty="0">
                <a:latin typeface="Times New Roman"/>
              </a:rPr>
              <a:t>•	Анкетування</a:t>
            </a:r>
            <a:r>
              <a:rPr lang="uk-UA" sz="1200" dirty="0">
                <a:latin typeface="Times New Roman"/>
              </a:rPr>
              <a:t>. Використання різних форм просвітницької роботи з батьками вихованців, щодо формування ціннісного ставлення дошкільників до власного здоров’я, рівень проведення цих заходів(до 20.11.2023).</a:t>
            </a:r>
            <a:endParaRPr lang="uk-UA" sz="1200" dirty="0"/>
          </a:p>
          <a:p>
            <a:pPr algn="just">
              <a:spcAft>
                <a:spcPts val="0"/>
              </a:spcAft>
            </a:pPr>
            <a:r>
              <a:rPr lang="uk-UA" sz="1200" dirty="0">
                <a:latin typeface="Times New Roman"/>
              </a:rPr>
              <a:t>•	</a:t>
            </a:r>
            <a:r>
              <a:rPr lang="uk-UA" sz="1200" b="1" dirty="0">
                <a:latin typeface="Times New Roman"/>
              </a:rPr>
              <a:t>Семінар-практикум для батьків</a:t>
            </a:r>
            <a:r>
              <a:rPr lang="uk-UA" sz="1200" dirty="0">
                <a:latin typeface="Times New Roman"/>
              </a:rPr>
              <a:t> «Сім’я - репрезентант психічного та фізичного здоров’я дитини»</a:t>
            </a:r>
            <a:endParaRPr lang="uk-UA" sz="1200" dirty="0"/>
          </a:p>
          <a:p>
            <a:pPr algn="just">
              <a:spcAft>
                <a:spcPts val="0"/>
              </a:spcAft>
            </a:pPr>
            <a:r>
              <a:rPr lang="uk-UA" sz="1200" dirty="0" smtClean="0">
                <a:latin typeface="Times New Roman"/>
              </a:rPr>
              <a:t>Надано </a:t>
            </a:r>
            <a:r>
              <a:rPr lang="uk-UA" sz="1200" dirty="0">
                <a:latin typeface="Times New Roman"/>
              </a:rPr>
              <a:t>допомогу педагогам які готують виступи на педраду.</a:t>
            </a:r>
            <a:endParaRPr lang="uk-UA" sz="1200" dirty="0"/>
          </a:p>
          <a:p>
            <a:pPr algn="just">
              <a:spcAft>
                <a:spcPts val="0"/>
              </a:spcAft>
            </a:pPr>
            <a:r>
              <a:rPr lang="uk-UA" sz="1200" dirty="0" smtClean="0">
                <a:latin typeface="Times New Roman"/>
              </a:rPr>
              <a:t>Поглиблено </a:t>
            </a:r>
            <a:r>
              <a:rPr lang="uk-UA" sz="1200" dirty="0">
                <a:latin typeface="Times New Roman"/>
              </a:rPr>
              <a:t>вивчено роботи вихователів: аналіз стану роботи тематичним напрямом закладу дошкільної освіти та підготовка  інформаційної довідки з рекомендаціями щодо усунення виявлених </a:t>
            </a:r>
            <a:r>
              <a:rPr lang="uk-UA" sz="1200" dirty="0" smtClean="0">
                <a:latin typeface="Times New Roman"/>
              </a:rPr>
              <a:t>недоліків.</a:t>
            </a:r>
            <a:endParaRPr lang="uk-UA" sz="1200" dirty="0" smtClean="0"/>
          </a:p>
          <a:p>
            <a:pPr algn="just">
              <a:spcAft>
                <a:spcPts val="0"/>
              </a:spcAft>
            </a:pPr>
            <a:r>
              <a:rPr lang="uk-UA" sz="1200" b="1" dirty="0" smtClean="0">
                <a:latin typeface="Times New Roman"/>
              </a:rPr>
              <a:t>Колективний </a:t>
            </a:r>
            <a:r>
              <a:rPr lang="uk-UA" sz="1200" b="1" dirty="0">
                <a:latin typeface="Times New Roman"/>
              </a:rPr>
              <a:t>перегляд</a:t>
            </a:r>
            <a:r>
              <a:rPr lang="uk-UA" sz="1200" dirty="0">
                <a:latin typeface="Times New Roman"/>
              </a:rPr>
              <a:t>:  колективний перегляд досвіду роботи фахівців дошкільного навчального закладу з теми та обговорення з усім колективом.</a:t>
            </a:r>
            <a:endParaRPr lang="uk-UA" sz="1200" dirty="0"/>
          </a:p>
          <a:p>
            <a:pPr marL="342900" lvl="0" indent="-342900" algn="just">
              <a:lnSpc>
                <a:spcPct val="115000"/>
              </a:lnSpc>
              <a:spcAft>
                <a:spcPts val="0"/>
              </a:spcAft>
              <a:buFont typeface="Times New Roman"/>
              <a:buChar char="•"/>
            </a:pPr>
            <a:r>
              <a:rPr lang="uk-UA" sz="1200" dirty="0">
                <a:latin typeface="Times New Roman"/>
                <a:ea typeface="Calibri"/>
                <a:cs typeface="Times New Roman"/>
              </a:rPr>
              <a:t>Педагогічний калейдоскоп. </a:t>
            </a:r>
            <a:r>
              <a:rPr lang="uk-UA" sz="1200" dirty="0" err="1">
                <a:latin typeface="Times New Roman"/>
                <a:ea typeface="Calibri"/>
                <a:cs typeface="Times New Roman"/>
              </a:rPr>
              <a:t>Квест-гра</a:t>
            </a:r>
            <a:r>
              <a:rPr lang="uk-UA" sz="1200" dirty="0">
                <a:latin typeface="Times New Roman"/>
                <a:ea typeface="Calibri"/>
                <a:cs typeface="Times New Roman"/>
              </a:rPr>
              <a:t> «Про себе треба знати, про себе треба дбати»:</a:t>
            </a:r>
            <a:endParaRPr lang="uk-UA" sz="1200" dirty="0">
              <a:latin typeface="Calibri"/>
              <a:ea typeface="Calibri"/>
              <a:cs typeface="Times New Roman"/>
            </a:endParaRPr>
          </a:p>
          <a:p>
            <a:pPr marL="457200" algn="just">
              <a:lnSpc>
                <a:spcPct val="115000"/>
              </a:lnSpc>
              <a:spcAft>
                <a:spcPts val="0"/>
              </a:spcAft>
            </a:pPr>
            <a:r>
              <a:rPr lang="uk-UA" sz="1200" dirty="0">
                <a:latin typeface="Times New Roman"/>
                <a:ea typeface="Calibri"/>
                <a:cs typeface="Times New Roman"/>
              </a:rPr>
              <a:t>Гудима С.І., </a:t>
            </a:r>
            <a:r>
              <a:rPr lang="uk-UA" sz="1200" dirty="0" err="1">
                <a:latin typeface="Times New Roman"/>
                <a:ea typeface="Calibri"/>
                <a:cs typeface="Times New Roman"/>
              </a:rPr>
              <a:t>Гейко</a:t>
            </a:r>
            <a:r>
              <a:rPr lang="uk-UA" sz="1200" dirty="0">
                <a:latin typeface="Times New Roman"/>
                <a:ea typeface="Calibri"/>
                <a:cs typeface="Times New Roman"/>
              </a:rPr>
              <a:t> Л.Г., Мазур Т.С., </a:t>
            </a:r>
            <a:r>
              <a:rPr lang="uk-UA" sz="1200" dirty="0" err="1">
                <a:latin typeface="Times New Roman"/>
                <a:ea typeface="Calibri"/>
                <a:cs typeface="Times New Roman"/>
              </a:rPr>
              <a:t>Яцюк</a:t>
            </a:r>
            <a:r>
              <a:rPr lang="uk-UA" sz="1200" dirty="0">
                <a:latin typeface="Times New Roman"/>
                <a:ea typeface="Calibri"/>
                <a:cs typeface="Times New Roman"/>
              </a:rPr>
              <a:t> Л.П., Шевчук О.В., </a:t>
            </a:r>
            <a:r>
              <a:rPr lang="uk-UA" sz="1200" dirty="0" err="1">
                <a:latin typeface="Times New Roman"/>
                <a:ea typeface="Calibri"/>
                <a:cs typeface="Times New Roman"/>
              </a:rPr>
              <a:t>Пастущук</a:t>
            </a:r>
            <a:r>
              <a:rPr lang="uk-UA" sz="1200" dirty="0">
                <a:latin typeface="Times New Roman"/>
                <a:ea typeface="Calibri"/>
                <a:cs typeface="Times New Roman"/>
              </a:rPr>
              <a:t> І.С.(З 26.10. по 20.10.2023)</a:t>
            </a:r>
            <a:endParaRPr lang="uk-UA" sz="1200" dirty="0">
              <a:latin typeface="Calibri"/>
              <a:ea typeface="Calibri"/>
              <a:cs typeface="Times New Roman"/>
            </a:endParaRPr>
          </a:p>
          <a:p>
            <a:pPr marL="342900" lvl="0" indent="-342900" algn="just">
              <a:lnSpc>
                <a:spcPct val="115000"/>
              </a:lnSpc>
              <a:spcAft>
                <a:spcPts val="0"/>
              </a:spcAft>
              <a:buFont typeface="Times New Roman"/>
              <a:buChar char="•"/>
            </a:pPr>
            <a:r>
              <a:rPr lang="uk-UA" sz="1200" dirty="0">
                <a:latin typeface="Times New Roman"/>
                <a:ea typeface="Calibri"/>
                <a:cs typeface="Times New Roman"/>
              </a:rPr>
              <a:t>Тиждень педагогічної майстерності. Безпека життєдіяльності дошкільника. </a:t>
            </a:r>
            <a:r>
              <a:rPr lang="uk-UA" sz="1200" dirty="0" err="1">
                <a:latin typeface="Times New Roman"/>
                <a:ea typeface="Calibri"/>
                <a:cs typeface="Times New Roman"/>
              </a:rPr>
              <a:t>Варчук</a:t>
            </a:r>
            <a:r>
              <a:rPr lang="uk-UA" sz="1200" dirty="0">
                <a:latin typeface="Times New Roman"/>
                <a:ea typeface="Calibri"/>
                <a:cs typeface="Times New Roman"/>
              </a:rPr>
              <a:t> І.М., </a:t>
            </a:r>
            <a:r>
              <a:rPr lang="uk-UA" sz="1200" dirty="0" err="1">
                <a:latin typeface="Times New Roman"/>
                <a:ea typeface="Calibri"/>
                <a:cs typeface="Times New Roman"/>
              </a:rPr>
              <a:t>Недільська</a:t>
            </a:r>
            <a:r>
              <a:rPr lang="uk-UA" sz="1200" dirty="0">
                <a:latin typeface="Times New Roman"/>
                <a:ea typeface="Calibri"/>
                <a:cs typeface="Times New Roman"/>
              </a:rPr>
              <a:t> В.М., </a:t>
            </a:r>
            <a:r>
              <a:rPr lang="uk-UA" sz="1200" dirty="0" err="1">
                <a:latin typeface="Times New Roman"/>
                <a:ea typeface="Calibri"/>
                <a:cs typeface="Times New Roman"/>
              </a:rPr>
              <a:t>Пеньковська</a:t>
            </a:r>
            <a:r>
              <a:rPr lang="uk-UA" sz="1200" dirty="0">
                <a:latin typeface="Times New Roman"/>
                <a:ea typeface="Calibri"/>
                <a:cs typeface="Times New Roman"/>
              </a:rPr>
              <a:t> Н.О.(з 13.11. по 17.11.2023).</a:t>
            </a:r>
            <a:endParaRPr lang="uk-UA" sz="1200" dirty="0">
              <a:latin typeface="Calibri"/>
              <a:ea typeface="Calibri"/>
              <a:cs typeface="Times New Roman"/>
            </a:endParaRPr>
          </a:p>
          <a:p>
            <a:pPr algn="just">
              <a:spcAft>
                <a:spcPts val="0"/>
              </a:spcAft>
            </a:pPr>
            <a:r>
              <a:rPr lang="uk-UA" sz="1200" dirty="0">
                <a:latin typeface="Times New Roman"/>
              </a:rPr>
              <a:t>7. Розроблено проект рішень педагогічної ради із урахуванням рекомендацій, викладених в довідці. Аналіз  виконання рішень, ухвалених на попередньому засіданні педагогічної ради</a:t>
            </a:r>
            <a:r>
              <a:rPr lang="uk-UA" sz="1200" dirty="0" smtClean="0">
                <a:latin typeface="Times New Roman"/>
              </a:rPr>
              <a:t>.</a:t>
            </a:r>
          </a:p>
          <a:p>
            <a:pPr algn="just">
              <a:lnSpc>
                <a:spcPct val="115000"/>
              </a:lnSpc>
              <a:spcAft>
                <a:spcPts val="1000"/>
              </a:spcAft>
            </a:pPr>
            <a:r>
              <a:rPr lang="uk-UA" sz="1200" b="1" dirty="0">
                <a:latin typeface="Times New Roman"/>
                <a:ea typeface="Times New Roman"/>
                <a:cs typeface="Times New Roman"/>
              </a:rPr>
              <a:t>Організація роботи з педагогами:</a:t>
            </a:r>
            <a:endParaRPr lang="uk-UA" sz="1100" dirty="0">
              <a:latin typeface="Calibri"/>
              <a:ea typeface="Calibri"/>
              <a:cs typeface="Times New Roman"/>
            </a:endParaRPr>
          </a:p>
          <a:p>
            <a:pPr marL="342900" lvl="0" indent="-342900" algn="just">
              <a:lnSpc>
                <a:spcPct val="115000"/>
              </a:lnSpc>
              <a:spcAft>
                <a:spcPts val="800"/>
              </a:spcAft>
              <a:buFont typeface="Symbol"/>
              <a:buChar char=""/>
            </a:pPr>
            <a:r>
              <a:rPr lang="uk-UA" sz="1200" dirty="0">
                <a:latin typeface="Times New Roman"/>
                <a:ea typeface="Times New Roman"/>
                <a:cs typeface="Times New Roman"/>
              </a:rPr>
              <a:t>Педагогічна  майстерня	Національно-патріотичне виховання в дитячому садку: від теорії до практики» 08.02.2024;</a:t>
            </a:r>
            <a:endParaRPr lang="uk-UA" sz="1100" dirty="0">
              <a:latin typeface="Calibri"/>
              <a:ea typeface="Calibri"/>
              <a:cs typeface="Times New Roman"/>
            </a:endParaRPr>
          </a:p>
          <a:p>
            <a:pPr marL="342900" lvl="0" indent="-342900" algn="just">
              <a:lnSpc>
                <a:spcPct val="115000"/>
              </a:lnSpc>
              <a:spcAft>
                <a:spcPts val="800"/>
              </a:spcAft>
              <a:buFont typeface="Symbol"/>
              <a:buChar char=""/>
            </a:pPr>
            <a:r>
              <a:rPr lang="uk-UA" sz="1200" dirty="0">
                <a:latin typeface="Times New Roman"/>
                <a:ea typeface="Times New Roman"/>
                <a:cs typeface="Times New Roman"/>
              </a:rPr>
              <a:t>Творча гра 	« Літературне кафе» </a:t>
            </a:r>
            <a:endParaRPr lang="uk-UA" sz="1100" dirty="0">
              <a:latin typeface="Calibri"/>
              <a:ea typeface="Calibri"/>
              <a:cs typeface="Times New Roman"/>
            </a:endParaRPr>
          </a:p>
          <a:p>
            <a:pPr marL="457200" algn="just">
              <a:lnSpc>
                <a:spcPct val="115000"/>
              </a:lnSpc>
              <a:spcAft>
                <a:spcPts val="0"/>
              </a:spcAft>
            </a:pPr>
            <a:r>
              <a:rPr lang="uk-UA" sz="1200" dirty="0">
                <a:latin typeface="Times New Roman"/>
                <a:ea typeface="Times New Roman"/>
                <a:cs typeface="Times New Roman"/>
              </a:rPr>
              <a:t>Мета. Залучити педагогів до читання творів українських письменників. 15.02. 2024 </a:t>
            </a:r>
            <a:endParaRPr lang="uk-UA" sz="1100" dirty="0">
              <a:latin typeface="Calibri"/>
              <a:ea typeface="Calibri"/>
              <a:cs typeface="Times New Roman"/>
            </a:endParaRPr>
          </a:p>
          <a:p>
            <a:pPr marL="342900" lvl="0" indent="-342900" algn="just">
              <a:lnSpc>
                <a:spcPct val="115000"/>
              </a:lnSpc>
              <a:spcAft>
                <a:spcPts val="800"/>
              </a:spcAft>
              <a:buFont typeface="Symbol"/>
              <a:buChar char=""/>
            </a:pPr>
            <a:r>
              <a:rPr lang="uk-UA" sz="1200" dirty="0">
                <a:latin typeface="Times New Roman"/>
                <a:ea typeface="Times New Roman"/>
                <a:cs typeface="Times New Roman"/>
              </a:rPr>
              <a:t>Ділова гра  	 «Україна — моя Батьківщина» 21.02.2024</a:t>
            </a:r>
            <a:endParaRPr lang="uk-UA" sz="1100" dirty="0">
              <a:latin typeface="Calibri"/>
              <a:ea typeface="Calibri"/>
              <a:cs typeface="Times New Roman"/>
            </a:endParaRPr>
          </a:p>
          <a:p>
            <a:pPr algn="just">
              <a:spcAft>
                <a:spcPts val="0"/>
              </a:spcAft>
            </a:pPr>
            <a:endParaRPr lang="uk-UA" sz="1200" dirty="0">
              <a:effectLst/>
            </a:endParaRPr>
          </a:p>
        </p:txBody>
      </p:sp>
    </p:spTree>
  </p:cSld>
  <p:clrMapOvr>
    <a:masterClrMapping/>
  </p:clrMapOvr>
  <p:transition spd="med">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528" y="476672"/>
            <a:ext cx="8640960" cy="5544616"/>
          </a:xfrm>
        </p:spPr>
        <p:txBody>
          <a:bodyPr>
            <a:noAutofit/>
          </a:bodyPr>
          <a:lstStyle/>
          <a:p>
            <a:pPr algn="just">
              <a:spcAft>
                <a:spcPts val="0"/>
              </a:spcAft>
            </a:pPr>
            <a:r>
              <a:rPr lang="uk-UA" sz="1200" dirty="0">
                <a:solidFill>
                  <a:schemeClr val="tx1"/>
                </a:solidFill>
                <a:latin typeface="Times New Roman"/>
                <a:ea typeface="Calibri"/>
              </a:rPr>
              <a:t>Аналіз стану методичної роботи за 2023/2024 навчальний рік  у закладі дає підставу вважати, що процес реалізації педагогічним колективом </a:t>
            </a:r>
            <a:r>
              <a:rPr lang="uk-UA" sz="1200" dirty="0" err="1">
                <a:solidFill>
                  <a:schemeClr val="tx1"/>
                </a:solidFill>
                <a:latin typeface="Times New Roman"/>
                <a:ea typeface="Calibri"/>
              </a:rPr>
              <a:t>загальносадової</a:t>
            </a:r>
            <a:r>
              <a:rPr lang="uk-UA" sz="1200" dirty="0">
                <a:solidFill>
                  <a:schemeClr val="tx1"/>
                </a:solidFill>
                <a:latin typeface="Times New Roman"/>
                <a:ea typeface="Calibri"/>
              </a:rPr>
              <a:t> методичної проблеми здійснювався на належному науково-теоретичному та методичному рівні. Проте є ще важливі питання, на розв’язання яких мають бути спрямовані зусилля педагогічного колективу впродовж наступного навчального року.</a:t>
            </a:r>
            <a:endParaRPr lang="uk-UA" sz="1200" dirty="0">
              <a:solidFill>
                <a:schemeClr val="tx1"/>
              </a:solidFill>
            </a:endParaRPr>
          </a:p>
          <a:p>
            <a:pPr algn="just">
              <a:spcAft>
                <a:spcPts val="0"/>
              </a:spcAft>
            </a:pPr>
            <a:r>
              <a:rPr lang="uk-UA" sz="1200" dirty="0">
                <a:solidFill>
                  <a:schemeClr val="tx1"/>
                </a:solidFill>
                <a:latin typeface="Times New Roman"/>
                <a:ea typeface="Calibri"/>
              </a:rPr>
              <a:t> Підводячи підсумки методичної роботи, слід зазначити, що вона сприяла реалізації проблемної теми закладу та поставлених завдань перед колективом на 2023/2024 навчальний рік, професійному зростанню педагогів, підвищенню рівня компетентності. </a:t>
            </a:r>
            <a:endParaRPr lang="uk-UA" sz="1200" dirty="0">
              <a:solidFill>
                <a:schemeClr val="tx1"/>
              </a:solidFill>
            </a:endParaRPr>
          </a:p>
          <a:p>
            <a:pPr algn="just">
              <a:spcAft>
                <a:spcPts val="0"/>
              </a:spcAft>
            </a:pPr>
            <a:r>
              <a:rPr lang="uk-UA" sz="1200" dirty="0">
                <a:solidFill>
                  <a:schemeClr val="tx1"/>
                </a:solidFill>
                <a:latin typeface="Times New Roman"/>
                <a:ea typeface="Calibri"/>
              </a:rPr>
              <a:t>Підводячи підсумок, варто відмітити, що проведені форми методичної роботи створюють і забезпечують оптимальні умови для традиційних і нетрадиційних форм обміну досвідом роботи педагогів, що сприяло самовираженню особистості педагогів, розкриттю їх природних нахилів, застосуванню на практиці інноваційних освітніх технологій, знайомству з прогресивним педагогічним досвідом. Для підвищення якості роботи методичний кабінет закладу тісно співпрацював із сектором методичної допомоги управління  освіти </a:t>
            </a:r>
            <a:r>
              <a:rPr lang="uk-UA" sz="1200" dirty="0" err="1">
                <a:solidFill>
                  <a:schemeClr val="tx1"/>
                </a:solidFill>
                <a:latin typeface="Times New Roman"/>
                <a:ea typeface="Calibri"/>
              </a:rPr>
              <a:t>Старокостянтинівської</a:t>
            </a:r>
            <a:r>
              <a:rPr lang="uk-UA" sz="1200" dirty="0">
                <a:solidFill>
                  <a:schemeClr val="tx1"/>
                </a:solidFill>
                <a:latin typeface="Times New Roman"/>
                <a:ea typeface="Calibri"/>
              </a:rPr>
              <a:t> ОТГ, де отримував необхідну допомогу щодо організації методичної роботи та освітньої діяльності у закладі дошкільної освіти. </a:t>
            </a:r>
            <a:endParaRPr lang="uk-UA" sz="1200" dirty="0">
              <a:solidFill>
                <a:schemeClr val="tx1"/>
              </a:solidFill>
            </a:endParaRPr>
          </a:p>
          <a:p>
            <a:pPr algn="just">
              <a:spcAft>
                <a:spcPts val="0"/>
              </a:spcAft>
            </a:pPr>
            <a:r>
              <a:rPr lang="uk-UA" sz="1200" dirty="0">
                <a:solidFill>
                  <a:schemeClr val="tx1"/>
                </a:solidFill>
                <a:latin typeface="Times New Roman"/>
                <a:ea typeface="Calibri"/>
              </a:rPr>
              <a:t>Інформатизація дошкільної освіти відкриває перед педагогами нові можливості для широкого впровадження у педагогічну практику сучасних методичних розробок, хоча й відсоток педагогів, які володіють комп’ютером становить 80%. У 2023/2024 </a:t>
            </a:r>
            <a:r>
              <a:rPr lang="uk-UA" sz="1200" dirty="0" err="1">
                <a:solidFill>
                  <a:schemeClr val="tx1"/>
                </a:solidFill>
                <a:latin typeface="Times New Roman"/>
                <a:ea typeface="Calibri"/>
              </a:rPr>
              <a:t>н.р</a:t>
            </a:r>
            <a:r>
              <a:rPr lang="uk-UA" sz="1200" dirty="0">
                <a:solidFill>
                  <a:schemeClr val="tx1"/>
                </a:solidFill>
                <a:latin typeface="Times New Roman"/>
                <a:ea typeface="Calibri"/>
              </a:rPr>
              <a:t>. продовжено навчання з оволодіння навичками роботи з програмами Microsoft Word, </a:t>
            </a:r>
            <a:r>
              <a:rPr lang="uk-UA" sz="1200" dirty="0" err="1">
                <a:solidFill>
                  <a:schemeClr val="tx1"/>
                </a:solidFill>
                <a:latin typeface="Times New Roman"/>
                <a:ea typeface="Calibri"/>
              </a:rPr>
              <a:t>Pover</a:t>
            </a:r>
            <a:r>
              <a:rPr lang="uk-UA" sz="1200" dirty="0">
                <a:solidFill>
                  <a:schemeClr val="tx1"/>
                </a:solidFill>
                <a:latin typeface="Times New Roman"/>
                <a:ea typeface="Calibri"/>
              </a:rPr>
              <a:t> </a:t>
            </a:r>
            <a:r>
              <a:rPr lang="uk-UA" sz="1200" dirty="0" err="1">
                <a:solidFill>
                  <a:schemeClr val="tx1"/>
                </a:solidFill>
                <a:latin typeface="Times New Roman"/>
                <a:ea typeface="Calibri"/>
              </a:rPr>
              <a:t>Point</a:t>
            </a:r>
            <a:r>
              <a:rPr lang="uk-UA" sz="1200" dirty="0">
                <a:solidFill>
                  <a:schemeClr val="tx1"/>
                </a:solidFill>
                <a:latin typeface="Times New Roman"/>
                <a:ea typeface="Calibri"/>
              </a:rPr>
              <a:t> та іншими.</a:t>
            </a:r>
            <a:endParaRPr lang="uk-UA" sz="1200" dirty="0">
              <a:solidFill>
                <a:schemeClr val="tx1"/>
              </a:solidFill>
            </a:endParaRPr>
          </a:p>
          <a:p>
            <a:pPr algn="just">
              <a:lnSpc>
                <a:spcPct val="115000"/>
              </a:lnSpc>
              <a:spcAft>
                <a:spcPts val="0"/>
              </a:spcAft>
            </a:pPr>
            <a:r>
              <a:rPr lang="uk-UA" sz="1200" dirty="0">
                <a:solidFill>
                  <a:schemeClr val="tx1"/>
                </a:solidFill>
                <a:latin typeface="Times New Roman"/>
                <a:ea typeface="Times New Roman"/>
                <a:cs typeface="Times New Roman"/>
              </a:rPr>
              <a:t>Інформація  про заходи, спрямовані на формування позитивного іміджу дошкільного закладу висвітлювалася педагогами  на сайті ЗДО та у </a:t>
            </a:r>
            <a:r>
              <a:rPr lang="uk-UA" sz="1200" dirty="0" err="1">
                <a:solidFill>
                  <a:schemeClr val="tx1"/>
                </a:solidFill>
                <a:latin typeface="Times New Roman"/>
                <a:ea typeface="Times New Roman"/>
                <a:cs typeface="Times New Roman"/>
              </a:rPr>
              <a:t>спільноті-фейсбук</a:t>
            </a:r>
            <a:r>
              <a:rPr lang="uk-UA" sz="1200" dirty="0">
                <a:solidFill>
                  <a:schemeClr val="tx1"/>
                </a:solidFill>
                <a:latin typeface="Times New Roman"/>
                <a:ea typeface="Times New Roman"/>
                <a:cs typeface="Times New Roman"/>
              </a:rPr>
              <a:t>.</a:t>
            </a:r>
            <a:endParaRPr lang="uk-UA" sz="1200" dirty="0">
              <a:solidFill>
                <a:schemeClr val="tx1"/>
              </a:solidFill>
              <a:latin typeface="Calibri"/>
              <a:ea typeface="Calibri"/>
              <a:cs typeface="Times New Roman"/>
            </a:endParaRPr>
          </a:p>
          <a:p>
            <a:pPr algn="just">
              <a:lnSpc>
                <a:spcPct val="115000"/>
              </a:lnSpc>
              <a:spcAft>
                <a:spcPts val="0"/>
              </a:spcAft>
            </a:pPr>
            <a:r>
              <a:rPr lang="uk-UA" sz="1200" dirty="0">
                <a:solidFill>
                  <a:schemeClr val="tx1"/>
                </a:solidFill>
                <a:latin typeface="Times New Roman"/>
                <a:ea typeface="Times New Roman"/>
                <a:cs typeface="Times New Roman"/>
              </a:rPr>
              <a:t>Ефективно працював  створений вихователем-методистом Романюк Л.Л.., віртуальний кабінет </a:t>
            </a:r>
            <a:r>
              <a:rPr lang="en-US" sz="1200" dirty="0" err="1">
                <a:solidFill>
                  <a:schemeClr val="tx1"/>
                </a:solidFill>
                <a:latin typeface="Times New Roman"/>
                <a:ea typeface="Times New Roman"/>
                <a:cs typeface="Times New Roman"/>
              </a:rPr>
              <a:t>Padlet</a:t>
            </a:r>
            <a:r>
              <a:rPr lang="ru-RU" sz="1200" dirty="0">
                <a:solidFill>
                  <a:schemeClr val="tx1"/>
                </a:solidFill>
                <a:latin typeface="Times New Roman"/>
                <a:ea typeface="Times New Roman"/>
                <a:cs typeface="Times New Roman"/>
              </a:rPr>
              <a:t>-</a:t>
            </a:r>
            <a:r>
              <a:rPr lang="uk-UA" sz="1200" dirty="0">
                <a:solidFill>
                  <a:schemeClr val="tx1"/>
                </a:solidFill>
                <a:latin typeface="Times New Roman"/>
                <a:ea typeface="Times New Roman"/>
                <a:cs typeface="Times New Roman"/>
              </a:rPr>
              <a:t>дошка. </a:t>
            </a:r>
            <a:r>
              <a:rPr lang="uk-UA" sz="1200" dirty="0">
                <a:solidFill>
                  <a:schemeClr val="tx1"/>
                </a:solidFill>
                <a:latin typeface="Times New Roman"/>
                <a:ea typeface="Calibri"/>
                <a:cs typeface="Times New Roman"/>
              </a:rPr>
              <a:t>Саме, використання віртуальної дошки </a:t>
            </a:r>
            <a:r>
              <a:rPr lang="en-US" sz="1200" dirty="0">
                <a:solidFill>
                  <a:schemeClr val="tx1"/>
                </a:solidFill>
                <a:latin typeface="Times New Roman"/>
                <a:ea typeface="Calibri"/>
                <a:cs typeface="Times New Roman"/>
              </a:rPr>
              <a:t>PADLET</a:t>
            </a:r>
            <a:r>
              <a:rPr lang="uk-UA" sz="1200" dirty="0">
                <a:solidFill>
                  <a:schemeClr val="tx1"/>
                </a:solidFill>
                <a:latin typeface="Times New Roman"/>
                <a:ea typeface="Calibri"/>
                <a:cs typeface="Times New Roman"/>
              </a:rPr>
              <a:t> стало одним із таких інструментів навчання,  за допомогою якою була посилена зацікавленість, активність і педагогів, і батьків. </a:t>
            </a:r>
            <a:endParaRPr lang="uk-UA" sz="1200" dirty="0">
              <a:solidFill>
                <a:schemeClr val="tx1"/>
              </a:solidFill>
              <a:latin typeface="Calibri"/>
              <a:ea typeface="Calibri"/>
              <a:cs typeface="Times New Roman"/>
            </a:endParaRPr>
          </a:p>
          <a:p>
            <a:pPr algn="just">
              <a:spcAft>
                <a:spcPts val="0"/>
              </a:spcAft>
            </a:pPr>
            <a:r>
              <a:rPr lang="uk-UA" sz="1200" dirty="0" smtClean="0">
                <a:solidFill>
                  <a:schemeClr val="tx1"/>
                </a:solidFill>
                <a:latin typeface="Times New Roman"/>
                <a:ea typeface="Calibri"/>
              </a:rPr>
              <a:t>Результати </a:t>
            </a:r>
            <a:r>
              <a:rPr lang="uk-UA" sz="1200" dirty="0">
                <a:solidFill>
                  <a:schemeClr val="tx1"/>
                </a:solidFill>
                <a:latin typeface="Times New Roman"/>
                <a:ea typeface="Calibri"/>
              </a:rPr>
              <a:t>комплексного та тематичного вивчення показали, що педагоги під час планування освітньої діяльності застосовували широку палітру методичних засобів для виконання вимог Базового компоненту та програми «Українське </a:t>
            </a:r>
            <a:r>
              <a:rPr lang="uk-UA" sz="1200" dirty="0" err="1">
                <a:solidFill>
                  <a:schemeClr val="tx1"/>
                </a:solidFill>
                <a:latin typeface="Times New Roman"/>
                <a:ea typeface="Calibri"/>
              </a:rPr>
              <a:t>дошкілля</a:t>
            </a:r>
            <a:r>
              <a:rPr lang="uk-UA" sz="1200" dirty="0">
                <a:solidFill>
                  <a:schemeClr val="tx1"/>
                </a:solidFill>
                <a:latin typeface="Times New Roman"/>
                <a:ea typeface="Calibri"/>
              </a:rPr>
              <a:t>».  Доцільно відмітити значні успіхи педагогів щодо  використання інноваційних технологій  педагогами. Переглянуті інтегровані заняття показали, що використання інноваційних методів, прийомів в роботі з дітьми роблять освітній процес цікавим, змістовним.</a:t>
            </a:r>
            <a:endParaRPr lang="uk-UA" sz="1200" dirty="0">
              <a:solidFill>
                <a:schemeClr val="tx1"/>
              </a:solidFill>
            </a:endParaRPr>
          </a:p>
          <a:p>
            <a:pPr marL="45720" indent="0" algn="just">
              <a:lnSpc>
                <a:spcPct val="107000"/>
              </a:lnSpc>
              <a:spcAft>
                <a:spcPts val="0"/>
              </a:spcAft>
              <a:buNone/>
            </a:pPr>
            <a:endParaRPr lang="uk-UA" sz="1400" dirty="0">
              <a:solidFill>
                <a:schemeClr val="tx1"/>
              </a:solidFill>
            </a:endParaRPr>
          </a:p>
          <a:p>
            <a:endParaRPr lang="uk-UA" sz="1400" dirty="0">
              <a:solidFill>
                <a:schemeClr val="tx1"/>
              </a:solidFill>
            </a:endParaRPr>
          </a:p>
        </p:txBody>
      </p:sp>
    </p:spTree>
    <p:extLst>
      <p:ext uri="{BB962C8B-B14F-4D97-AF65-F5344CB8AC3E}">
        <p14:creationId xmlns:p14="http://schemas.microsoft.com/office/powerpoint/2010/main" val="2651767967"/>
      </p:ext>
    </p:extLst>
  </p:cSld>
  <p:clrMapOvr>
    <a:masterClrMapping/>
  </p:clrMapOvr>
  <p:transition spd="med">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88640"/>
            <a:ext cx="8784976" cy="3474720"/>
          </a:xfrm>
        </p:spPr>
        <p:txBody>
          <a:bodyPr>
            <a:noAutofit/>
          </a:bodyPr>
          <a:lstStyle/>
          <a:p>
            <a:pPr marL="45720" indent="0" algn="just">
              <a:lnSpc>
                <a:spcPct val="107000"/>
              </a:lnSpc>
              <a:spcAft>
                <a:spcPts val="0"/>
              </a:spcAft>
              <a:buNone/>
            </a:pPr>
            <a:r>
              <a:rPr lang="uk-UA" sz="1400" b="1" dirty="0">
                <a:solidFill>
                  <a:schemeClr val="tx1"/>
                </a:solidFill>
                <a:latin typeface="Times New Roman"/>
                <a:ea typeface="Calibri"/>
              </a:rPr>
              <a:t>Результати моніторингу якості освіти.</a:t>
            </a:r>
            <a:endParaRPr lang="uk-UA" sz="1400" dirty="0">
              <a:solidFill>
                <a:schemeClr val="tx1"/>
              </a:solidFill>
            </a:endParaRPr>
          </a:p>
          <a:p>
            <a:pPr algn="just">
              <a:spcAft>
                <a:spcPts val="0"/>
              </a:spcAft>
            </a:pPr>
            <a:r>
              <a:rPr lang="uk-UA" sz="1200" dirty="0">
                <a:solidFill>
                  <a:schemeClr val="tx1"/>
                </a:solidFill>
                <a:latin typeface="Times New Roman"/>
                <a:ea typeface="Calibri"/>
              </a:rPr>
              <a:t>Відповідно до частини третьої статті 41, абзацу третього частини другої ст.67 Закону України «Про освіту», підпункту 3 пункту 3 Положення про Державну службу якості освіти України, затвердженого постановою Кабінету Міністрів України від 14 березня 2018р. №168, наказу Державної служби якості освіти України від 30 листопада 2020р. №01-11/71 «Про затвердження Методичних рекомендацій з питань формування внутрішньої системи забезпечення якості освіти у закладах дошкільної освіти» у закладі проводилась робота щодо забезпечення системи якості освіти.</a:t>
            </a:r>
            <a:endParaRPr lang="uk-UA" sz="1200" dirty="0">
              <a:solidFill>
                <a:schemeClr val="tx1"/>
              </a:solidFill>
            </a:endParaRPr>
          </a:p>
          <a:p>
            <a:pPr algn="just">
              <a:spcAft>
                <a:spcPts val="0"/>
              </a:spcAft>
            </a:pPr>
            <a:r>
              <a:rPr lang="uk-UA" sz="1200" dirty="0">
                <a:solidFill>
                  <a:schemeClr val="tx1"/>
                </a:solidFill>
                <a:latin typeface="Times New Roman"/>
                <a:ea typeface="Calibri"/>
              </a:rPr>
              <a:t>В період вересень 2023-травень 2024р. у закладі  здійснювався моніторинговий підхід до якості рівня компетентності дошкільників, взагалі всього освітнього процесу. Моніторингове дослідження було проведено у грудні та травні 2024 року. Це  дало змогу здійснити порівняльний аналіз різних ділянок роботи, зробити певні висновки і вжити необхідних заходів </a:t>
            </a:r>
            <a:r>
              <a:rPr lang="uk-UA" sz="1200" b="1" dirty="0">
                <a:solidFill>
                  <a:schemeClr val="tx1"/>
                </a:solidFill>
                <a:latin typeface="Times New Roman"/>
                <a:ea typeface="Calibri"/>
              </a:rPr>
              <a:t>(Додаток № 1).</a:t>
            </a:r>
            <a:endParaRPr lang="uk-UA" sz="1200" dirty="0">
              <a:solidFill>
                <a:schemeClr val="tx1"/>
              </a:solidFill>
            </a:endParaRPr>
          </a:p>
          <a:p>
            <a:pPr algn="just">
              <a:spcAft>
                <a:spcPts val="0"/>
              </a:spcAft>
            </a:pPr>
            <a:r>
              <a:rPr lang="uk-UA" sz="1200" dirty="0">
                <a:solidFill>
                  <a:schemeClr val="tx1"/>
                </a:solidFill>
                <a:latin typeface="Times New Roman"/>
                <a:ea typeface="Calibri"/>
              </a:rPr>
              <a:t>Система моніторингу у ЗДО охоплювала:</a:t>
            </a:r>
            <a:endParaRPr lang="uk-UA" sz="1200" dirty="0">
              <a:solidFill>
                <a:schemeClr val="tx1"/>
              </a:solidFill>
            </a:endParaRPr>
          </a:p>
          <a:p>
            <a:pPr algn="just">
              <a:spcAft>
                <a:spcPts val="0"/>
              </a:spcAft>
            </a:pPr>
            <a:r>
              <a:rPr lang="uk-UA" sz="1200" dirty="0">
                <a:solidFill>
                  <a:schemeClr val="tx1"/>
                </a:solidFill>
                <a:latin typeface="Times New Roman"/>
                <a:ea typeface="Calibri"/>
              </a:rPr>
              <a:t>•	Діагностику визначення цілей і завдань, стратегій надання підтримки здобувачам освіти, що мають труднощі в навчанні, спілкуванні та психічному здоров’ї.</a:t>
            </a:r>
            <a:endParaRPr lang="uk-UA" sz="1200" dirty="0">
              <a:solidFill>
                <a:schemeClr val="tx1"/>
              </a:solidFill>
            </a:endParaRPr>
          </a:p>
          <a:p>
            <a:pPr algn="just">
              <a:spcAft>
                <a:spcPts val="0"/>
              </a:spcAft>
            </a:pPr>
            <a:r>
              <a:rPr lang="uk-UA" sz="1200" dirty="0">
                <a:solidFill>
                  <a:schemeClr val="tx1"/>
                </a:solidFill>
                <a:latin typeface="Times New Roman"/>
                <a:ea typeface="Calibri"/>
              </a:rPr>
              <a:t>•	Діагностику фізичного розвитку дошкільників. </a:t>
            </a:r>
            <a:endParaRPr lang="uk-UA" sz="1200" dirty="0">
              <a:solidFill>
                <a:schemeClr val="tx1"/>
              </a:solidFill>
            </a:endParaRPr>
          </a:p>
          <a:p>
            <a:pPr algn="just">
              <a:spcAft>
                <a:spcPts val="0"/>
              </a:spcAft>
            </a:pPr>
            <a:r>
              <a:rPr lang="uk-UA" sz="1200" dirty="0">
                <a:solidFill>
                  <a:schemeClr val="tx1"/>
                </a:solidFill>
                <a:latin typeface="Times New Roman"/>
                <a:ea typeface="Calibri"/>
              </a:rPr>
              <a:t>•	Діагностика нервово-психічного розвитку дітей раннього віку.. </a:t>
            </a:r>
            <a:endParaRPr lang="uk-UA" sz="1200" dirty="0">
              <a:solidFill>
                <a:schemeClr val="tx1"/>
              </a:solidFill>
            </a:endParaRPr>
          </a:p>
          <a:p>
            <a:pPr algn="just">
              <a:spcAft>
                <a:spcPts val="0"/>
              </a:spcAft>
            </a:pPr>
            <a:r>
              <a:rPr lang="uk-UA" sz="1200" dirty="0">
                <a:solidFill>
                  <a:schemeClr val="tx1"/>
                </a:solidFill>
                <a:latin typeface="Times New Roman"/>
                <a:ea typeface="Calibri"/>
              </a:rPr>
              <a:t>•	Діагностика рівня сформованості </a:t>
            </a:r>
            <a:r>
              <a:rPr lang="uk-UA" sz="1200" dirty="0" err="1">
                <a:solidFill>
                  <a:schemeClr val="tx1"/>
                </a:solidFill>
                <a:latin typeface="Times New Roman"/>
                <a:ea typeface="Calibri"/>
              </a:rPr>
              <a:t>звуковимови</a:t>
            </a:r>
            <a:r>
              <a:rPr lang="uk-UA" sz="1200" dirty="0">
                <a:solidFill>
                  <a:schemeClr val="tx1"/>
                </a:solidFill>
                <a:latin typeface="Times New Roman"/>
                <a:ea typeface="Calibri"/>
              </a:rPr>
              <a:t> дошкільників. </a:t>
            </a:r>
            <a:endParaRPr lang="uk-UA" sz="1200" dirty="0">
              <a:solidFill>
                <a:schemeClr val="tx1"/>
              </a:solidFill>
            </a:endParaRPr>
          </a:p>
          <a:p>
            <a:pPr algn="just">
              <a:spcAft>
                <a:spcPts val="0"/>
              </a:spcAft>
            </a:pPr>
            <a:r>
              <a:rPr lang="uk-UA" sz="1200" dirty="0">
                <a:solidFill>
                  <a:schemeClr val="tx1"/>
                </a:solidFill>
                <a:latin typeface="Times New Roman"/>
                <a:ea typeface="Calibri"/>
              </a:rPr>
              <a:t>•	Діагностика психоемоційного стану дошкільників </a:t>
            </a:r>
            <a:endParaRPr lang="uk-UA" sz="1200" dirty="0">
              <a:solidFill>
                <a:schemeClr val="tx1"/>
              </a:solidFill>
            </a:endParaRPr>
          </a:p>
          <a:p>
            <a:pPr algn="just">
              <a:spcAft>
                <a:spcPts val="0"/>
              </a:spcAft>
            </a:pPr>
            <a:r>
              <a:rPr lang="uk-UA" sz="1200" dirty="0">
                <a:solidFill>
                  <a:schemeClr val="tx1"/>
                </a:solidFill>
                <a:latin typeface="Times New Roman"/>
                <a:ea typeface="Calibri"/>
              </a:rPr>
              <a:t>•	Динаміки змін у розвитку дітей дошкільного віку відповідно до державних вимог (хід якісного виконання програми розвитку, виховання і навчання дітей у кожній віковій групі).</a:t>
            </a:r>
            <a:endParaRPr lang="uk-UA" sz="1200" dirty="0">
              <a:solidFill>
                <a:schemeClr val="tx1"/>
              </a:solidFill>
            </a:endParaRPr>
          </a:p>
          <a:p>
            <a:pPr algn="just">
              <a:spcAft>
                <a:spcPts val="0"/>
              </a:spcAft>
            </a:pPr>
            <a:r>
              <a:rPr lang="uk-UA" sz="1200" dirty="0">
                <a:solidFill>
                  <a:schemeClr val="tx1"/>
                </a:solidFill>
                <a:latin typeface="Times New Roman"/>
                <a:ea typeface="Calibri"/>
              </a:rPr>
              <a:t>Тест/анкетування/діагностика.</a:t>
            </a:r>
            <a:endParaRPr lang="uk-UA" sz="1200" dirty="0">
              <a:solidFill>
                <a:schemeClr val="tx1"/>
              </a:solidFill>
            </a:endParaRPr>
          </a:p>
          <a:p>
            <a:pPr algn="just">
              <a:spcAft>
                <a:spcPts val="0"/>
              </a:spcAft>
            </a:pPr>
            <a:r>
              <a:rPr lang="uk-UA" sz="1200" dirty="0">
                <a:solidFill>
                  <a:schemeClr val="tx1"/>
                </a:solidFill>
                <a:latin typeface="Times New Roman"/>
                <a:ea typeface="Calibri"/>
              </a:rPr>
              <a:t>•	Професійна компетентність педагогів. Визначити рівень сформованості психоемоційної компетентності педагогів на початку навчального року</a:t>
            </a:r>
            <a:endParaRPr lang="uk-UA" sz="1200" dirty="0">
              <a:solidFill>
                <a:schemeClr val="tx1"/>
              </a:solidFill>
            </a:endParaRPr>
          </a:p>
          <a:p>
            <a:pPr algn="just">
              <a:spcAft>
                <a:spcPts val="0"/>
              </a:spcAft>
            </a:pPr>
            <a:r>
              <a:rPr lang="uk-UA" sz="1200" dirty="0">
                <a:solidFill>
                  <a:schemeClr val="tx1"/>
                </a:solidFill>
                <a:latin typeface="Times New Roman"/>
                <a:ea typeface="Calibri"/>
              </a:rPr>
              <a:t>•	Вивчення стилю діяльності педагогів під час організації освітньої взаємодії з дітьми в умовах викликів воєнного часу.</a:t>
            </a:r>
            <a:endParaRPr lang="uk-UA" sz="1200" dirty="0">
              <a:solidFill>
                <a:schemeClr val="tx1"/>
              </a:solidFill>
            </a:endParaRPr>
          </a:p>
          <a:p>
            <a:pPr algn="just">
              <a:spcAft>
                <a:spcPts val="0"/>
              </a:spcAft>
            </a:pPr>
            <a:r>
              <a:rPr lang="uk-UA" sz="1200" dirty="0">
                <a:solidFill>
                  <a:schemeClr val="tx1"/>
                </a:solidFill>
                <a:latin typeface="Times New Roman"/>
                <a:ea typeface="Calibri"/>
              </a:rPr>
              <a:t>•	Професійна компетентність педагогів щодо розвитку фізичних якостей дошкільників;</a:t>
            </a:r>
            <a:endParaRPr lang="uk-UA" sz="1200" dirty="0">
              <a:solidFill>
                <a:schemeClr val="tx1"/>
              </a:solidFill>
            </a:endParaRPr>
          </a:p>
          <a:p>
            <a:pPr algn="just">
              <a:spcAft>
                <a:spcPts val="0"/>
              </a:spcAft>
            </a:pPr>
            <a:r>
              <a:rPr lang="uk-UA" sz="1200" dirty="0" err="1">
                <a:solidFill>
                  <a:schemeClr val="tx1"/>
                </a:solidFill>
                <a:latin typeface="Times New Roman"/>
                <a:ea typeface="Calibri"/>
              </a:rPr>
              <a:t>•Дошкільної</a:t>
            </a:r>
            <a:r>
              <a:rPr lang="uk-UA" sz="1200" dirty="0">
                <a:solidFill>
                  <a:schemeClr val="tx1"/>
                </a:solidFill>
                <a:latin typeface="Times New Roman"/>
                <a:ea typeface="Calibri"/>
              </a:rPr>
              <a:t> зрілості випускників: набуття дитиною </a:t>
            </a:r>
            <a:r>
              <a:rPr lang="uk-UA" sz="1200" dirty="0" err="1">
                <a:solidFill>
                  <a:schemeClr val="tx1"/>
                </a:solidFill>
                <a:latin typeface="Times New Roman"/>
                <a:ea typeface="Calibri"/>
              </a:rPr>
              <a:t>компетентностей</a:t>
            </a:r>
            <a:r>
              <a:rPr lang="uk-UA" sz="1200" dirty="0">
                <a:solidFill>
                  <a:schemeClr val="tx1"/>
                </a:solidFill>
                <a:latin typeface="Times New Roman"/>
                <a:ea typeface="Calibri"/>
              </a:rPr>
              <a:t>, визначених Базовим компонентом дошкільної освіти, готовність дітей до подальшого шкільного життя.	</a:t>
            </a:r>
            <a:endParaRPr lang="uk-UA" sz="1200" dirty="0">
              <a:solidFill>
                <a:schemeClr val="tx1"/>
              </a:solidFill>
            </a:endParaRPr>
          </a:p>
          <a:p>
            <a:pPr marL="45720" indent="0" algn="just">
              <a:lnSpc>
                <a:spcPct val="107000"/>
              </a:lnSpc>
              <a:spcAft>
                <a:spcPts val="0"/>
              </a:spcAft>
              <a:buNone/>
            </a:pPr>
            <a:endParaRPr lang="uk-UA" sz="1300" dirty="0"/>
          </a:p>
        </p:txBody>
      </p:sp>
    </p:spTree>
    <p:extLst>
      <p:ext uri="{BB962C8B-B14F-4D97-AF65-F5344CB8AC3E}">
        <p14:creationId xmlns:p14="http://schemas.microsoft.com/office/powerpoint/2010/main" val="2048742067"/>
      </p:ext>
    </p:extLst>
  </p:cSld>
  <p:clrMapOvr>
    <a:masterClrMapping/>
  </p:clrMapOvr>
  <p:transition spd="med">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692696"/>
            <a:ext cx="8640960" cy="5400600"/>
          </a:xfrm>
        </p:spPr>
        <p:txBody>
          <a:bodyPr>
            <a:normAutofit fontScale="47500" lnSpcReduction="20000"/>
          </a:bodyPr>
          <a:lstStyle/>
          <a:p>
            <a:pPr algn="just">
              <a:lnSpc>
                <a:spcPct val="115000"/>
              </a:lnSpc>
              <a:spcAft>
                <a:spcPts val="0"/>
              </a:spcAft>
            </a:pPr>
            <a:r>
              <a:rPr lang="uk-UA" sz="2400" b="1" dirty="0">
                <a:latin typeface="Times New Roman"/>
                <a:ea typeface="Calibri"/>
                <a:cs typeface="Times New Roman"/>
              </a:rPr>
              <a:t>Організаційно-педагогічна діяльність</a:t>
            </a:r>
            <a:r>
              <a:rPr lang="uk-UA" sz="2400" dirty="0">
                <a:latin typeface="Times New Roman"/>
                <a:ea typeface="Calibri"/>
                <a:cs typeface="Times New Roman"/>
              </a:rPr>
              <a:t> над створенням єдиного середовища «сім’я - дитячий садок» реалізовувалась з метою:</a:t>
            </a:r>
            <a:endParaRPr lang="uk-UA" sz="2000" dirty="0">
              <a:latin typeface="Calibri"/>
              <a:ea typeface="Calibri"/>
              <a:cs typeface="Times New Roman"/>
            </a:endParaRPr>
          </a:p>
          <a:p>
            <a:pPr algn="just">
              <a:lnSpc>
                <a:spcPct val="115000"/>
              </a:lnSpc>
              <a:spcAft>
                <a:spcPts val="0"/>
              </a:spcAft>
            </a:pPr>
            <a:r>
              <a:rPr lang="uk-UA" sz="2400" dirty="0">
                <a:latin typeface="Times New Roman"/>
                <a:ea typeface="Calibri"/>
                <a:cs typeface="Times New Roman"/>
              </a:rPr>
              <a:t>−	забезпечення дитині в сім’ї та дошкільному закладі оптимальних умов для повноцінного фізичного та психічного розвитку;</a:t>
            </a:r>
            <a:endParaRPr lang="uk-UA" sz="2000" dirty="0">
              <a:latin typeface="Calibri"/>
              <a:ea typeface="Calibri"/>
              <a:cs typeface="Times New Roman"/>
            </a:endParaRPr>
          </a:p>
          <a:p>
            <a:pPr algn="just">
              <a:lnSpc>
                <a:spcPct val="115000"/>
              </a:lnSpc>
              <a:spcAft>
                <a:spcPts val="0"/>
              </a:spcAft>
            </a:pPr>
            <a:r>
              <a:rPr lang="uk-UA" sz="2400" dirty="0">
                <a:latin typeface="Times New Roman"/>
                <a:ea typeface="Calibri"/>
                <a:cs typeface="Times New Roman"/>
              </a:rPr>
              <a:t>−	формування у батьків знань і вмінь, необхідних для виховання дітей;</a:t>
            </a:r>
            <a:endParaRPr lang="uk-UA" sz="2000" dirty="0">
              <a:latin typeface="Calibri"/>
              <a:ea typeface="Calibri"/>
              <a:cs typeface="Times New Roman"/>
            </a:endParaRPr>
          </a:p>
          <a:p>
            <a:pPr algn="just">
              <a:lnSpc>
                <a:spcPct val="115000"/>
              </a:lnSpc>
              <a:spcAft>
                <a:spcPts val="0"/>
              </a:spcAft>
            </a:pPr>
            <a:r>
              <a:rPr lang="uk-UA" sz="2400" dirty="0">
                <a:latin typeface="Times New Roman"/>
                <a:ea typeface="Calibri"/>
                <a:cs typeface="Times New Roman"/>
              </a:rPr>
              <a:t>−	встановлення єдності педагогічних впливів на дитину і контролю за правильним вихованням дитини;</a:t>
            </a:r>
            <a:endParaRPr lang="uk-UA" sz="2000" dirty="0">
              <a:latin typeface="Calibri"/>
              <a:ea typeface="Calibri"/>
              <a:cs typeface="Times New Roman"/>
            </a:endParaRPr>
          </a:p>
          <a:p>
            <a:pPr algn="just">
              <a:lnSpc>
                <a:spcPct val="115000"/>
              </a:lnSpc>
              <a:spcAft>
                <a:spcPts val="0"/>
              </a:spcAft>
            </a:pPr>
            <a:r>
              <a:rPr lang="uk-UA" sz="2400" dirty="0">
                <a:latin typeface="Times New Roman"/>
                <a:ea typeface="Calibri"/>
                <a:cs typeface="Times New Roman"/>
              </a:rPr>
              <a:t>−	залучення батьків до посильної участі у створенні умов для різноманітної діяльності дітей.</a:t>
            </a:r>
            <a:endParaRPr lang="uk-UA" sz="2000" dirty="0">
              <a:latin typeface="Calibri"/>
              <a:ea typeface="Calibri"/>
              <a:cs typeface="Times New Roman"/>
            </a:endParaRPr>
          </a:p>
          <a:p>
            <a:pPr algn="just">
              <a:lnSpc>
                <a:spcPct val="115000"/>
              </a:lnSpc>
              <a:spcAft>
                <a:spcPts val="0"/>
              </a:spcAft>
            </a:pPr>
            <a:r>
              <a:rPr lang="uk-UA" sz="2400" dirty="0">
                <a:latin typeface="Times New Roman"/>
                <a:ea typeface="Calibri"/>
                <a:cs typeface="Times New Roman"/>
              </a:rPr>
              <a:t>У вересні та травні проведені загальні та групові батьківські збори. Вихователі висвітлювали питання:</a:t>
            </a:r>
            <a:endParaRPr lang="uk-UA" sz="2000" dirty="0">
              <a:latin typeface="Calibri"/>
              <a:ea typeface="Calibri"/>
              <a:cs typeface="Times New Roman"/>
            </a:endParaRPr>
          </a:p>
          <a:p>
            <a:pPr algn="just">
              <a:lnSpc>
                <a:spcPct val="115000"/>
              </a:lnSpc>
              <a:spcAft>
                <a:spcPts val="0"/>
              </a:spcAft>
            </a:pPr>
            <a:r>
              <a:rPr lang="uk-UA" sz="2400" dirty="0">
                <a:latin typeface="Times New Roman"/>
                <a:ea typeface="Calibri"/>
                <a:cs typeface="Times New Roman"/>
              </a:rPr>
              <a:t> 1. Про наші досягнення (показники рівня досягнень дітей за навчальний рік). </a:t>
            </a:r>
            <a:endParaRPr lang="uk-UA" sz="2000" dirty="0">
              <a:latin typeface="Calibri"/>
              <a:ea typeface="Calibri"/>
              <a:cs typeface="Times New Roman"/>
            </a:endParaRPr>
          </a:p>
          <a:p>
            <a:pPr algn="just">
              <a:lnSpc>
                <a:spcPct val="115000"/>
              </a:lnSpc>
              <a:spcAft>
                <a:spcPts val="0"/>
              </a:spcAft>
            </a:pPr>
            <a:r>
              <a:rPr lang="uk-UA" sz="2400" dirty="0">
                <a:latin typeface="Times New Roman"/>
                <a:ea typeface="Calibri"/>
                <a:cs typeface="Times New Roman"/>
              </a:rPr>
              <a:t>2. Про енциклопедію безпеки (попередження дитячого травматизму). </a:t>
            </a:r>
            <a:endParaRPr lang="uk-UA" sz="2000" dirty="0">
              <a:latin typeface="Calibri"/>
              <a:ea typeface="Calibri"/>
              <a:cs typeface="Times New Roman"/>
            </a:endParaRPr>
          </a:p>
          <a:p>
            <a:pPr algn="just">
              <a:lnSpc>
                <a:spcPct val="115000"/>
              </a:lnSpc>
              <a:spcAft>
                <a:spcPts val="0"/>
              </a:spcAft>
            </a:pPr>
            <a:r>
              <a:rPr lang="uk-UA" sz="2400" dirty="0">
                <a:latin typeface="Times New Roman"/>
                <a:ea typeface="Calibri"/>
                <a:cs typeface="Times New Roman"/>
              </a:rPr>
              <a:t>3. Про оздоровлення дітей влітку, охорона життя і здоров’я, безпека їх життєдіяльності. У відпустку з дитиною</a:t>
            </a:r>
            <a:endParaRPr lang="uk-UA" sz="2000" dirty="0">
              <a:latin typeface="Calibri"/>
              <a:ea typeface="Calibri"/>
              <a:cs typeface="Times New Roman"/>
            </a:endParaRPr>
          </a:p>
          <a:p>
            <a:pPr algn="just">
              <a:lnSpc>
                <a:spcPct val="115000"/>
              </a:lnSpc>
              <a:spcAft>
                <a:spcPts val="0"/>
              </a:spcAft>
            </a:pPr>
            <a:r>
              <a:rPr lang="uk-UA" sz="2400" dirty="0">
                <a:latin typeface="Times New Roman"/>
                <a:ea typeface="Calibri"/>
                <a:cs typeface="Times New Roman"/>
              </a:rPr>
              <a:t>4. Про загальні питання, підсумки діяльності батьківського активу за 2023/2024 </a:t>
            </a:r>
            <a:r>
              <a:rPr lang="uk-UA" sz="2400" dirty="0" err="1">
                <a:latin typeface="Times New Roman"/>
                <a:ea typeface="Calibri"/>
                <a:cs typeface="Times New Roman"/>
              </a:rPr>
              <a:t>н.р</a:t>
            </a:r>
            <a:r>
              <a:rPr lang="uk-UA" sz="2400" dirty="0">
                <a:latin typeface="Times New Roman"/>
                <a:ea typeface="Calibri"/>
                <a:cs typeface="Times New Roman"/>
              </a:rPr>
              <a:t>.</a:t>
            </a:r>
            <a:endParaRPr lang="uk-UA" sz="2000" dirty="0">
              <a:latin typeface="Calibri"/>
              <a:ea typeface="Calibri"/>
              <a:cs typeface="Times New Roman"/>
            </a:endParaRPr>
          </a:p>
          <a:p>
            <a:pPr algn="just">
              <a:lnSpc>
                <a:spcPct val="115000"/>
              </a:lnSpc>
              <a:spcAft>
                <a:spcPts val="0"/>
              </a:spcAft>
            </a:pPr>
            <a:r>
              <a:rPr lang="uk-UA" sz="2400" dirty="0">
                <a:latin typeface="Times New Roman"/>
                <a:ea typeface="Calibri"/>
                <a:cs typeface="Times New Roman"/>
              </a:rPr>
              <a:t>5. Про наші спогади та надії (презентація фото вернісажу про життя групи за рік).</a:t>
            </a:r>
            <a:endParaRPr lang="uk-UA" sz="2000" dirty="0">
              <a:latin typeface="Calibri"/>
              <a:ea typeface="Calibri"/>
              <a:cs typeface="Times New Roman"/>
            </a:endParaRPr>
          </a:p>
          <a:p>
            <a:pPr algn="just">
              <a:lnSpc>
                <a:spcPct val="115000"/>
              </a:lnSpc>
              <a:spcAft>
                <a:spcPts val="0"/>
              </a:spcAft>
            </a:pPr>
            <a:r>
              <a:rPr lang="uk-UA" sz="2400" dirty="0">
                <a:latin typeface="Times New Roman"/>
                <a:ea typeface="Calibri"/>
                <a:cs typeface="Times New Roman"/>
              </a:rPr>
              <a:t>6.  Організаційні питання «Вільний мікрофон.</a:t>
            </a:r>
            <a:endParaRPr lang="uk-UA" sz="2000" dirty="0">
              <a:latin typeface="Calibri"/>
              <a:ea typeface="Calibri"/>
              <a:cs typeface="Times New Roman"/>
            </a:endParaRPr>
          </a:p>
          <a:p>
            <a:pPr algn="just">
              <a:spcAft>
                <a:spcPts val="0"/>
              </a:spcAft>
            </a:pPr>
            <a:r>
              <a:rPr lang="uk-UA" sz="2400" dirty="0">
                <a:latin typeface="Times New Roman"/>
                <a:ea typeface="Calibri"/>
              </a:rPr>
              <a:t>У жовтні збори для батьків, діти яких відвідують логопедичні та інклюзивні  групи. Обговорювались питання: «Взаємодія педагогів та батьків у освітньому процесі дітей із особливими освітніми потребами системі інклюзивної освіти». Відбулося  практичне заняття батьків з Сидорук Н.Є. практичним психологом «Діти з особливими потребами».</a:t>
            </a:r>
            <a:endParaRPr lang="uk-UA" dirty="0"/>
          </a:p>
          <a:p>
            <a:pPr algn="just">
              <a:spcAft>
                <a:spcPts val="0"/>
              </a:spcAft>
            </a:pPr>
            <a:r>
              <a:rPr lang="uk-UA" sz="2400" dirty="0">
                <a:latin typeface="Times New Roman"/>
                <a:ea typeface="Calibri"/>
              </a:rPr>
              <a:t>Організована тісна співпраця ЗДО з ІРЦ. Розроблено та затверджено план співпраці з ІРЦ . в разі необхідності, педагоги направляють на консультацію батьків  з метою проведення комплексної </a:t>
            </a:r>
            <a:r>
              <a:rPr lang="uk-UA" sz="2400" dirty="0" err="1">
                <a:latin typeface="Times New Roman"/>
                <a:ea typeface="Calibri"/>
              </a:rPr>
              <a:t>психолого</a:t>
            </a:r>
            <a:r>
              <a:rPr lang="uk-UA" sz="2400" dirty="0">
                <a:latin typeface="Times New Roman"/>
                <a:ea typeface="Calibri"/>
              </a:rPr>
              <a:t> – педагогічної оцінки та визначення особливих освітніх потреб дитини і рівня підтримки. Проводяться методичні заходи «Сходинки інклюзії» з залученням фахівців  ІРЦ, з  висвітленням проблемних питань  щодо динаміки розвитку дітей з ООП.</a:t>
            </a:r>
            <a:endParaRPr lang="uk-UA" dirty="0"/>
          </a:p>
          <a:p>
            <a:pPr algn="just">
              <a:spcAft>
                <a:spcPts val="0"/>
              </a:spcAft>
            </a:pPr>
            <a:r>
              <a:rPr lang="uk-UA" sz="2400" dirty="0">
                <a:latin typeface="Times New Roman"/>
                <a:ea typeface="Calibri"/>
              </a:rPr>
              <a:t> Створені інформаційні стенди, проводяться  консультації, анкетування батьків. День відкритих дверей організовано пройшов 01.09.2023 році.</a:t>
            </a:r>
            <a:endParaRPr lang="uk-UA" dirty="0"/>
          </a:p>
          <a:p>
            <a:pPr>
              <a:lnSpc>
                <a:spcPct val="115000"/>
              </a:lnSpc>
              <a:spcAft>
                <a:spcPts val="1000"/>
              </a:spcAft>
            </a:pPr>
            <a:r>
              <a:rPr lang="uk-UA" sz="2400" dirty="0">
                <a:latin typeface="Times New Roman"/>
                <a:ea typeface="Calibri"/>
                <a:cs typeface="Times New Roman"/>
              </a:rPr>
              <a:t>За участю усіх учасників освітнього процесу проведено День довкілля 15.04.2024 та  Місячник з благоустрою, квітень, 2024 року.  </a:t>
            </a:r>
            <a:endParaRPr lang="uk-UA" sz="2000" dirty="0">
              <a:latin typeface="Calibri"/>
              <a:ea typeface="Calibri"/>
              <a:cs typeface="Times New Roman"/>
            </a:endParaRPr>
          </a:p>
          <a:p>
            <a:pPr>
              <a:lnSpc>
                <a:spcPct val="115000"/>
              </a:lnSpc>
              <a:spcAft>
                <a:spcPts val="1000"/>
              </a:spcAft>
            </a:pPr>
            <a:r>
              <a:rPr lang="uk-UA" sz="2400" dirty="0">
                <a:latin typeface="Times New Roman"/>
                <a:ea typeface="Calibri"/>
                <a:cs typeface="Times New Roman"/>
              </a:rPr>
              <a:t>На виконання листа Офісу Президента України від 14.03.2024 № 8617/0/1-24 до звернення Асоціації професіоналів довкілля від 01.03.2024 3 224/102  випускники ЗДО № 8 «Калинонька» груп старшого дошкільного віку №8,9,14 за сприяння батьків приєдналися до Загальнонаціональної акції єднання та віри «Випускники-2024 року для майбутніх поколінь» і започаткували алею гортензій. </a:t>
            </a:r>
            <a:endParaRPr lang="uk-UA" sz="2000" dirty="0">
              <a:latin typeface="Calibri"/>
              <a:ea typeface="Calibri"/>
              <a:cs typeface="Times New Roman"/>
            </a:endParaRPr>
          </a:p>
          <a:p>
            <a:pPr marL="45720" indent="0">
              <a:buNone/>
            </a:pPr>
            <a:endParaRPr lang="uk-UA" dirty="0"/>
          </a:p>
        </p:txBody>
      </p:sp>
    </p:spTree>
    <p:extLst>
      <p:ext uri="{BB962C8B-B14F-4D97-AF65-F5344CB8AC3E}">
        <p14:creationId xmlns:p14="http://schemas.microsoft.com/office/powerpoint/2010/main" val="1659738310"/>
      </p:ext>
    </p:extLst>
  </p:cSld>
  <p:clrMapOvr>
    <a:masterClrMapping/>
  </p:clrMapOvr>
  <p:transition spd="med">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899592" y="476672"/>
            <a:ext cx="8001000" cy="864096"/>
          </a:xfrm>
        </p:spPr>
        <p:txBody>
          <a:bodyPr>
            <a:normAutofit/>
          </a:bodyPr>
          <a:lstStyle/>
          <a:p>
            <a:pPr marL="45720" indent="0">
              <a:buNone/>
            </a:pPr>
            <a:r>
              <a:rPr lang="uk-UA" sz="4400" dirty="0" smtClean="0">
                <a:solidFill>
                  <a:srgbClr val="FF0000"/>
                </a:solidFill>
                <a:latin typeface="Monotype Corsiva" pitchFamily="66" charset="0"/>
                <a:cs typeface="Times New Roman" pitchFamily="18" charset="0"/>
              </a:rPr>
              <a:t>Виконання закону «Про мови»</a:t>
            </a:r>
            <a:endParaRPr lang="uk-UA" sz="4400" dirty="0">
              <a:solidFill>
                <a:srgbClr val="FF0000"/>
              </a:solidFill>
              <a:latin typeface="Monotype Corsiva" pitchFamily="66" charset="0"/>
              <a:cs typeface="Times New Roman" pitchFamily="18" charset="0"/>
            </a:endParaRPr>
          </a:p>
        </p:txBody>
      </p:sp>
      <p:sp>
        <p:nvSpPr>
          <p:cNvPr id="4" name="TextBox 3"/>
          <p:cNvSpPr txBox="1"/>
          <p:nvPr/>
        </p:nvSpPr>
        <p:spPr>
          <a:xfrm>
            <a:off x="467544" y="1556792"/>
            <a:ext cx="8568952" cy="2893100"/>
          </a:xfrm>
          <a:prstGeom prst="rect">
            <a:avLst/>
          </a:prstGeom>
          <a:noFill/>
        </p:spPr>
        <p:txBody>
          <a:bodyPr wrap="square" rtlCol="0">
            <a:spAutoFit/>
          </a:bodyPr>
          <a:lstStyle/>
          <a:p>
            <a:pPr algn="just"/>
            <a:r>
              <a:rPr lang="uk-UA" sz="1400" dirty="0" smtClean="0">
                <a:latin typeface="Times New Roman" pitchFamily="18" charset="0"/>
                <a:cs typeface="Times New Roman" pitchFamily="18" charset="0"/>
              </a:rPr>
              <a:t>      Заклад дошкільної освіти здійснює реалізацію ст.10 Конституції України, закону України «Про мови».</a:t>
            </a:r>
          </a:p>
          <a:p>
            <a:pPr algn="just"/>
            <a:r>
              <a:rPr lang="uk-UA" sz="1400" dirty="0">
                <a:latin typeface="Times New Roman" pitchFamily="18" charset="0"/>
                <a:cs typeface="Times New Roman" pitchFamily="18" charset="0"/>
              </a:rPr>
              <a:t> </a:t>
            </a:r>
            <a:r>
              <a:rPr lang="uk-UA" sz="1400" dirty="0" smtClean="0">
                <a:latin typeface="Times New Roman" pitchFamily="18" charset="0"/>
                <a:cs typeface="Times New Roman" pitchFamily="18" charset="0"/>
              </a:rPr>
              <a:t>     </a:t>
            </a:r>
            <a:r>
              <a:rPr lang="uk-UA" sz="1400" dirty="0">
                <a:latin typeface="Times New Roman" pitchFamily="18" charset="0"/>
                <a:cs typeface="Times New Roman" pitchFamily="18" charset="0"/>
              </a:rPr>
              <a:t>С</a:t>
            </a:r>
            <a:r>
              <a:rPr lang="uk-UA" sz="1400" dirty="0" smtClean="0">
                <a:latin typeface="Times New Roman" pitchFamily="18" charset="0"/>
                <a:cs typeface="Times New Roman" pitchFamily="18" charset="0"/>
              </a:rPr>
              <a:t>истематизована нормативно-правова база з даного питання. Адміністрація та педагоги розмовляють та володіють державною мовою – українською.</a:t>
            </a:r>
          </a:p>
          <a:p>
            <a:pPr algn="just"/>
            <a:r>
              <a:rPr lang="uk-UA" sz="1400" dirty="0">
                <a:latin typeface="Times New Roman" pitchFamily="18" charset="0"/>
                <a:cs typeface="Times New Roman" pitchFamily="18" charset="0"/>
              </a:rPr>
              <a:t> </a:t>
            </a:r>
            <a:r>
              <a:rPr lang="uk-UA" sz="1400" dirty="0" smtClean="0">
                <a:latin typeface="Times New Roman" pitchFamily="18" charset="0"/>
                <a:cs typeface="Times New Roman" pitchFamily="18" charset="0"/>
              </a:rPr>
              <a:t>    Заклад дошкільної освіти освітній процес , ведення ділової документації здійснюється державною мовою. Діти знають, володіють та розуміють українську мову.</a:t>
            </a:r>
          </a:p>
          <a:p>
            <a:pPr algn="just"/>
            <a:r>
              <a:rPr lang="uk-UA" sz="1400" dirty="0">
                <a:latin typeface="Times New Roman" pitchFamily="18" charset="0"/>
                <a:cs typeface="Times New Roman" pitchFamily="18" charset="0"/>
              </a:rPr>
              <a:t> </a:t>
            </a:r>
            <a:r>
              <a:rPr lang="uk-UA" sz="1400" dirty="0" smtClean="0">
                <a:latin typeface="Times New Roman" pitchFamily="18" charset="0"/>
                <a:cs typeface="Times New Roman" pitchFamily="18" charset="0"/>
              </a:rPr>
              <a:t>    В дошкільних групах оформлені національні та патріотичні куточки, в яких розміщені державні та національні символи України, предмети народного </a:t>
            </a:r>
            <a:r>
              <a:rPr lang="uk-UA" sz="1400" dirty="0" err="1" smtClean="0">
                <a:latin typeface="Times New Roman" pitchFamily="18" charset="0"/>
                <a:cs typeface="Times New Roman" pitchFamily="18" charset="0"/>
              </a:rPr>
              <a:t>декторативно-вжиткового</a:t>
            </a:r>
            <a:r>
              <a:rPr lang="uk-UA" sz="1400" dirty="0" smtClean="0">
                <a:latin typeface="Times New Roman" pitchFamily="18" charset="0"/>
                <a:cs typeface="Times New Roman" pitchFamily="18" charset="0"/>
              </a:rPr>
              <a:t> мистецтва.</a:t>
            </a:r>
          </a:p>
          <a:p>
            <a:pPr algn="just"/>
            <a:r>
              <a:rPr lang="uk-UA" sz="1400" dirty="0">
                <a:latin typeface="Times New Roman" pitchFamily="18" charset="0"/>
                <a:cs typeface="Times New Roman" pitchFamily="18" charset="0"/>
              </a:rPr>
              <a:t> </a:t>
            </a:r>
            <a:r>
              <a:rPr lang="uk-UA" sz="1400" dirty="0" smtClean="0">
                <a:latin typeface="Times New Roman" pitchFamily="18" charset="0"/>
                <a:cs typeface="Times New Roman" pitchFamily="18" charset="0"/>
              </a:rPr>
              <a:t>    Вихователями закладу зібрані твори українського фольклору: </a:t>
            </a:r>
            <a:r>
              <a:rPr lang="uk-UA" sz="1400" dirty="0" err="1" smtClean="0">
                <a:latin typeface="Times New Roman" pitchFamily="18" charset="0"/>
                <a:cs typeface="Times New Roman" pitchFamily="18" charset="0"/>
              </a:rPr>
              <a:t>прислівя</a:t>
            </a:r>
            <a:r>
              <a:rPr lang="uk-UA" sz="1400" dirty="0" smtClean="0">
                <a:latin typeface="Times New Roman" pitchFamily="18" charset="0"/>
                <a:cs typeface="Times New Roman" pitchFamily="18" charset="0"/>
              </a:rPr>
              <a:t>, приказки, </a:t>
            </a:r>
            <a:r>
              <a:rPr lang="uk-UA" sz="1400" dirty="0" err="1" smtClean="0">
                <a:latin typeface="Times New Roman" pitchFamily="18" charset="0"/>
                <a:cs typeface="Times New Roman" pitchFamily="18" charset="0"/>
              </a:rPr>
              <a:t>забавлянки</a:t>
            </a:r>
            <a:r>
              <a:rPr lang="uk-UA" sz="1400" dirty="0" smtClean="0">
                <a:latin typeface="Times New Roman" pitchFamily="18" charset="0"/>
                <a:cs typeface="Times New Roman" pitchFamily="18" charset="0"/>
              </a:rPr>
              <a:t>, колискові пісні.</a:t>
            </a:r>
          </a:p>
          <a:p>
            <a:pPr algn="just"/>
            <a:r>
              <a:rPr lang="uk-UA" sz="1400" dirty="0">
                <a:latin typeface="Times New Roman" pitchFamily="18" charset="0"/>
                <a:cs typeface="Times New Roman" pitchFamily="18" charset="0"/>
              </a:rPr>
              <a:t> </a:t>
            </a:r>
            <a:r>
              <a:rPr lang="uk-UA" sz="1400" dirty="0" smtClean="0">
                <a:latin typeface="Times New Roman" pitchFamily="18" charset="0"/>
                <a:cs typeface="Times New Roman" pitchFamily="18" charset="0"/>
              </a:rPr>
              <a:t>    Ці куточки стали місцем проведення занять з народознавства, бесід з дітьми щодо тематики патріотизму під час яких діти знайомляться з обрядами, звичаями, побутом, творчістю та відданістю українського народу.</a:t>
            </a:r>
          </a:p>
          <a:p>
            <a:pPr algn="just"/>
            <a:r>
              <a:rPr lang="uk-UA" sz="1400" dirty="0">
                <a:latin typeface="Times New Roman" pitchFamily="18" charset="0"/>
                <a:cs typeface="Times New Roman" pitchFamily="18" charset="0"/>
              </a:rPr>
              <a:t> </a:t>
            </a:r>
            <a:r>
              <a:rPr lang="uk-UA" sz="1400" dirty="0" smtClean="0">
                <a:latin typeface="Times New Roman" pitchFamily="18" charset="0"/>
                <a:cs typeface="Times New Roman" pitchFamily="18" charset="0"/>
              </a:rPr>
              <a:t>    Цікаво та змістовно проходять свята, розваги народознавчого змісту. Проводиться популяризація української мови серед батьківської громадськості </a:t>
            </a:r>
            <a:endParaRPr lang="uk-UA" sz="1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365105"/>
            <a:ext cx="3106779" cy="216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6961762"/>
      </p:ext>
    </p:extLst>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quarter" idx="13"/>
          </p:nvPr>
        </p:nvSpPr>
        <p:spPr>
          <a:xfrm>
            <a:off x="179512" y="3140968"/>
            <a:ext cx="8784976" cy="3450696"/>
          </a:xfrm>
        </p:spPr>
        <p:txBody>
          <a:bodyPr>
            <a:normAutofit lnSpcReduction="10000"/>
          </a:bodyPr>
          <a:lstStyle/>
          <a:p>
            <a:pPr algn="just"/>
            <a:endParaRPr lang="uk-UA" sz="1200" dirty="0" smtClean="0">
              <a:solidFill>
                <a:schemeClr val="tx1"/>
              </a:solidFill>
            </a:endParaRPr>
          </a:p>
          <a:p>
            <a:pPr algn="just"/>
            <a:endParaRPr lang="uk-UA" sz="1200" dirty="0">
              <a:solidFill>
                <a:schemeClr val="tx1"/>
              </a:solidFill>
            </a:endParaRPr>
          </a:p>
          <a:p>
            <a:pPr algn="just"/>
            <a:r>
              <a:rPr lang="uk-UA" sz="1400" dirty="0" smtClean="0">
                <a:solidFill>
                  <a:schemeClr val="tx1"/>
                </a:solidFill>
                <a:latin typeface="Times New Roman" pitchFamily="18" charset="0"/>
                <a:cs typeface="Times New Roman" pitchFamily="18" charset="0"/>
              </a:rPr>
              <a:t>            На виконання Національної доктрини розвитку освіти, п. 3 наказу МОН України від 23.03.2005 року №178, </a:t>
            </a:r>
            <a:r>
              <a:rPr lang="uk-UA" sz="1400" dirty="0" smtClean="0">
                <a:solidFill>
                  <a:schemeClr val="tx1"/>
                </a:solidFill>
                <a:latin typeface="Times New Roman" pitchFamily="18" charset="0"/>
                <a:ea typeface="Times New Roman"/>
                <a:cs typeface="Times New Roman" pitchFamily="18" charset="0"/>
              </a:rPr>
              <a:t>Положення </a:t>
            </a:r>
            <a:r>
              <a:rPr lang="uk-UA" sz="1400" dirty="0">
                <a:solidFill>
                  <a:schemeClr val="tx1"/>
                </a:solidFill>
                <a:latin typeface="Times New Roman" pitchFamily="18" charset="0"/>
                <a:ea typeface="Times New Roman"/>
                <a:cs typeface="Times New Roman" pitchFamily="18" charset="0"/>
              </a:rPr>
              <a:t>про дошкільний навчальний заклад зі змінами затвердженими Постановою Кабінету Міністрів України від 27.01.2021 року №86 «Про внесення змін в Положенні закладу дошкільної освіти», Статут закладу дошкільної освіти №8 «Калинонька» </a:t>
            </a:r>
            <a:r>
              <a:rPr lang="uk-UA" sz="1400" dirty="0" err="1">
                <a:solidFill>
                  <a:schemeClr val="tx1"/>
                </a:solidFill>
                <a:latin typeface="Times New Roman" pitchFamily="18" charset="0"/>
                <a:ea typeface="Times New Roman"/>
                <a:cs typeface="Times New Roman" pitchFamily="18" charset="0"/>
              </a:rPr>
              <a:t>Старокостянтинівської</a:t>
            </a:r>
            <a:r>
              <a:rPr lang="uk-UA" sz="1400" dirty="0">
                <a:solidFill>
                  <a:schemeClr val="tx1"/>
                </a:solidFill>
                <a:latin typeface="Times New Roman" pitchFamily="18" charset="0"/>
                <a:ea typeface="Times New Roman"/>
                <a:cs typeface="Times New Roman" pitchFamily="18" charset="0"/>
              </a:rPr>
              <a:t> міської ради (нова редакція) затвердженого рішенням міської ради від 10 червня 2022 року №15/14/</a:t>
            </a:r>
            <a:r>
              <a:rPr lang="en-US" sz="1400" dirty="0">
                <a:solidFill>
                  <a:schemeClr val="tx1"/>
                </a:solidFill>
                <a:latin typeface="Times New Roman" pitchFamily="18" charset="0"/>
                <a:ea typeface="Times New Roman"/>
                <a:cs typeface="Times New Roman" pitchFamily="18" charset="0"/>
              </a:rPr>
              <a:t>VIII</a:t>
            </a:r>
            <a:r>
              <a:rPr lang="uk-UA" sz="1400" dirty="0">
                <a:solidFill>
                  <a:schemeClr val="tx1"/>
                </a:solidFill>
                <a:latin typeface="Times New Roman" pitchFamily="18" charset="0"/>
                <a:ea typeface="Times New Roman"/>
                <a:cs typeface="Times New Roman" pitchFamily="18" charset="0"/>
              </a:rPr>
              <a:t>, з метою реалізації державної політики щодо забезпечення конституційних прав і державних гарантій дітям дошкільного віку, забезпечення різнобічного розвитку дітей дошкільного віку з урахуванням здібностей, індивідуальних, психічних та фізичних особливостей, культурних потреб в умовах, наближених до </a:t>
            </a:r>
            <a:r>
              <a:rPr lang="uk-UA" sz="1400" dirty="0" smtClean="0">
                <a:solidFill>
                  <a:schemeClr val="tx1"/>
                </a:solidFill>
                <a:latin typeface="Times New Roman" pitchFamily="18" charset="0"/>
                <a:ea typeface="Times New Roman"/>
                <a:cs typeface="Times New Roman" pitchFamily="18" charset="0"/>
              </a:rPr>
              <a:t>сімейних, подальшого утвердження відкритої і демократичної державно-громадської системи управління освітою, контролю за прозорістю прийняття і виконання управлінських рішень, запровадження колегіальної етики управлінської діяльності у ЗДО що базується на принципах взаємоповаги та позитивної мотивації, я, НИЖНИК Лариса Василівна, директор закладу дошкільної освіти </a:t>
            </a:r>
          </a:p>
          <a:p>
            <a:pPr algn="just"/>
            <a:r>
              <a:rPr lang="uk-UA" sz="1400" dirty="0" smtClean="0">
                <a:solidFill>
                  <a:schemeClr val="tx1"/>
                </a:solidFill>
                <a:latin typeface="Times New Roman" pitchFamily="18" charset="0"/>
                <a:ea typeface="Times New Roman"/>
                <a:cs typeface="Times New Roman" pitchFamily="18" charset="0"/>
              </a:rPr>
              <a:t>№ 8 «Калинонька», освіта повна вища звітує про основні напрямки своєї діяльності за 2023-2024 навчальний рік</a:t>
            </a:r>
            <a:endParaRPr lang="uk-UA" sz="1400" dirty="0">
              <a:solidFill>
                <a:schemeClr val="tx1"/>
              </a:solidFill>
              <a:latin typeface="Times New Roman" pitchFamily="18" charset="0"/>
              <a:cs typeface="Times New Roman" pitchFamily="18" charset="0"/>
            </a:endParaRPr>
          </a:p>
        </p:txBody>
      </p:sp>
      <p:pic>
        <p:nvPicPr>
          <p:cNvPr id="4098" name="Picture 2" descr="Засідання постійних комісій | СУРСЬКО-ЛИТОВСЬКА СІЛЬСЬКА РАД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88640"/>
            <a:ext cx="5076825" cy="32964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582594"/>
          </a:xfrm>
        </p:spPr>
        <p:txBody>
          <a:bodyPr>
            <a:noAutofit/>
          </a:bodyPr>
          <a:lstStyle/>
          <a:p>
            <a:pPr marL="0" indent="0" algn="ctr">
              <a:buNone/>
            </a:pPr>
            <a:r>
              <a:rPr lang="uk-UA" sz="4400" b="1" i="1" dirty="0" smtClean="0">
                <a:solidFill>
                  <a:srgbClr val="FF0000"/>
                </a:solidFill>
                <a:latin typeface="Times New Roman" pitchFamily="18" charset="0"/>
                <a:cs typeface="Times New Roman" pitchFamily="18" charset="0"/>
              </a:rPr>
              <a:t>Свята, виставки</a:t>
            </a:r>
            <a:endParaRPr lang="ru-RU" sz="4400" b="1" i="1" dirty="0">
              <a:solidFill>
                <a:srgbClr val="FF0000"/>
              </a:solidFill>
              <a:latin typeface="Times New Roman" pitchFamily="18" charset="0"/>
              <a:cs typeface="Times New Roman" pitchFamily="18" charset="0"/>
            </a:endParaRPr>
          </a:p>
        </p:txBody>
      </p:sp>
      <p:sp>
        <p:nvSpPr>
          <p:cNvPr id="4" name="TextBox 3"/>
          <p:cNvSpPr txBox="1"/>
          <p:nvPr/>
        </p:nvSpPr>
        <p:spPr>
          <a:xfrm>
            <a:off x="755576" y="1124744"/>
            <a:ext cx="8136904" cy="954107"/>
          </a:xfrm>
          <a:prstGeom prst="rect">
            <a:avLst/>
          </a:prstGeom>
          <a:noFill/>
        </p:spPr>
        <p:txBody>
          <a:bodyPr wrap="square" rtlCol="0">
            <a:spAutoFit/>
          </a:bodyPr>
          <a:lstStyle/>
          <a:p>
            <a:r>
              <a:rPr lang="uk-UA" sz="1400" dirty="0" smtClean="0"/>
              <a:t>     </a:t>
            </a:r>
            <a:r>
              <a:rPr lang="uk-UA" sz="1400" dirty="0" smtClean="0">
                <a:latin typeface="Times New Roman" pitchFamily="18" charset="0"/>
                <a:cs typeface="Times New Roman" pitchFamily="18" charset="0"/>
              </a:rPr>
              <a:t>Незалежно від ситуації в країні, педагогічними працівниками закладу продовжувалась робота щодо розвитку та виховання у дітей творчості та талантів, як у режимі он-лайн так і очно були проведені різноманітні заходи, свята та розваги, адже діти – це наші квіти, це наше майбутнє тому вони повинні жити у світі гри, казки, музики фантазії та творчості.</a:t>
            </a:r>
            <a:endParaRPr lang="uk-UA" sz="1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081902"/>
            <a:ext cx="3528392" cy="242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096" y="4543003"/>
            <a:ext cx="3457847"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1" y="4560849"/>
            <a:ext cx="3732076" cy="2214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4028" y="2081902"/>
            <a:ext cx="3671452" cy="2283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Новорічна декоративна гілочка (яблучко, шипшина, глод), колір ЧЕРВОНИЙ, 25  см, 1 шт: продаж, ціна у Києві. Приладдя для скрапбукінгу від  &quot;Інтернет-магазин &quot;Хобі-плюс&quot;&quot; - 16883708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5438" y="4581129"/>
            <a:ext cx="3140938" cy="17744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260648"/>
            <a:ext cx="4104456" cy="291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384" y="3203094"/>
            <a:ext cx="4211513" cy="315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365104"/>
            <a:ext cx="3203401" cy="241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7029" y="4365104"/>
            <a:ext cx="3327915" cy="240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545529"/>
            <a:ext cx="2864681" cy="38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descr="Казка Сніжинка читати онлайн"/>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412776"/>
            <a:ext cx="24860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Казка Сніжинка читати онлайн"/>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7973" y="116632"/>
            <a:ext cx="248602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755984"/>
      </p:ext>
    </p:extLst>
  </p:cSld>
  <p:clrMapOvr>
    <a:masterClrMapping/>
  </p:clrMapOvr>
  <p:transition spd="med">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08112" y="376455"/>
            <a:ext cx="8229600" cy="582594"/>
          </a:xfrm>
        </p:spPr>
        <p:txBody>
          <a:bodyPr>
            <a:noAutofit/>
          </a:bodyPr>
          <a:lstStyle/>
          <a:p>
            <a:pPr marL="0" indent="0" algn="ctr">
              <a:buNone/>
            </a:pPr>
            <a:r>
              <a:rPr lang="uk-UA" sz="4400" b="1" dirty="0" smtClean="0">
                <a:solidFill>
                  <a:srgbClr val="FF0000"/>
                </a:solidFill>
                <a:latin typeface="Monotype Corsiva" pitchFamily="66" charset="0"/>
                <a:cs typeface="Times New Roman" pitchFamily="18" charset="0"/>
              </a:rPr>
              <a:t>Логопедична робота</a:t>
            </a:r>
            <a:endParaRPr lang="ru-RU" sz="4400" b="1" dirty="0">
              <a:solidFill>
                <a:srgbClr val="FF0000"/>
              </a:solidFill>
              <a:latin typeface="Monotype Corsiva" pitchFamily="66" charset="0"/>
              <a:cs typeface="Times New Roman" pitchFamily="18" charset="0"/>
            </a:endParaRPr>
          </a:p>
        </p:txBody>
      </p:sp>
      <p:sp>
        <p:nvSpPr>
          <p:cNvPr id="22529" name="Rectangle 1"/>
          <p:cNvSpPr>
            <a:spLocks noChangeArrowheads="1"/>
          </p:cNvSpPr>
          <p:nvPr/>
        </p:nvSpPr>
        <p:spPr bwMode="auto">
          <a:xfrm>
            <a:off x="208112" y="1797103"/>
            <a:ext cx="8712968" cy="14757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15000"/>
              </a:lnSpc>
              <a:spcAft>
                <a:spcPts val="0"/>
              </a:spcAft>
            </a:pPr>
            <a:endParaRPr lang="uk-UA" sz="1400" dirty="0" smtClean="0">
              <a:latin typeface="Times New Roman"/>
              <a:ea typeface="Calibri"/>
              <a:cs typeface="Times New Roman"/>
            </a:endParaRPr>
          </a:p>
          <a:p>
            <a:pPr algn="just">
              <a:lnSpc>
                <a:spcPct val="115000"/>
              </a:lnSpc>
              <a:spcAft>
                <a:spcPts val="0"/>
              </a:spcAft>
            </a:pPr>
            <a:endParaRPr lang="uk-UA" sz="1400" dirty="0">
              <a:latin typeface="Times New Roman"/>
              <a:ea typeface="Calibri"/>
              <a:cs typeface="Times New Roman"/>
            </a:endParaRPr>
          </a:p>
          <a:p>
            <a:pPr algn="just">
              <a:lnSpc>
                <a:spcPct val="115000"/>
              </a:lnSpc>
              <a:spcAft>
                <a:spcPts val="0"/>
              </a:spcAft>
            </a:pPr>
            <a:endParaRPr lang="uk-UA" sz="1400" dirty="0" smtClean="0">
              <a:latin typeface="Times New Roman"/>
              <a:ea typeface="Calibri"/>
              <a:cs typeface="Times New Roman"/>
            </a:endParaRPr>
          </a:p>
          <a:p>
            <a:pPr indent="270510" algn="just">
              <a:lnSpc>
                <a:spcPct val="115000"/>
              </a:lnSpc>
              <a:spcAft>
                <a:spcPts val="0"/>
              </a:spcAft>
            </a:pPr>
            <a:endParaRPr lang="uk-UA" sz="1200" b="1" dirty="0">
              <a:solidFill>
                <a:srgbClr val="FF0000"/>
              </a:solidFill>
              <a:latin typeface="Calibri"/>
              <a:ea typeface="Calibri"/>
              <a:cs typeface="Times New Roman"/>
            </a:endParaRPr>
          </a:p>
          <a:p>
            <a:pPr indent="270510" algn="just">
              <a:lnSpc>
                <a:spcPct val="115000"/>
              </a:lnSpc>
              <a:spcAft>
                <a:spcPts val="0"/>
              </a:spcAft>
            </a:pPr>
            <a:endParaRPr lang="uk-UA" sz="1200" b="1" dirty="0" smtClean="0">
              <a:solidFill>
                <a:srgbClr val="FF0000"/>
              </a:solidFill>
              <a:latin typeface="Calibri"/>
              <a:ea typeface="Calibri"/>
              <a:cs typeface="Times New Roman"/>
            </a:endParaRPr>
          </a:p>
          <a:p>
            <a:endParaRPr lang="ru-RU" sz="1400" dirty="0">
              <a:latin typeface="Times New Roman" pitchFamily="18" charset="0"/>
              <a:cs typeface="Times New Roman" pitchFamily="18" charset="0"/>
            </a:endParaRPr>
          </a:p>
        </p:txBody>
      </p:sp>
      <p:pic>
        <p:nvPicPr>
          <p:cNvPr id="409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2786" y="4005064"/>
            <a:ext cx="1818828" cy="259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8537" y="4298082"/>
            <a:ext cx="6804248" cy="584775"/>
          </a:xfrm>
          <a:prstGeom prst="rect">
            <a:avLst/>
          </a:prstGeom>
          <a:noFill/>
        </p:spPr>
        <p:txBody>
          <a:bodyPr wrap="square" rtlCol="0">
            <a:spAutoFit/>
          </a:bodyPr>
          <a:lstStyle/>
          <a:p>
            <a:r>
              <a:rPr lang="ru-RU" sz="1400" b="1" dirty="0">
                <a:solidFill>
                  <a:srgbClr val="FF0000"/>
                </a:solidFill>
                <a:latin typeface="Times New Roman"/>
                <a:ea typeface="Calibri"/>
                <a:cs typeface="Times New Roman"/>
              </a:rPr>
              <a:t>Результат</a:t>
            </a:r>
            <a:r>
              <a:rPr lang="uk-UA" sz="1400" b="1" dirty="0">
                <a:solidFill>
                  <a:srgbClr val="FF0000"/>
                </a:solidFill>
                <a:latin typeface="Times New Roman"/>
                <a:ea typeface="Calibri"/>
                <a:cs typeface="Times New Roman"/>
              </a:rPr>
              <a:t>и обстеження дітей  з врахуванням  виявлених мовленнєвих вад у дітей.</a:t>
            </a:r>
            <a:endParaRPr lang="uk-UA" sz="1400" b="1" dirty="0">
              <a:solidFill>
                <a:srgbClr val="FF0000"/>
              </a:solidFill>
              <a:latin typeface="Calibri"/>
              <a:ea typeface="Calibri"/>
              <a:cs typeface="Times New Roman"/>
            </a:endParaRPr>
          </a:p>
          <a:p>
            <a:endParaRPr lang="uk-UA"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769" y="1292286"/>
            <a:ext cx="1872845" cy="248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75717" y="1153539"/>
            <a:ext cx="6649888" cy="3086999"/>
          </a:xfrm>
          <a:prstGeom prst="rect">
            <a:avLst/>
          </a:prstGeom>
        </p:spPr>
        <p:txBody>
          <a:bodyPr wrap="square">
            <a:spAutoFit/>
          </a:bodyPr>
          <a:lstStyle/>
          <a:p>
            <a:pPr algn="just">
              <a:lnSpc>
                <a:spcPct val="115000"/>
              </a:lnSpc>
              <a:spcAft>
                <a:spcPts val="0"/>
              </a:spcAft>
            </a:pPr>
            <a:r>
              <a:rPr lang="uk-UA" sz="1400" dirty="0" err="1">
                <a:latin typeface="Times New Roman"/>
                <a:ea typeface="Calibri"/>
                <a:cs typeface="Times New Roman"/>
              </a:rPr>
              <a:t>Корекційно-відновлювальна</a:t>
            </a:r>
            <a:r>
              <a:rPr lang="uk-UA" sz="1400" dirty="0">
                <a:latin typeface="Times New Roman"/>
                <a:ea typeface="Calibri"/>
                <a:cs typeface="Times New Roman"/>
              </a:rPr>
              <a:t> робота проводилася  за програмами:</a:t>
            </a:r>
            <a:endParaRPr lang="uk-UA" sz="1400" dirty="0">
              <a:latin typeface="Calibri"/>
              <a:ea typeface="Calibri"/>
              <a:cs typeface="Times New Roman"/>
            </a:endParaRPr>
          </a:p>
          <a:p>
            <a:pPr algn="just">
              <a:lnSpc>
                <a:spcPct val="115000"/>
              </a:lnSpc>
              <a:spcAft>
                <a:spcPts val="0"/>
              </a:spcAft>
            </a:pPr>
            <a:r>
              <a:rPr lang="uk-UA" sz="1400" dirty="0">
                <a:latin typeface="Times New Roman"/>
                <a:ea typeface="Calibri"/>
                <a:cs typeface="Times New Roman"/>
              </a:rPr>
              <a:t>1. Програма </a:t>
            </a:r>
            <a:r>
              <a:rPr lang="uk-UA" sz="1400" dirty="0" err="1">
                <a:latin typeface="Times New Roman"/>
                <a:ea typeface="Calibri"/>
                <a:cs typeface="Times New Roman"/>
              </a:rPr>
              <a:t>Корекційно-розвиткова</a:t>
            </a:r>
            <a:r>
              <a:rPr lang="uk-UA" sz="1400" dirty="0">
                <a:latin typeface="Times New Roman"/>
                <a:ea typeface="Calibri"/>
                <a:cs typeface="Times New Roman"/>
              </a:rPr>
              <a:t> робота з дітьми  із загальним та фонетико-фонематичним недорозвиненням  мовлення (І. Кравцова, Л.</a:t>
            </a:r>
            <a:r>
              <a:rPr lang="uk-UA" sz="1400" dirty="0" err="1">
                <a:latin typeface="Times New Roman"/>
                <a:ea typeface="Calibri"/>
                <a:cs typeface="Times New Roman"/>
              </a:rPr>
              <a:t>Стахова</a:t>
            </a:r>
            <a:r>
              <a:rPr lang="uk-UA" sz="1400" dirty="0">
                <a:latin typeface="Times New Roman"/>
                <a:ea typeface="Calibri"/>
                <a:cs typeface="Times New Roman"/>
              </a:rPr>
              <a:t>)</a:t>
            </a:r>
            <a:endParaRPr lang="uk-UA" sz="1400" dirty="0">
              <a:latin typeface="Calibri"/>
              <a:ea typeface="Calibri"/>
              <a:cs typeface="Times New Roman"/>
            </a:endParaRPr>
          </a:p>
          <a:p>
            <a:pPr algn="just">
              <a:lnSpc>
                <a:spcPct val="115000"/>
              </a:lnSpc>
              <a:spcAft>
                <a:spcPts val="0"/>
              </a:spcAft>
            </a:pPr>
            <a:r>
              <a:rPr lang="uk-UA" sz="1400" dirty="0">
                <a:latin typeface="Times New Roman"/>
                <a:ea typeface="Calibri"/>
                <a:cs typeface="Times New Roman"/>
              </a:rPr>
              <a:t>2. Програма розвитку дітей «</a:t>
            </a:r>
            <a:r>
              <a:rPr lang="uk-UA" sz="1400" dirty="0" err="1">
                <a:latin typeface="Times New Roman"/>
                <a:ea typeface="Calibri"/>
                <a:cs typeface="Times New Roman"/>
              </a:rPr>
              <a:t>Корекційне</a:t>
            </a:r>
            <a:r>
              <a:rPr lang="uk-UA" sz="1400" dirty="0">
                <a:latin typeface="Times New Roman"/>
                <a:ea typeface="Calibri"/>
                <a:cs typeface="Times New Roman"/>
              </a:rPr>
              <a:t> навчання з розвитку мовлення дітей старшого дошкільного віку із ЗНМ ( </a:t>
            </a:r>
            <a:r>
              <a:rPr lang="uk-UA" sz="1400" dirty="0" err="1">
                <a:latin typeface="Times New Roman"/>
                <a:ea typeface="Calibri"/>
                <a:cs typeface="Times New Roman"/>
              </a:rPr>
              <a:t>Трофіменко</a:t>
            </a:r>
            <a:r>
              <a:rPr lang="uk-UA" sz="1400" dirty="0">
                <a:latin typeface="Times New Roman"/>
                <a:ea typeface="Calibri"/>
                <a:cs typeface="Times New Roman"/>
              </a:rPr>
              <a:t> М.І.)</a:t>
            </a:r>
            <a:endParaRPr lang="uk-UA" sz="1400" dirty="0">
              <a:latin typeface="Calibri"/>
              <a:ea typeface="Calibri"/>
              <a:cs typeface="Times New Roman"/>
            </a:endParaRPr>
          </a:p>
          <a:p>
            <a:pPr marL="457200" algn="just">
              <a:spcAft>
                <a:spcPts val="0"/>
              </a:spcAft>
            </a:pPr>
            <a:r>
              <a:rPr lang="uk-UA" sz="1400" dirty="0">
                <a:solidFill>
                  <a:srgbClr val="000000"/>
                </a:solidFill>
                <a:latin typeface="Times New Roman"/>
                <a:ea typeface="Times New Roman"/>
              </a:rPr>
              <a:t>Розпочала свою роботу з  обстеження усного мовлення:</a:t>
            </a:r>
            <a:endParaRPr lang="uk-UA" sz="1400" dirty="0">
              <a:latin typeface="Times New Roman"/>
              <a:ea typeface="Times New Roman"/>
            </a:endParaRPr>
          </a:p>
          <a:p>
            <a:pPr marL="342900" lvl="0" indent="-342900" algn="just">
              <a:spcAft>
                <a:spcPts val="0"/>
              </a:spcAft>
              <a:buFont typeface="Symbol"/>
              <a:buChar char=""/>
            </a:pPr>
            <a:r>
              <a:rPr lang="uk-UA" sz="1400" dirty="0">
                <a:solidFill>
                  <a:srgbClr val="000000"/>
                </a:solidFill>
                <a:latin typeface="Times New Roman"/>
                <a:ea typeface="Times New Roman"/>
              </a:rPr>
              <a:t>просодична сторона мовлення(темп, ритм, інтонація);</a:t>
            </a:r>
            <a:endParaRPr lang="uk-UA" sz="1400" dirty="0">
              <a:latin typeface="Times New Roman"/>
              <a:ea typeface="Times New Roman"/>
            </a:endParaRPr>
          </a:p>
          <a:p>
            <a:pPr marL="342900" lvl="0" indent="-342900" algn="just">
              <a:spcAft>
                <a:spcPts val="0"/>
              </a:spcAft>
              <a:buFont typeface="Symbol"/>
              <a:buChar char=""/>
            </a:pPr>
            <a:r>
              <a:rPr lang="uk-UA" sz="1400" dirty="0">
                <a:solidFill>
                  <a:srgbClr val="000000"/>
                </a:solidFill>
                <a:latin typeface="Times New Roman"/>
                <a:ea typeface="Times New Roman"/>
              </a:rPr>
              <a:t>фонетична сторона мови (</a:t>
            </a:r>
            <a:r>
              <a:rPr lang="uk-UA" sz="1400" dirty="0" err="1">
                <a:solidFill>
                  <a:srgbClr val="000000"/>
                </a:solidFill>
                <a:latin typeface="Times New Roman"/>
                <a:ea typeface="Times New Roman"/>
              </a:rPr>
              <a:t>звуковимова</a:t>
            </a:r>
            <a:r>
              <a:rPr lang="uk-UA" sz="1400" dirty="0">
                <a:solidFill>
                  <a:srgbClr val="000000"/>
                </a:solidFill>
                <a:latin typeface="Times New Roman"/>
                <a:ea typeface="Times New Roman"/>
              </a:rPr>
              <a:t>);</a:t>
            </a:r>
            <a:endParaRPr lang="uk-UA" sz="1400" dirty="0">
              <a:latin typeface="Times New Roman"/>
              <a:ea typeface="Times New Roman"/>
            </a:endParaRPr>
          </a:p>
          <a:p>
            <a:pPr marL="342900" lvl="0" indent="-342900" algn="just">
              <a:spcAft>
                <a:spcPts val="0"/>
              </a:spcAft>
              <a:buFont typeface="Symbol"/>
              <a:buChar char=""/>
            </a:pPr>
            <a:r>
              <a:rPr lang="uk-UA" sz="1400" dirty="0">
                <a:solidFill>
                  <a:srgbClr val="000000"/>
                </a:solidFill>
                <a:latin typeface="Times New Roman"/>
                <a:ea typeface="Times New Roman"/>
              </a:rPr>
              <a:t>фонематичні процеси (звуковий аналіз та синтез);</a:t>
            </a:r>
            <a:endParaRPr lang="uk-UA" sz="1400" dirty="0">
              <a:latin typeface="Times New Roman"/>
              <a:ea typeface="Times New Roman"/>
            </a:endParaRPr>
          </a:p>
          <a:p>
            <a:pPr marL="342900" lvl="0" indent="-342900" algn="just">
              <a:spcAft>
                <a:spcPts val="0"/>
              </a:spcAft>
              <a:buFont typeface="Symbol"/>
              <a:buChar char=""/>
            </a:pPr>
            <a:r>
              <a:rPr lang="uk-UA" sz="1400" dirty="0">
                <a:solidFill>
                  <a:srgbClr val="000000"/>
                </a:solidFill>
                <a:latin typeface="Times New Roman"/>
                <a:ea typeface="Times New Roman"/>
              </a:rPr>
              <a:t>словниковий запас;</a:t>
            </a:r>
            <a:endParaRPr lang="uk-UA" sz="1400" dirty="0">
              <a:latin typeface="Times New Roman"/>
              <a:ea typeface="Times New Roman"/>
            </a:endParaRPr>
          </a:p>
          <a:p>
            <a:pPr marL="342900" lvl="0" indent="-342900" algn="just">
              <a:spcAft>
                <a:spcPts val="0"/>
              </a:spcAft>
              <a:buFont typeface="Symbol"/>
              <a:buChar char=""/>
            </a:pPr>
            <a:r>
              <a:rPr lang="uk-UA" sz="1400" dirty="0">
                <a:solidFill>
                  <a:srgbClr val="000000"/>
                </a:solidFill>
                <a:latin typeface="Times New Roman"/>
                <a:ea typeface="Times New Roman"/>
              </a:rPr>
              <a:t>лексико-граматичний лад мовлення;</a:t>
            </a:r>
            <a:endParaRPr lang="uk-UA" sz="1400" dirty="0">
              <a:latin typeface="Times New Roman"/>
              <a:ea typeface="Times New Roman"/>
            </a:endParaRPr>
          </a:p>
          <a:p>
            <a:pPr marL="342900" lvl="0" indent="-342900" algn="just">
              <a:spcAft>
                <a:spcPts val="0"/>
              </a:spcAft>
              <a:buFont typeface="Symbol"/>
              <a:buChar char=""/>
            </a:pPr>
            <a:r>
              <a:rPr lang="uk-UA" sz="1400" dirty="0">
                <a:solidFill>
                  <a:srgbClr val="000000"/>
                </a:solidFill>
                <a:latin typeface="Times New Roman"/>
                <a:ea typeface="Times New Roman"/>
              </a:rPr>
              <a:t>дрібна моторика</a:t>
            </a:r>
            <a:endParaRPr lang="uk-UA" sz="1400" dirty="0">
              <a:latin typeface="Times New Roman"/>
              <a:ea typeface="Times New Roman"/>
            </a:endParaRPr>
          </a:p>
          <a:p>
            <a:pPr indent="270510" algn="just">
              <a:lnSpc>
                <a:spcPct val="115000"/>
              </a:lnSpc>
              <a:spcAft>
                <a:spcPts val="0"/>
              </a:spcAft>
            </a:pPr>
            <a:r>
              <a:rPr lang="ru-RU" sz="1400" dirty="0">
                <a:latin typeface="Times New Roman"/>
                <a:ea typeface="Calibri"/>
                <a:cs typeface="Times New Roman"/>
              </a:rPr>
              <a:t>Результат</a:t>
            </a:r>
            <a:r>
              <a:rPr lang="uk-UA" sz="1400" dirty="0">
                <a:latin typeface="Times New Roman"/>
                <a:ea typeface="Calibri"/>
                <a:cs typeface="Times New Roman"/>
              </a:rPr>
              <a:t>и обстеження дітей  з врахуванням  виявлених мовленнєвих вад у дітей.</a:t>
            </a:r>
            <a:endParaRPr lang="uk-UA" sz="1400" dirty="0">
              <a:effectLst/>
              <a:latin typeface="Calibri"/>
              <a:ea typeface="Calibri"/>
              <a:cs typeface="Times New Roman"/>
            </a:endParaRPr>
          </a:p>
        </p:txBody>
      </p:sp>
      <p:graphicFrame>
        <p:nvGraphicFramePr>
          <p:cNvPr id="6" name="Таблица 5"/>
          <p:cNvGraphicFramePr>
            <a:graphicFrameLocks noGrp="1"/>
          </p:cNvGraphicFramePr>
          <p:nvPr>
            <p:extLst>
              <p:ext uri="{D42A27DB-BD31-4B8C-83A1-F6EECF244321}">
                <p14:modId xmlns:p14="http://schemas.microsoft.com/office/powerpoint/2010/main" val="360584196"/>
              </p:ext>
            </p:extLst>
          </p:nvPr>
        </p:nvGraphicFramePr>
        <p:xfrm>
          <a:off x="395536" y="4882856"/>
          <a:ext cx="6030595" cy="1399808"/>
        </p:xfrm>
        <a:graphic>
          <a:graphicData uri="http://schemas.openxmlformats.org/drawingml/2006/table">
            <a:tbl>
              <a:tblPr firstRow="1" firstCol="1" bandRow="1" bandCol="1"/>
              <a:tblGrid>
                <a:gridCol w="1661251"/>
                <a:gridCol w="1486058"/>
                <a:gridCol w="1486058"/>
                <a:gridCol w="1397228"/>
              </a:tblGrid>
              <a:tr h="349952">
                <a:tc>
                  <a:txBody>
                    <a:bodyPr/>
                    <a:lstStyle/>
                    <a:p>
                      <a:pPr indent="-180340" algn="just">
                        <a:lnSpc>
                          <a:spcPct val="115000"/>
                        </a:lnSpc>
                        <a:spcAft>
                          <a:spcPts val="0"/>
                        </a:spcAft>
                      </a:pPr>
                      <a:r>
                        <a:rPr lang="uk-UA" sz="1400">
                          <a:effectLst/>
                          <a:latin typeface="Times New Roman"/>
                          <a:ea typeface="Calibri"/>
                          <a:cs typeface="Times New Roman"/>
                        </a:rPr>
                        <a:t>             Період</a:t>
                      </a:r>
                      <a:endParaRPr lang="uk-U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180340" algn="ctr">
                        <a:lnSpc>
                          <a:spcPct val="115000"/>
                        </a:lnSpc>
                        <a:spcAft>
                          <a:spcPts val="0"/>
                        </a:spcAft>
                      </a:pPr>
                      <a:r>
                        <a:rPr lang="uk-UA" sz="1400">
                          <a:effectLst/>
                          <a:latin typeface="Times New Roman"/>
                          <a:ea typeface="Calibri"/>
                          <a:cs typeface="Times New Roman"/>
                        </a:rPr>
                        <a:t>Кількість дітей</a:t>
                      </a:r>
                      <a:endParaRPr lang="uk-U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r>
              <a:tr h="699904">
                <a:tc rowSpan="2">
                  <a:txBody>
                    <a:bodyPr/>
                    <a:lstStyle/>
                    <a:p>
                      <a:pPr indent="-180340" algn="just">
                        <a:lnSpc>
                          <a:spcPct val="115000"/>
                        </a:lnSpc>
                        <a:spcAft>
                          <a:spcPts val="0"/>
                        </a:spcAft>
                      </a:pPr>
                      <a:r>
                        <a:rPr lang="uk-UA" sz="1400">
                          <a:effectLst/>
                          <a:latin typeface="Times New Roman"/>
                          <a:ea typeface="Calibri"/>
                          <a:cs typeface="Times New Roman"/>
                        </a:rPr>
                        <a:t>       Вересень </a:t>
                      </a:r>
                      <a:endParaRPr lang="uk-UA" sz="1100">
                        <a:effectLst/>
                        <a:latin typeface="Calibri"/>
                        <a:ea typeface="Calibri"/>
                        <a:cs typeface="Times New Roman"/>
                      </a:endParaRPr>
                    </a:p>
                    <a:p>
                      <a:pPr indent="-180340" algn="just">
                        <a:lnSpc>
                          <a:spcPct val="115000"/>
                        </a:lnSpc>
                        <a:spcAft>
                          <a:spcPts val="0"/>
                        </a:spcAft>
                      </a:pPr>
                      <a:r>
                        <a:rPr lang="uk-UA" sz="1400">
                          <a:effectLst/>
                          <a:latin typeface="Times New Roman"/>
                          <a:ea typeface="Calibri"/>
                          <a:cs typeface="Times New Roman"/>
                        </a:rPr>
                        <a:t>       Травень</a:t>
                      </a:r>
                      <a:endParaRPr lang="uk-U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1465" indent="-180340" algn="just">
                        <a:lnSpc>
                          <a:spcPct val="115000"/>
                        </a:lnSpc>
                        <a:spcAft>
                          <a:spcPts val="0"/>
                        </a:spcAft>
                      </a:pPr>
                      <a:r>
                        <a:rPr lang="uk-UA" sz="1400">
                          <a:effectLst/>
                          <a:latin typeface="Times New Roman"/>
                          <a:ea typeface="Calibri"/>
                          <a:cs typeface="Times New Roman"/>
                        </a:rPr>
                        <a:t>Всього дітей        </a:t>
                      </a:r>
                      <a:endParaRPr lang="uk-U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15000"/>
                        </a:lnSpc>
                        <a:spcAft>
                          <a:spcPts val="0"/>
                        </a:spcAft>
                      </a:pPr>
                      <a:r>
                        <a:rPr lang="uk-UA" sz="1400">
                          <a:effectLst/>
                          <a:latin typeface="Times New Roman"/>
                          <a:ea typeface="Calibri"/>
                          <a:cs typeface="Times New Roman"/>
                        </a:rPr>
                        <a:t>            ФФНМ</a:t>
                      </a:r>
                      <a:endParaRPr lang="uk-UA" sz="1100">
                        <a:effectLst/>
                        <a:latin typeface="Calibri"/>
                        <a:ea typeface="Calibri"/>
                        <a:cs typeface="Times New Roman"/>
                      </a:endParaRPr>
                    </a:p>
                    <a:p>
                      <a:pPr marL="201295" indent="179705" algn="just">
                        <a:lnSpc>
                          <a:spcPct val="115000"/>
                        </a:lnSpc>
                        <a:spcAft>
                          <a:spcPts val="0"/>
                        </a:spcAft>
                      </a:pPr>
                      <a:r>
                        <a:rPr lang="uk-UA" sz="1400">
                          <a:effectLst/>
                          <a:latin typeface="Times New Roman"/>
                          <a:ea typeface="Calibri"/>
                          <a:cs typeface="Times New Roman"/>
                        </a:rPr>
                        <a:t>Дислалія</a:t>
                      </a:r>
                      <a:endParaRPr lang="uk-U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15000"/>
                        </a:lnSpc>
                        <a:spcAft>
                          <a:spcPts val="0"/>
                        </a:spcAft>
                      </a:pPr>
                      <a:r>
                        <a:rPr lang="uk-UA" sz="1400">
                          <a:effectLst/>
                          <a:latin typeface="Times New Roman"/>
                          <a:ea typeface="Calibri"/>
                          <a:cs typeface="Times New Roman"/>
                        </a:rPr>
                        <a:t>              ЗНМ</a:t>
                      </a:r>
                      <a:endParaRPr lang="uk-UA" sz="1100">
                        <a:effectLst/>
                        <a:latin typeface="Calibri"/>
                        <a:ea typeface="Calibri"/>
                        <a:cs typeface="Times New Roman"/>
                      </a:endParaRPr>
                    </a:p>
                    <a:p>
                      <a:pPr indent="-180340" algn="just">
                        <a:lnSpc>
                          <a:spcPct val="115000"/>
                        </a:lnSpc>
                        <a:spcAft>
                          <a:spcPts val="0"/>
                        </a:spcAft>
                      </a:pPr>
                      <a:r>
                        <a:rPr lang="uk-UA" sz="1400">
                          <a:effectLst/>
                          <a:latin typeface="Times New Roman"/>
                          <a:ea typeface="Calibri"/>
                          <a:cs typeface="Times New Roman"/>
                        </a:rPr>
                        <a:t>           Дизартрія</a:t>
                      </a:r>
                      <a:endParaRPr lang="uk-U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952">
                <a:tc vMerge="1">
                  <a:txBody>
                    <a:bodyPr/>
                    <a:lstStyle/>
                    <a:p>
                      <a:endParaRPr lang="uk-UA"/>
                    </a:p>
                  </a:txBody>
                  <a:tcPr/>
                </a:tc>
                <a:tc>
                  <a:txBody>
                    <a:bodyPr/>
                    <a:lstStyle/>
                    <a:p>
                      <a:pPr indent="-180340" algn="ctr">
                        <a:lnSpc>
                          <a:spcPct val="115000"/>
                        </a:lnSpc>
                        <a:spcAft>
                          <a:spcPts val="0"/>
                        </a:spcAft>
                      </a:pPr>
                      <a:r>
                        <a:rPr lang="uk-UA" sz="1400">
                          <a:effectLst/>
                          <a:latin typeface="Times New Roman"/>
                          <a:ea typeface="Calibri"/>
                          <a:cs typeface="Times New Roman"/>
                        </a:rPr>
                        <a:t>46</a:t>
                      </a:r>
                      <a:endParaRPr lang="uk-U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uk-UA" sz="1400">
                          <a:effectLst/>
                          <a:latin typeface="Times New Roman"/>
                          <a:ea typeface="Calibri"/>
                          <a:cs typeface="Times New Roman"/>
                        </a:rPr>
                        <a:t>24</a:t>
                      </a:r>
                      <a:endParaRPr lang="uk-U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uk-UA" sz="1400" dirty="0">
                          <a:effectLst/>
                          <a:latin typeface="Times New Roman"/>
                          <a:ea typeface="Calibri"/>
                          <a:cs typeface="Times New Roman"/>
                        </a:rPr>
                        <a:t>22</a:t>
                      </a:r>
                      <a:endParaRPr lang="uk-U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1758" y="969496"/>
            <a:ext cx="5572164" cy="307777"/>
          </a:xfrm>
          <a:prstGeom prst="rect">
            <a:avLst/>
          </a:prstGeom>
          <a:noFill/>
        </p:spPr>
        <p:txBody>
          <a:bodyPr wrap="square" rtlCol="0">
            <a:spAutoFit/>
          </a:bodyPr>
          <a:lstStyle/>
          <a:p>
            <a:pPr marL="457200" algn="just">
              <a:spcAft>
                <a:spcPts val="0"/>
              </a:spcAft>
            </a:pPr>
            <a:endParaRPr lang="uk-UA" sz="1400" dirty="0">
              <a:effectLst/>
              <a:latin typeface="Times New Roman"/>
              <a:ea typeface="Times New Roman"/>
            </a:endParaRPr>
          </a:p>
        </p:txBody>
      </p:sp>
      <p:sp>
        <p:nvSpPr>
          <p:cNvPr id="6" name="TextBox 5"/>
          <p:cNvSpPr txBox="1"/>
          <p:nvPr/>
        </p:nvSpPr>
        <p:spPr>
          <a:xfrm>
            <a:off x="3428992" y="3857628"/>
            <a:ext cx="4643470" cy="307777"/>
          </a:xfrm>
          <a:prstGeom prst="rect">
            <a:avLst/>
          </a:prstGeom>
          <a:noFill/>
        </p:spPr>
        <p:txBody>
          <a:bodyPr wrap="square" rtlCol="0">
            <a:spAutoFit/>
          </a:bodyPr>
          <a:lstStyle/>
          <a:p>
            <a:pPr algn="just"/>
            <a:r>
              <a:rPr lang="uk-UA" sz="1400" dirty="0" smtClean="0">
                <a:latin typeface="Times New Roman" pitchFamily="18" charset="0"/>
                <a:cs typeface="Times New Roman" pitchFamily="18" charset="0"/>
              </a:rPr>
              <a:t>       </a:t>
            </a:r>
            <a:endParaRPr lang="ru-RU" dirty="0"/>
          </a:p>
        </p:txBody>
      </p:sp>
      <p:sp>
        <p:nvSpPr>
          <p:cNvPr id="19461" name="Rectangle 5"/>
          <p:cNvSpPr>
            <a:spLocks noChangeArrowheads="1"/>
          </p:cNvSpPr>
          <p:nvPr/>
        </p:nvSpPr>
        <p:spPr bwMode="auto">
          <a:xfrm>
            <a:off x="0" y="1"/>
            <a:ext cx="792958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uk-UA" sz="1400"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uk-UA" sz="1400"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uk-UA" sz="1400"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uk-UA" sz="1400"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188640"/>
            <a:ext cx="2175334" cy="1656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07504" y="9399"/>
            <a:ext cx="6750496" cy="6398675"/>
          </a:xfrm>
          <a:prstGeom prst="rect">
            <a:avLst/>
          </a:prstGeom>
        </p:spPr>
        <p:txBody>
          <a:bodyPr wrap="square">
            <a:spAutoFit/>
          </a:bodyPr>
          <a:lstStyle/>
          <a:p>
            <a:pPr marL="457200" algn="just">
              <a:spcAft>
                <a:spcPts val="0"/>
              </a:spcAft>
            </a:pPr>
            <a:r>
              <a:rPr lang="uk-UA" sz="1200" dirty="0">
                <a:solidFill>
                  <a:srgbClr val="000000"/>
                </a:solidFill>
                <a:latin typeface="Times New Roman"/>
                <a:ea typeface="Times New Roman"/>
              </a:rPr>
              <a:t>Діти які лишаються на наступний навчальний рік:  </a:t>
            </a:r>
            <a:endParaRPr lang="uk-UA" sz="1200" dirty="0">
              <a:latin typeface="Times New Roman"/>
              <a:ea typeface="Times New Roman"/>
            </a:endParaRPr>
          </a:p>
          <a:p>
            <a:pPr marL="457200" algn="just">
              <a:spcAft>
                <a:spcPts val="0"/>
              </a:spcAft>
            </a:pPr>
            <a:r>
              <a:rPr lang="uk-UA" sz="1200" dirty="0">
                <a:solidFill>
                  <a:srgbClr val="000000"/>
                </a:solidFill>
                <a:latin typeface="Times New Roman"/>
                <a:ea typeface="Times New Roman"/>
              </a:rPr>
              <a:t>Група № 8 </a:t>
            </a:r>
            <a:r>
              <a:rPr lang="uk-UA" sz="1200" dirty="0" err="1">
                <a:solidFill>
                  <a:srgbClr val="000000"/>
                </a:solidFill>
                <a:latin typeface="Times New Roman"/>
                <a:ea typeface="Times New Roman"/>
              </a:rPr>
              <a:t>Лущай</a:t>
            </a:r>
            <a:r>
              <a:rPr lang="uk-UA" sz="1200" dirty="0">
                <a:solidFill>
                  <a:srgbClr val="000000"/>
                </a:solidFill>
                <a:latin typeface="Times New Roman"/>
                <a:ea typeface="Times New Roman"/>
              </a:rPr>
              <a:t> </a:t>
            </a:r>
            <a:r>
              <a:rPr lang="uk-UA" sz="1200" dirty="0" err="1">
                <a:solidFill>
                  <a:srgbClr val="000000"/>
                </a:solidFill>
                <a:latin typeface="Times New Roman"/>
                <a:ea typeface="Times New Roman"/>
              </a:rPr>
              <a:t>Стас</a:t>
            </a:r>
            <a:r>
              <a:rPr lang="uk-UA" sz="1200" dirty="0">
                <a:solidFill>
                  <a:srgbClr val="000000"/>
                </a:solidFill>
                <a:latin typeface="Times New Roman"/>
                <a:ea typeface="Times New Roman"/>
              </a:rPr>
              <a:t> </a:t>
            </a:r>
            <a:endParaRPr lang="uk-UA" sz="1200" dirty="0">
              <a:latin typeface="Times New Roman"/>
              <a:ea typeface="Times New Roman"/>
            </a:endParaRPr>
          </a:p>
          <a:p>
            <a:pPr marL="457200" algn="just">
              <a:spcAft>
                <a:spcPts val="0"/>
              </a:spcAft>
            </a:pPr>
            <a:r>
              <a:rPr lang="uk-UA" sz="1200" dirty="0">
                <a:solidFill>
                  <a:srgbClr val="000000"/>
                </a:solidFill>
                <a:latin typeface="Times New Roman"/>
                <a:ea typeface="Times New Roman"/>
              </a:rPr>
              <a:t>Група № 9 Вовк Тимофій</a:t>
            </a:r>
            <a:endParaRPr lang="uk-UA" sz="1200" dirty="0">
              <a:latin typeface="Times New Roman"/>
              <a:ea typeface="Times New Roman"/>
            </a:endParaRPr>
          </a:p>
          <a:p>
            <a:pPr marL="457200" algn="just">
              <a:spcAft>
                <a:spcPts val="0"/>
              </a:spcAft>
            </a:pPr>
            <a:r>
              <a:rPr lang="uk-UA" sz="1200" dirty="0">
                <a:solidFill>
                  <a:srgbClr val="000000"/>
                </a:solidFill>
                <a:latin typeface="Times New Roman"/>
                <a:ea typeface="Times New Roman"/>
              </a:rPr>
              <a:t>Група № 14 </a:t>
            </a:r>
            <a:r>
              <a:rPr lang="uk-UA" sz="1200" dirty="0" err="1">
                <a:solidFill>
                  <a:srgbClr val="000000"/>
                </a:solidFill>
                <a:latin typeface="Times New Roman"/>
                <a:ea typeface="Times New Roman"/>
              </a:rPr>
              <a:t>Балакін</a:t>
            </a:r>
            <a:r>
              <a:rPr lang="uk-UA" sz="1200" dirty="0">
                <a:solidFill>
                  <a:srgbClr val="000000"/>
                </a:solidFill>
                <a:latin typeface="Times New Roman"/>
                <a:ea typeface="Times New Roman"/>
              </a:rPr>
              <a:t> </a:t>
            </a:r>
            <a:r>
              <a:rPr lang="uk-UA" sz="1200" dirty="0" err="1">
                <a:solidFill>
                  <a:srgbClr val="000000"/>
                </a:solidFill>
                <a:latin typeface="Times New Roman"/>
                <a:ea typeface="Times New Roman"/>
              </a:rPr>
              <a:t>Даніїл</a:t>
            </a:r>
            <a:r>
              <a:rPr lang="uk-UA" sz="1200" dirty="0">
                <a:solidFill>
                  <a:srgbClr val="000000"/>
                </a:solidFill>
                <a:latin typeface="Times New Roman"/>
                <a:ea typeface="Times New Roman"/>
              </a:rPr>
              <a:t>, </a:t>
            </a:r>
            <a:r>
              <a:rPr lang="uk-UA" sz="1200" dirty="0" err="1">
                <a:solidFill>
                  <a:srgbClr val="000000"/>
                </a:solidFill>
                <a:latin typeface="Times New Roman"/>
                <a:ea typeface="Times New Roman"/>
              </a:rPr>
              <a:t>Поляков</a:t>
            </a:r>
            <a:r>
              <a:rPr lang="uk-UA" sz="1200" dirty="0">
                <a:solidFill>
                  <a:srgbClr val="000000"/>
                </a:solidFill>
                <a:latin typeface="Times New Roman"/>
                <a:ea typeface="Times New Roman"/>
              </a:rPr>
              <a:t> Дмитро</a:t>
            </a:r>
            <a:endParaRPr lang="uk-UA" sz="1200" dirty="0">
              <a:latin typeface="Times New Roman"/>
              <a:ea typeface="Times New Roman"/>
            </a:endParaRPr>
          </a:p>
          <a:p>
            <a:pPr algn="just">
              <a:lnSpc>
                <a:spcPct val="115000"/>
              </a:lnSpc>
              <a:spcAft>
                <a:spcPts val="0"/>
              </a:spcAft>
            </a:pPr>
            <a:r>
              <a:rPr lang="uk-UA" sz="1200" dirty="0">
                <a:latin typeface="Times New Roman"/>
                <a:ea typeface="Calibri"/>
                <a:cs typeface="Times New Roman"/>
              </a:rPr>
              <a:t>  </a:t>
            </a:r>
            <a:r>
              <a:rPr lang="uk-UA" sz="1200" b="1" dirty="0">
                <a:latin typeface="Times New Roman"/>
                <a:ea typeface="Calibri"/>
                <a:cs typeface="Times New Roman"/>
              </a:rPr>
              <a:t>К</a:t>
            </a:r>
            <a:r>
              <a:rPr lang="ru-RU" sz="1200" b="1" dirty="0" err="1">
                <a:latin typeface="Times New Roman"/>
                <a:ea typeface="Calibri"/>
                <a:cs typeface="Times New Roman"/>
              </a:rPr>
              <a:t>орекційна</a:t>
            </a:r>
            <a:r>
              <a:rPr lang="ru-RU" sz="1200" b="1" dirty="0">
                <a:latin typeface="Times New Roman"/>
                <a:ea typeface="Calibri"/>
                <a:cs typeface="Times New Roman"/>
              </a:rPr>
              <a:t> </a:t>
            </a:r>
            <a:r>
              <a:rPr lang="uk-UA" sz="1200" b="1" dirty="0">
                <a:latin typeface="Times New Roman"/>
                <a:ea typeface="Calibri"/>
                <a:cs typeface="Times New Roman"/>
              </a:rPr>
              <a:t>– відновлювальна </a:t>
            </a:r>
            <a:r>
              <a:rPr lang="ru-RU" sz="1200" b="1" dirty="0">
                <a:latin typeface="Times New Roman"/>
                <a:ea typeface="Calibri"/>
                <a:cs typeface="Times New Roman"/>
              </a:rPr>
              <a:t>робота  </a:t>
            </a:r>
            <a:r>
              <a:rPr lang="ru-RU" sz="1200" b="1" dirty="0" err="1">
                <a:latin typeface="Times New Roman"/>
                <a:ea typeface="Calibri"/>
                <a:cs typeface="Times New Roman"/>
              </a:rPr>
              <a:t>здійснюва</a:t>
            </a:r>
            <a:r>
              <a:rPr lang="uk-UA" sz="1200" b="1" dirty="0" err="1">
                <a:latin typeface="Times New Roman"/>
                <a:ea typeface="Calibri"/>
                <a:cs typeface="Times New Roman"/>
              </a:rPr>
              <a:t>лася</a:t>
            </a:r>
            <a:r>
              <a:rPr lang="uk-UA" sz="1200" b="1" dirty="0">
                <a:latin typeface="Times New Roman"/>
                <a:ea typeface="Calibri"/>
                <a:cs typeface="Times New Roman"/>
              </a:rPr>
              <a:t>  за такими </a:t>
            </a:r>
            <a:r>
              <a:rPr lang="ru-RU" sz="1200" b="1" dirty="0" err="1">
                <a:latin typeface="Times New Roman"/>
                <a:ea typeface="Calibri"/>
                <a:cs typeface="Times New Roman"/>
              </a:rPr>
              <a:t>напрямка</a:t>
            </a:r>
            <a:r>
              <a:rPr lang="uk-UA" sz="1200" b="1" dirty="0">
                <a:latin typeface="Times New Roman"/>
                <a:ea typeface="Calibri"/>
                <a:cs typeface="Times New Roman"/>
              </a:rPr>
              <a:t>ми</a:t>
            </a:r>
            <a:r>
              <a:rPr lang="ru-RU" sz="1200" b="1" dirty="0">
                <a:latin typeface="Times New Roman"/>
                <a:ea typeface="Calibri"/>
                <a:cs typeface="Times New Roman"/>
              </a:rPr>
              <a:t>:</a:t>
            </a:r>
            <a:endParaRPr lang="uk-UA" sz="1200" dirty="0">
              <a:latin typeface="Calibri"/>
              <a:ea typeface="Calibri"/>
              <a:cs typeface="Times New Roman"/>
            </a:endParaRPr>
          </a:p>
          <a:p>
            <a:pPr marL="342900" lvl="0" indent="-342900" algn="just">
              <a:spcAft>
                <a:spcPts val="0"/>
              </a:spcAft>
              <a:buFont typeface="+mj-lt"/>
              <a:buAutoNum type="romanUcPeriod"/>
            </a:pPr>
            <a:r>
              <a:rPr lang="uk-UA" sz="1200" dirty="0" err="1">
                <a:latin typeface="Times New Roman"/>
                <a:ea typeface="Times New Roman"/>
              </a:rPr>
              <a:t>Корекційно-відновлювальна</a:t>
            </a:r>
            <a:r>
              <a:rPr lang="uk-UA" sz="1200" dirty="0">
                <a:latin typeface="Times New Roman"/>
                <a:ea typeface="Times New Roman"/>
              </a:rPr>
              <a:t> р</a:t>
            </a:r>
            <a:r>
              <a:rPr lang="ru-RU" sz="1200" dirty="0" err="1">
                <a:latin typeface="Times New Roman"/>
                <a:ea typeface="Times New Roman"/>
              </a:rPr>
              <a:t>обота</a:t>
            </a:r>
            <a:r>
              <a:rPr lang="ru-RU" sz="1200" dirty="0">
                <a:latin typeface="Times New Roman"/>
                <a:ea typeface="Times New Roman"/>
              </a:rPr>
              <a:t> з </a:t>
            </a:r>
            <a:r>
              <a:rPr lang="ru-RU" sz="1200" dirty="0" err="1">
                <a:latin typeface="Times New Roman"/>
                <a:ea typeface="Times New Roman"/>
              </a:rPr>
              <a:t>дітьми</a:t>
            </a:r>
            <a:r>
              <a:rPr lang="uk-UA" sz="1200" dirty="0">
                <a:latin typeface="Times New Roman"/>
                <a:ea typeface="Times New Roman"/>
              </a:rPr>
              <a:t>:</a:t>
            </a:r>
          </a:p>
          <a:p>
            <a:pPr marL="342900" lvl="0" indent="-342900" algn="just">
              <a:spcAft>
                <a:spcPts val="0"/>
              </a:spcAft>
              <a:buFont typeface="Wingdings"/>
              <a:buChar char=""/>
            </a:pPr>
            <a:r>
              <a:rPr lang="uk-UA" sz="1200" dirty="0">
                <a:latin typeface="Times New Roman"/>
                <a:ea typeface="Times New Roman"/>
              </a:rPr>
              <a:t>індивідуальні</a:t>
            </a:r>
          </a:p>
          <a:p>
            <a:pPr marL="342900" lvl="0" indent="-342900" algn="just">
              <a:spcAft>
                <a:spcPts val="0"/>
              </a:spcAft>
              <a:buFont typeface="Wingdings"/>
              <a:buChar char=""/>
            </a:pPr>
            <a:r>
              <a:rPr lang="uk-UA" sz="1200" dirty="0" err="1">
                <a:latin typeface="Times New Roman"/>
                <a:ea typeface="Times New Roman"/>
              </a:rPr>
              <a:t>підгрупові</a:t>
            </a:r>
            <a:endParaRPr lang="uk-UA" sz="1200" dirty="0">
              <a:latin typeface="Times New Roman"/>
              <a:ea typeface="Times New Roman"/>
            </a:endParaRPr>
          </a:p>
          <a:p>
            <a:pPr marL="342900" lvl="0" indent="-342900" algn="just">
              <a:spcAft>
                <a:spcPts val="0"/>
              </a:spcAft>
              <a:buFont typeface="Wingdings"/>
              <a:buChar char=""/>
            </a:pPr>
            <a:r>
              <a:rPr lang="uk-UA" sz="1200" dirty="0">
                <a:latin typeface="Times New Roman"/>
                <a:ea typeface="Times New Roman"/>
              </a:rPr>
              <a:t>фронтальні  заняття з корекції мовленнєвого розвитку дітей.</a:t>
            </a:r>
          </a:p>
          <a:p>
            <a:pPr marL="342900" lvl="0" indent="-342900" algn="just">
              <a:spcAft>
                <a:spcPts val="0"/>
              </a:spcAft>
              <a:buFont typeface="+mj-lt"/>
              <a:buAutoNum type="romanUcPeriod"/>
            </a:pPr>
            <a:r>
              <a:rPr lang="uk-UA" sz="1200" dirty="0">
                <a:latin typeface="Times New Roman"/>
                <a:ea typeface="Times New Roman"/>
              </a:rPr>
              <a:t>Співпраця з вихователями</a:t>
            </a:r>
            <a:r>
              <a:rPr lang="en-US" sz="1200" dirty="0">
                <a:latin typeface="Times New Roman"/>
                <a:ea typeface="Times New Roman"/>
              </a:rPr>
              <a:t>.</a:t>
            </a:r>
            <a:endParaRPr lang="uk-UA" sz="1200" dirty="0">
              <a:latin typeface="Times New Roman"/>
              <a:ea typeface="Times New Roman"/>
            </a:endParaRPr>
          </a:p>
          <a:p>
            <a:pPr marL="342900" lvl="0" indent="-342900" algn="just">
              <a:spcAft>
                <a:spcPts val="0"/>
              </a:spcAft>
              <a:buFont typeface="Wingdings"/>
              <a:buChar char=""/>
            </a:pPr>
            <a:r>
              <a:rPr lang="ru-RU" sz="1200" dirty="0" err="1">
                <a:latin typeface="Times New Roman"/>
                <a:ea typeface="Times New Roman"/>
              </a:rPr>
              <a:t>проведення</a:t>
            </a:r>
            <a:r>
              <a:rPr lang="ru-RU" sz="1200" dirty="0">
                <a:latin typeface="Times New Roman"/>
                <a:ea typeface="Times New Roman"/>
              </a:rPr>
              <a:t> п</a:t>
            </a:r>
            <a:r>
              <a:rPr lang="uk-UA" sz="1200" dirty="0">
                <a:latin typeface="Times New Roman"/>
                <a:ea typeface="Times New Roman"/>
              </a:rPr>
              <a:t>і</a:t>
            </a:r>
            <a:r>
              <a:rPr lang="ru-RU" sz="1200" dirty="0" err="1">
                <a:latin typeface="Times New Roman"/>
                <a:ea typeface="Times New Roman"/>
              </a:rPr>
              <a:t>дгру</a:t>
            </a:r>
            <a:r>
              <a:rPr lang="uk-UA" sz="1200" dirty="0" err="1">
                <a:latin typeface="Times New Roman"/>
                <a:ea typeface="Times New Roman"/>
              </a:rPr>
              <a:t>пови</a:t>
            </a:r>
            <a:r>
              <a:rPr lang="ru-RU" sz="1200" dirty="0">
                <a:latin typeface="Times New Roman"/>
                <a:ea typeface="Times New Roman"/>
              </a:rPr>
              <a:t>х та </a:t>
            </a:r>
            <a:r>
              <a:rPr lang="ru-RU" sz="1200" dirty="0" err="1">
                <a:latin typeface="Times New Roman"/>
                <a:ea typeface="Times New Roman"/>
              </a:rPr>
              <a:t>індивідуальних</a:t>
            </a:r>
            <a:r>
              <a:rPr lang="ru-RU" sz="1200" dirty="0">
                <a:latin typeface="Times New Roman"/>
                <a:ea typeface="Times New Roman"/>
              </a:rPr>
              <a:t> занять з </a:t>
            </a:r>
            <a:r>
              <a:rPr lang="ru-RU" sz="1200" dirty="0" err="1">
                <a:latin typeface="Times New Roman"/>
                <a:ea typeface="Times New Roman"/>
              </a:rPr>
              <a:t>дітьми</a:t>
            </a:r>
            <a:r>
              <a:rPr lang="ru-RU" sz="1200" dirty="0">
                <a:latin typeface="Times New Roman"/>
                <a:ea typeface="Times New Roman"/>
              </a:rPr>
              <a:t> за </a:t>
            </a:r>
            <a:r>
              <a:rPr lang="ru-RU" sz="1200" dirty="0" err="1">
                <a:latin typeface="Times New Roman"/>
                <a:ea typeface="Times New Roman"/>
              </a:rPr>
              <a:t>програмою</a:t>
            </a:r>
            <a:r>
              <a:rPr lang="ru-RU" sz="1200" dirty="0">
                <a:latin typeface="Times New Roman"/>
                <a:ea typeface="Times New Roman"/>
              </a:rPr>
              <a:t> і </a:t>
            </a:r>
            <a:r>
              <a:rPr lang="ru-RU" sz="1200" dirty="0" err="1">
                <a:latin typeface="Times New Roman"/>
                <a:ea typeface="Times New Roman"/>
              </a:rPr>
              <a:t>завданням</a:t>
            </a:r>
            <a:r>
              <a:rPr lang="ru-RU" sz="1200" dirty="0">
                <a:latin typeface="Times New Roman"/>
                <a:ea typeface="Times New Roman"/>
              </a:rPr>
              <a:t> логопеда у </a:t>
            </a:r>
            <a:r>
              <a:rPr lang="ru-RU" sz="1200" dirty="0" err="1">
                <a:latin typeface="Times New Roman"/>
                <a:ea typeface="Times New Roman"/>
              </a:rPr>
              <a:t>вечірній</a:t>
            </a:r>
            <a:r>
              <a:rPr lang="ru-RU" sz="1200" dirty="0">
                <a:latin typeface="Times New Roman"/>
                <a:ea typeface="Times New Roman"/>
              </a:rPr>
              <a:t> час;</a:t>
            </a:r>
            <a:endParaRPr lang="uk-UA" sz="1200" dirty="0">
              <a:latin typeface="Times New Roman"/>
              <a:ea typeface="Times New Roman"/>
            </a:endParaRPr>
          </a:p>
          <a:p>
            <a:pPr marL="342900" lvl="0" indent="-342900" algn="just">
              <a:spcAft>
                <a:spcPts val="0"/>
              </a:spcAft>
              <a:buFont typeface="Wingdings"/>
              <a:buChar char=""/>
            </a:pPr>
            <a:r>
              <a:rPr lang="ru-RU" sz="1200" dirty="0" err="1">
                <a:latin typeface="Times New Roman"/>
                <a:ea typeface="Times New Roman"/>
              </a:rPr>
              <a:t>створення</a:t>
            </a:r>
            <a:r>
              <a:rPr lang="ru-RU" sz="1200" dirty="0">
                <a:latin typeface="Times New Roman"/>
                <a:ea typeface="Times New Roman"/>
              </a:rPr>
              <a:t> в </a:t>
            </a:r>
            <a:r>
              <a:rPr lang="ru-RU" sz="1200" dirty="0" err="1">
                <a:latin typeface="Times New Roman"/>
                <a:ea typeface="Times New Roman"/>
              </a:rPr>
              <a:t>групі</a:t>
            </a:r>
            <a:r>
              <a:rPr lang="ru-RU" sz="1200" dirty="0">
                <a:latin typeface="Times New Roman"/>
                <a:ea typeface="Times New Roman"/>
              </a:rPr>
              <a:t> умов, </a:t>
            </a:r>
            <a:r>
              <a:rPr lang="ru-RU" sz="1200" dirty="0" err="1">
                <a:latin typeface="Times New Roman"/>
                <a:ea typeface="Times New Roman"/>
              </a:rPr>
              <a:t>що</a:t>
            </a:r>
            <a:r>
              <a:rPr lang="ru-RU" sz="1200" dirty="0">
                <a:latin typeface="Times New Roman"/>
                <a:ea typeface="Times New Roman"/>
              </a:rPr>
              <a:t> </a:t>
            </a:r>
            <a:r>
              <a:rPr lang="ru-RU" sz="1200" dirty="0" err="1">
                <a:latin typeface="Times New Roman"/>
                <a:ea typeface="Times New Roman"/>
              </a:rPr>
              <a:t>сприяють</a:t>
            </a:r>
            <a:r>
              <a:rPr lang="ru-RU" sz="1200" dirty="0">
                <a:latin typeface="Times New Roman"/>
                <a:ea typeface="Times New Roman"/>
              </a:rPr>
              <a:t> </a:t>
            </a:r>
            <a:r>
              <a:rPr lang="ru-RU" sz="1200" dirty="0" err="1">
                <a:latin typeface="Times New Roman"/>
                <a:ea typeface="Times New Roman"/>
              </a:rPr>
              <a:t>активізації</a:t>
            </a:r>
            <a:r>
              <a:rPr lang="ru-RU" sz="1200" dirty="0">
                <a:latin typeface="Times New Roman"/>
                <a:ea typeface="Times New Roman"/>
              </a:rPr>
              <a:t> </a:t>
            </a:r>
            <a:r>
              <a:rPr lang="ru-RU" sz="1200" dirty="0" err="1">
                <a:latin typeface="Times New Roman"/>
                <a:ea typeface="Times New Roman"/>
              </a:rPr>
              <a:t>мовлення</a:t>
            </a:r>
            <a:r>
              <a:rPr lang="ru-RU" sz="1200" dirty="0">
                <a:latin typeface="Times New Roman"/>
                <a:ea typeface="Times New Roman"/>
              </a:rPr>
              <a:t> </a:t>
            </a:r>
            <a:r>
              <a:rPr lang="ru-RU" sz="1200" dirty="0" err="1">
                <a:latin typeface="Times New Roman"/>
                <a:ea typeface="Times New Roman"/>
              </a:rPr>
              <a:t>дітей</a:t>
            </a:r>
            <a:r>
              <a:rPr lang="ru-RU" sz="1200" dirty="0">
                <a:latin typeface="Times New Roman"/>
                <a:ea typeface="Times New Roman"/>
              </a:rPr>
              <a:t>;</a:t>
            </a:r>
            <a:endParaRPr lang="uk-UA" sz="1200" dirty="0">
              <a:latin typeface="Times New Roman"/>
              <a:ea typeface="Times New Roman"/>
            </a:endParaRPr>
          </a:p>
          <a:p>
            <a:pPr marL="342900" lvl="0" indent="-342900" algn="just">
              <a:spcAft>
                <a:spcPts val="0"/>
              </a:spcAft>
              <a:buFont typeface="Wingdings"/>
              <a:buChar char=""/>
            </a:pPr>
            <a:r>
              <a:rPr lang="ru-RU" sz="1200" dirty="0" err="1">
                <a:latin typeface="Times New Roman"/>
                <a:ea typeface="Times New Roman"/>
              </a:rPr>
              <a:t>систематичний</a:t>
            </a:r>
            <a:r>
              <a:rPr lang="ru-RU" sz="1200" dirty="0">
                <a:latin typeface="Times New Roman"/>
                <a:ea typeface="Times New Roman"/>
              </a:rPr>
              <a:t> контроль за </a:t>
            </a:r>
            <a:r>
              <a:rPr lang="ru-RU" sz="1200" dirty="0" err="1">
                <a:latin typeface="Times New Roman"/>
                <a:ea typeface="Times New Roman"/>
              </a:rPr>
              <a:t>мовленням</a:t>
            </a:r>
            <a:r>
              <a:rPr lang="ru-RU" sz="1200" dirty="0">
                <a:latin typeface="Times New Roman"/>
                <a:ea typeface="Times New Roman"/>
              </a:rPr>
              <a:t> </a:t>
            </a:r>
            <a:r>
              <a:rPr lang="ru-RU" sz="1200" dirty="0" err="1">
                <a:latin typeface="Times New Roman"/>
                <a:ea typeface="Times New Roman"/>
              </a:rPr>
              <a:t>дітей</a:t>
            </a:r>
            <a:r>
              <a:rPr lang="ru-RU" sz="1200" dirty="0">
                <a:latin typeface="Times New Roman"/>
                <a:ea typeface="Times New Roman"/>
              </a:rPr>
              <a:t> не </a:t>
            </a:r>
            <a:r>
              <a:rPr lang="ru-RU" sz="1200" dirty="0" err="1">
                <a:latin typeface="Times New Roman"/>
                <a:ea typeface="Times New Roman"/>
              </a:rPr>
              <a:t>тільки</a:t>
            </a:r>
            <a:r>
              <a:rPr lang="ru-RU" sz="1200" dirty="0">
                <a:latin typeface="Times New Roman"/>
                <a:ea typeface="Times New Roman"/>
              </a:rPr>
              <a:t> </a:t>
            </a:r>
            <a:r>
              <a:rPr lang="ru-RU" sz="1200" dirty="0" err="1">
                <a:latin typeface="Times New Roman"/>
                <a:ea typeface="Times New Roman"/>
              </a:rPr>
              <a:t>під</a:t>
            </a:r>
            <a:r>
              <a:rPr lang="ru-RU" sz="1200" dirty="0">
                <a:latin typeface="Times New Roman"/>
                <a:ea typeface="Times New Roman"/>
              </a:rPr>
              <a:t> час занять, але і в </a:t>
            </a:r>
            <a:r>
              <a:rPr lang="ru-RU" sz="1200" dirty="0" err="1">
                <a:latin typeface="Times New Roman"/>
                <a:ea typeface="Times New Roman"/>
              </a:rPr>
              <a:t>режимні</a:t>
            </a:r>
            <a:r>
              <a:rPr lang="ru-RU" sz="1200" dirty="0">
                <a:latin typeface="Times New Roman"/>
                <a:ea typeface="Times New Roman"/>
              </a:rPr>
              <a:t> </a:t>
            </a:r>
            <a:r>
              <a:rPr lang="ru-RU" sz="1200" dirty="0" err="1">
                <a:latin typeface="Times New Roman"/>
                <a:ea typeface="Times New Roman"/>
              </a:rPr>
              <a:t>моменти</a:t>
            </a:r>
            <a:r>
              <a:rPr lang="ru-RU" sz="1200" dirty="0">
                <a:latin typeface="Times New Roman"/>
                <a:ea typeface="Times New Roman"/>
              </a:rPr>
              <a:t>;</a:t>
            </a:r>
            <a:endParaRPr lang="uk-UA" sz="1200" dirty="0">
              <a:latin typeface="Times New Roman"/>
              <a:ea typeface="Times New Roman"/>
            </a:endParaRPr>
          </a:p>
          <a:p>
            <a:pPr marL="342900" lvl="0" indent="-342900" algn="just">
              <a:spcAft>
                <a:spcPts val="0"/>
              </a:spcAft>
              <a:buFont typeface="Wingdings"/>
              <a:buChar char=""/>
            </a:pPr>
            <a:r>
              <a:rPr lang="ru-RU" sz="1200" dirty="0" err="1">
                <a:latin typeface="Times New Roman"/>
                <a:ea typeface="Times New Roman"/>
              </a:rPr>
              <a:t>пояснення</a:t>
            </a:r>
            <a:r>
              <a:rPr lang="ru-RU" sz="1200" dirty="0">
                <a:latin typeface="Times New Roman"/>
                <a:ea typeface="Times New Roman"/>
              </a:rPr>
              <a:t> (за </a:t>
            </a:r>
            <a:r>
              <a:rPr lang="ru-RU" sz="1200" dirty="0" err="1">
                <a:latin typeface="Times New Roman"/>
                <a:ea typeface="Times New Roman"/>
              </a:rPr>
              <a:t>необхідності</a:t>
            </a:r>
            <a:r>
              <a:rPr lang="ru-RU" sz="1200" dirty="0">
                <a:latin typeface="Times New Roman"/>
                <a:ea typeface="Times New Roman"/>
              </a:rPr>
              <a:t>) </a:t>
            </a:r>
            <a:r>
              <a:rPr lang="ru-RU" sz="1200" dirty="0" err="1">
                <a:latin typeface="Times New Roman"/>
                <a:ea typeface="Times New Roman"/>
              </a:rPr>
              <a:t>завдань</a:t>
            </a:r>
            <a:r>
              <a:rPr lang="ru-RU" sz="1200" dirty="0">
                <a:latin typeface="Times New Roman"/>
                <a:ea typeface="Times New Roman"/>
              </a:rPr>
              <a:t> </a:t>
            </a:r>
            <a:r>
              <a:rPr lang="uk-UA" sz="1200" dirty="0" err="1">
                <a:latin typeface="Times New Roman"/>
                <a:ea typeface="Times New Roman"/>
              </a:rPr>
              <a:t>вчителя-</a:t>
            </a:r>
            <a:r>
              <a:rPr lang="ru-RU" sz="1200" dirty="0">
                <a:latin typeface="Times New Roman"/>
                <a:ea typeface="Times New Roman"/>
              </a:rPr>
              <a:t>логопеда батькам для </a:t>
            </a:r>
            <a:r>
              <a:rPr lang="ru-RU" sz="1200" dirty="0" err="1">
                <a:latin typeface="Times New Roman"/>
                <a:ea typeface="Times New Roman"/>
              </a:rPr>
              <a:t>закріплення</a:t>
            </a:r>
            <a:r>
              <a:rPr lang="ru-RU" sz="1200" dirty="0">
                <a:latin typeface="Times New Roman"/>
                <a:ea typeface="Times New Roman"/>
              </a:rPr>
              <a:t> </a:t>
            </a:r>
            <a:r>
              <a:rPr lang="ru-RU" sz="1200" dirty="0" err="1">
                <a:latin typeface="Times New Roman"/>
                <a:ea typeface="Times New Roman"/>
              </a:rPr>
              <a:t>пройденого</a:t>
            </a:r>
            <a:r>
              <a:rPr lang="ru-RU" sz="1200" dirty="0">
                <a:latin typeface="Times New Roman"/>
                <a:ea typeface="Times New Roman"/>
              </a:rPr>
              <a:t> </a:t>
            </a:r>
            <a:r>
              <a:rPr lang="ru-RU" sz="1200" dirty="0" err="1">
                <a:latin typeface="Times New Roman"/>
                <a:ea typeface="Times New Roman"/>
              </a:rPr>
              <a:t>матеріалу</a:t>
            </a:r>
            <a:r>
              <a:rPr lang="ru-RU" sz="1200" dirty="0">
                <a:latin typeface="Times New Roman"/>
                <a:ea typeface="Times New Roman"/>
              </a:rPr>
              <a:t> </a:t>
            </a:r>
            <a:r>
              <a:rPr lang="ru-RU" sz="1200" dirty="0" err="1">
                <a:latin typeface="Times New Roman"/>
                <a:ea typeface="Times New Roman"/>
              </a:rPr>
              <a:t>під</a:t>
            </a:r>
            <a:r>
              <a:rPr lang="ru-RU" sz="1200" dirty="0">
                <a:latin typeface="Times New Roman"/>
                <a:ea typeface="Times New Roman"/>
              </a:rPr>
              <a:t> час </a:t>
            </a:r>
            <a:r>
              <a:rPr lang="ru-RU" sz="1200" dirty="0" err="1">
                <a:latin typeface="Times New Roman"/>
                <a:ea typeface="Times New Roman"/>
              </a:rPr>
              <a:t>домашніх</a:t>
            </a:r>
            <a:r>
              <a:rPr lang="ru-RU" sz="1200" dirty="0">
                <a:latin typeface="Times New Roman"/>
                <a:ea typeface="Times New Roman"/>
              </a:rPr>
              <a:t> занять, </a:t>
            </a:r>
            <a:r>
              <a:rPr lang="ru-RU" sz="1200" dirty="0" err="1">
                <a:latin typeface="Times New Roman"/>
                <a:ea typeface="Times New Roman"/>
              </a:rPr>
              <a:t>які</a:t>
            </a:r>
            <a:r>
              <a:rPr lang="ru-RU" sz="1200" dirty="0">
                <a:latin typeface="Times New Roman"/>
                <a:ea typeface="Times New Roman"/>
              </a:rPr>
              <a:t> </a:t>
            </a:r>
            <a:r>
              <a:rPr lang="ru-RU" sz="1200" dirty="0" err="1">
                <a:latin typeface="Times New Roman"/>
                <a:ea typeface="Times New Roman"/>
              </a:rPr>
              <a:t>включають</a:t>
            </a:r>
            <a:r>
              <a:rPr lang="ru-RU" sz="1200" dirty="0">
                <a:latin typeface="Times New Roman"/>
                <a:ea typeface="Times New Roman"/>
              </a:rPr>
              <a:t> </a:t>
            </a:r>
            <a:r>
              <a:rPr lang="ru-RU" sz="1200" dirty="0" err="1">
                <a:latin typeface="Times New Roman"/>
                <a:ea typeface="Times New Roman"/>
              </a:rPr>
              <a:t>поповнення</a:t>
            </a:r>
            <a:r>
              <a:rPr lang="ru-RU" sz="1200" dirty="0">
                <a:latin typeface="Times New Roman"/>
                <a:ea typeface="Times New Roman"/>
              </a:rPr>
              <a:t>, </a:t>
            </a:r>
            <a:r>
              <a:rPr lang="ru-RU" sz="1200" dirty="0" err="1">
                <a:latin typeface="Times New Roman"/>
                <a:ea typeface="Times New Roman"/>
              </a:rPr>
              <a:t>уточнення</a:t>
            </a:r>
            <a:r>
              <a:rPr lang="ru-RU" sz="1200" dirty="0">
                <a:latin typeface="Times New Roman"/>
                <a:ea typeface="Times New Roman"/>
              </a:rPr>
              <a:t>, </a:t>
            </a:r>
            <a:r>
              <a:rPr lang="ru-RU" sz="1200" dirty="0" err="1">
                <a:latin typeface="Times New Roman"/>
                <a:ea typeface="Times New Roman"/>
              </a:rPr>
              <a:t>активізацію</a:t>
            </a:r>
            <a:r>
              <a:rPr lang="ru-RU" sz="1200" dirty="0">
                <a:latin typeface="Times New Roman"/>
                <a:ea typeface="Times New Roman"/>
              </a:rPr>
              <a:t> словника, </a:t>
            </a:r>
            <a:r>
              <a:rPr lang="ru-RU" sz="1200" dirty="0" err="1">
                <a:latin typeface="Times New Roman"/>
                <a:ea typeface="Times New Roman"/>
              </a:rPr>
              <a:t>закріплення</a:t>
            </a:r>
            <a:r>
              <a:rPr lang="ru-RU" sz="1200" dirty="0">
                <a:latin typeface="Times New Roman"/>
                <a:ea typeface="Times New Roman"/>
              </a:rPr>
              <a:t> </a:t>
            </a:r>
            <a:r>
              <a:rPr lang="ru-RU" sz="1200" dirty="0" err="1">
                <a:latin typeface="Times New Roman"/>
                <a:ea typeface="Times New Roman"/>
              </a:rPr>
              <a:t>правильної</a:t>
            </a:r>
            <a:r>
              <a:rPr lang="ru-RU" sz="1200" dirty="0">
                <a:latin typeface="Times New Roman"/>
                <a:ea typeface="Times New Roman"/>
              </a:rPr>
              <a:t> </a:t>
            </a:r>
            <a:r>
              <a:rPr lang="ru-RU" sz="1200" dirty="0" err="1">
                <a:latin typeface="Times New Roman"/>
                <a:ea typeface="Times New Roman"/>
              </a:rPr>
              <a:t>звуковимови</a:t>
            </a:r>
            <a:r>
              <a:rPr lang="ru-RU" sz="1200" dirty="0">
                <a:latin typeface="Times New Roman"/>
                <a:ea typeface="Times New Roman"/>
              </a:rPr>
              <a:t>, </a:t>
            </a:r>
            <a:r>
              <a:rPr lang="ru-RU" sz="1200" dirty="0" err="1">
                <a:latin typeface="Times New Roman"/>
                <a:ea typeface="Times New Roman"/>
              </a:rPr>
              <a:t>розвиток</a:t>
            </a:r>
            <a:r>
              <a:rPr lang="ru-RU" sz="1200" dirty="0">
                <a:latin typeface="Times New Roman"/>
                <a:ea typeface="Times New Roman"/>
              </a:rPr>
              <a:t> </a:t>
            </a:r>
            <a:r>
              <a:rPr lang="ru-RU" sz="1200" dirty="0" err="1">
                <a:latin typeface="Times New Roman"/>
                <a:ea typeface="Times New Roman"/>
              </a:rPr>
              <a:t>дрібної</a:t>
            </a:r>
            <a:r>
              <a:rPr lang="ru-RU" sz="1200" dirty="0">
                <a:latin typeface="Times New Roman"/>
                <a:ea typeface="Times New Roman"/>
              </a:rPr>
              <a:t> та </a:t>
            </a:r>
            <a:r>
              <a:rPr lang="ru-RU" sz="1200" dirty="0" err="1">
                <a:latin typeface="Times New Roman"/>
                <a:ea typeface="Times New Roman"/>
              </a:rPr>
              <a:t>артикуляційної</a:t>
            </a:r>
            <a:r>
              <a:rPr lang="ru-RU" sz="1200" dirty="0">
                <a:latin typeface="Times New Roman"/>
                <a:ea typeface="Times New Roman"/>
              </a:rPr>
              <a:t> моторики, </a:t>
            </a:r>
            <a:r>
              <a:rPr lang="ru-RU" sz="1200" dirty="0" err="1">
                <a:latin typeface="Times New Roman"/>
                <a:ea typeface="Times New Roman"/>
              </a:rPr>
              <a:t>розвиток</a:t>
            </a:r>
            <a:r>
              <a:rPr lang="ru-RU" sz="1200" dirty="0">
                <a:latin typeface="Times New Roman"/>
                <a:ea typeface="Times New Roman"/>
              </a:rPr>
              <a:t> </a:t>
            </a:r>
            <a:r>
              <a:rPr lang="ru-RU" sz="1200" dirty="0" err="1">
                <a:latin typeface="Times New Roman"/>
                <a:ea typeface="Times New Roman"/>
              </a:rPr>
              <a:t>немовних</a:t>
            </a:r>
            <a:r>
              <a:rPr lang="ru-RU" sz="1200" dirty="0">
                <a:latin typeface="Times New Roman"/>
                <a:ea typeface="Times New Roman"/>
              </a:rPr>
              <a:t> </a:t>
            </a:r>
            <a:r>
              <a:rPr lang="ru-RU" sz="1200" dirty="0" err="1">
                <a:latin typeface="Times New Roman"/>
                <a:ea typeface="Times New Roman"/>
              </a:rPr>
              <a:t>процесів</a:t>
            </a:r>
            <a:r>
              <a:rPr lang="ru-RU" sz="1200" dirty="0">
                <a:latin typeface="Times New Roman"/>
                <a:ea typeface="Times New Roman"/>
              </a:rPr>
              <a:t>, </a:t>
            </a:r>
            <a:r>
              <a:rPr lang="ru-RU" sz="1200" dirty="0" err="1">
                <a:latin typeface="Times New Roman"/>
                <a:ea typeface="Times New Roman"/>
              </a:rPr>
              <a:t>ігри</a:t>
            </a:r>
            <a:r>
              <a:rPr lang="ru-RU" sz="1200" dirty="0">
                <a:latin typeface="Times New Roman"/>
                <a:ea typeface="Times New Roman"/>
              </a:rPr>
              <a:t>, </a:t>
            </a:r>
            <a:r>
              <a:rPr lang="ru-RU" sz="1200" dirty="0" err="1">
                <a:latin typeface="Times New Roman"/>
                <a:ea typeface="Times New Roman"/>
              </a:rPr>
              <a:t>екскурсії</a:t>
            </a:r>
            <a:r>
              <a:rPr lang="ru-RU" sz="1200" dirty="0">
                <a:latin typeface="Times New Roman"/>
                <a:ea typeface="Times New Roman"/>
              </a:rPr>
              <a:t> для </a:t>
            </a:r>
            <a:r>
              <a:rPr lang="ru-RU" sz="1200" dirty="0" err="1">
                <a:latin typeface="Times New Roman"/>
                <a:ea typeface="Times New Roman"/>
              </a:rPr>
              <a:t>загального</a:t>
            </a:r>
            <a:r>
              <a:rPr lang="ru-RU" sz="1200" dirty="0">
                <a:latin typeface="Times New Roman"/>
                <a:ea typeface="Times New Roman"/>
              </a:rPr>
              <a:t> </a:t>
            </a:r>
            <a:r>
              <a:rPr lang="ru-RU" sz="1200" dirty="0" err="1">
                <a:latin typeface="Times New Roman"/>
                <a:ea typeface="Times New Roman"/>
              </a:rPr>
              <a:t>розвитку</a:t>
            </a:r>
            <a:r>
              <a:rPr lang="ru-RU" sz="1200" dirty="0">
                <a:latin typeface="Times New Roman"/>
                <a:ea typeface="Times New Roman"/>
              </a:rPr>
              <a:t> </a:t>
            </a:r>
            <a:r>
              <a:rPr lang="ru-RU" sz="1200" dirty="0" err="1">
                <a:latin typeface="Times New Roman"/>
                <a:ea typeface="Times New Roman"/>
              </a:rPr>
              <a:t>дітей</a:t>
            </a:r>
            <a:r>
              <a:rPr lang="ru-RU" sz="1200" dirty="0" smtClean="0">
                <a:latin typeface="Times New Roman"/>
                <a:ea typeface="Times New Roman"/>
              </a:rPr>
              <a:t>.</a:t>
            </a:r>
          </a:p>
          <a:p>
            <a:pPr marL="457200" algn="just">
              <a:spcAft>
                <a:spcPts val="0"/>
              </a:spcAft>
            </a:pPr>
            <a:r>
              <a:rPr lang="uk-UA" sz="1200" dirty="0">
                <a:latin typeface="Times New Roman"/>
                <a:ea typeface="Times New Roman"/>
              </a:rPr>
              <a:t>Співпраця  з батьками:</a:t>
            </a:r>
          </a:p>
          <a:p>
            <a:pPr marL="342900" lvl="0" indent="-342900" algn="just">
              <a:spcAft>
                <a:spcPts val="0"/>
              </a:spcAft>
              <a:buFont typeface="Wingdings"/>
              <a:buChar char=""/>
            </a:pPr>
            <a:r>
              <a:rPr lang="uk-UA" sz="1200" dirty="0">
                <a:latin typeface="Times New Roman"/>
                <a:ea typeface="Times New Roman"/>
              </a:rPr>
              <a:t>проведення батьківських зборів;</a:t>
            </a:r>
          </a:p>
          <a:p>
            <a:pPr marL="342900" lvl="0" indent="-342900" algn="just">
              <a:spcAft>
                <a:spcPts val="0"/>
              </a:spcAft>
              <a:buFont typeface="Wingdings"/>
              <a:buChar char=""/>
            </a:pPr>
            <a:r>
              <a:rPr lang="uk-UA" sz="1200" dirty="0">
                <a:latin typeface="Times New Roman"/>
                <a:ea typeface="Times New Roman"/>
              </a:rPr>
              <a:t>проведення індивідуальних консультацій за результатами діагностичного обстеження дітей; </a:t>
            </a:r>
          </a:p>
          <a:p>
            <a:pPr marL="342900" lvl="0" indent="-342900" algn="just">
              <a:spcAft>
                <a:spcPts val="0"/>
              </a:spcAft>
              <a:buFont typeface="Wingdings"/>
              <a:buChar char=""/>
            </a:pPr>
            <a:r>
              <a:rPr lang="uk-UA" sz="1200" dirty="0">
                <a:latin typeface="Times New Roman"/>
                <a:ea typeface="Times New Roman"/>
              </a:rPr>
              <a:t>ведення «Зошита консультацій вчителя-логопеда з батьками»;</a:t>
            </a:r>
          </a:p>
          <a:p>
            <a:pPr marL="342900" lvl="0" indent="-342900" algn="just">
              <a:spcAft>
                <a:spcPts val="0"/>
              </a:spcAft>
              <a:buFont typeface="Wingdings"/>
              <a:buChar char=""/>
            </a:pPr>
            <a:r>
              <a:rPr lang="uk-UA" sz="1200" dirty="0">
                <a:latin typeface="Times New Roman"/>
                <a:ea typeface="Times New Roman"/>
              </a:rPr>
              <a:t>ведення індивідуальних зошитів для домашніх завдань;</a:t>
            </a:r>
          </a:p>
          <a:p>
            <a:pPr marL="342900" lvl="0" indent="-342900" algn="just">
              <a:spcAft>
                <a:spcPts val="0"/>
              </a:spcAft>
              <a:buFont typeface="Wingdings"/>
              <a:buChar char=""/>
            </a:pPr>
            <a:r>
              <a:rPr lang="uk-UA" sz="1200" dirty="0">
                <a:latin typeface="Times New Roman"/>
                <a:ea typeface="Times New Roman"/>
              </a:rPr>
              <a:t>створення інформаційної бази з метою знайомства батьків з методами і прийомами розвитку і закріплення різних мовних навичок (папки - пересування, буклети, інформаційні стенди і т.д.).</a:t>
            </a:r>
          </a:p>
          <a:p>
            <a:pPr marL="342900" lvl="0" indent="-342900" algn="just">
              <a:spcAft>
                <a:spcPts val="0"/>
              </a:spcAft>
              <a:buFont typeface="Wingdings"/>
              <a:buChar char=""/>
              <a:tabLst>
                <a:tab pos="180340" algn="l"/>
              </a:tabLst>
            </a:pPr>
            <a:r>
              <a:rPr lang="uk-UA" sz="1200" b="1" dirty="0" err="1">
                <a:latin typeface="Times New Roman"/>
                <a:ea typeface="Times New Roman"/>
              </a:rPr>
              <a:t>Корекційна</a:t>
            </a:r>
            <a:r>
              <a:rPr lang="uk-UA" sz="1200" b="1" dirty="0">
                <a:latin typeface="Times New Roman"/>
                <a:ea typeface="Times New Roman"/>
              </a:rPr>
              <a:t> – відновлювальна робота під час дистанційного навчання здійснювалася  за такими напрямками </a:t>
            </a:r>
            <a:r>
              <a:rPr lang="uk-UA" sz="1200" dirty="0">
                <a:latin typeface="Times New Roman"/>
                <a:ea typeface="Times New Roman"/>
              </a:rPr>
              <a:t>(Через соціальну мережу </a:t>
            </a:r>
            <a:r>
              <a:rPr lang="en-US" sz="1200" dirty="0" err="1">
                <a:latin typeface="Times New Roman"/>
                <a:ea typeface="Times New Roman"/>
              </a:rPr>
              <a:t>Viber</a:t>
            </a:r>
            <a:r>
              <a:rPr lang="uk-UA" sz="1200" dirty="0">
                <a:latin typeface="Times New Roman"/>
                <a:ea typeface="Times New Roman"/>
              </a:rPr>
              <a:t>): </a:t>
            </a:r>
          </a:p>
          <a:p>
            <a:pPr marL="342900" lvl="0" indent="-342900">
              <a:spcAft>
                <a:spcPts val="0"/>
              </a:spcAft>
              <a:buFont typeface="+mj-lt"/>
              <a:buAutoNum type="arabicPeriod"/>
              <a:tabLst>
                <a:tab pos="270510" algn="l"/>
              </a:tabLst>
            </a:pPr>
            <a:r>
              <a:rPr lang="uk-UA" sz="1200" dirty="0">
                <a:latin typeface="Times New Roman"/>
                <a:ea typeface="Times New Roman"/>
              </a:rPr>
              <a:t>Підбір та розміщення відео матеріалів навчального та пізнавального змісту, а саме:   </a:t>
            </a:r>
          </a:p>
          <a:p>
            <a:pPr marL="342900" lvl="0" indent="-342900">
              <a:spcAft>
                <a:spcPts val="0"/>
              </a:spcAft>
              <a:buFont typeface="Symbol"/>
              <a:buChar char=""/>
              <a:tabLst>
                <a:tab pos="270510" algn="l"/>
              </a:tabLst>
            </a:pPr>
            <a:r>
              <a:rPr lang="uk-UA" sz="1200" dirty="0">
                <a:latin typeface="Times New Roman"/>
                <a:ea typeface="Times New Roman"/>
              </a:rPr>
              <a:t>виконання артикуляційної гімнастики для свистячих, шиплячих та сонорних  звуків;</a:t>
            </a:r>
          </a:p>
          <a:p>
            <a:pPr marL="342900" lvl="0" indent="-342900">
              <a:spcAft>
                <a:spcPts val="0"/>
              </a:spcAft>
              <a:buFont typeface="Symbol"/>
              <a:buChar char=""/>
              <a:tabLst>
                <a:tab pos="270510" algn="l"/>
              </a:tabLst>
            </a:pPr>
            <a:r>
              <a:rPr lang="uk-UA" sz="1200" dirty="0">
                <a:latin typeface="Times New Roman"/>
                <a:ea typeface="Times New Roman"/>
              </a:rPr>
              <a:t>перегляд презентації на тему: «Свистячі звуки»; «Шиплячі звуки»; «Звук та буква Л»; «Звук та буква Р»; </a:t>
            </a:r>
          </a:p>
          <a:p>
            <a:pPr marL="342900" lvl="0" indent="-342900">
              <a:spcAft>
                <a:spcPts val="0"/>
              </a:spcAft>
              <a:buFont typeface="Symbol"/>
              <a:buChar char=""/>
              <a:tabLst>
                <a:tab pos="270510" algn="l"/>
              </a:tabLst>
            </a:pPr>
            <a:r>
              <a:rPr lang="uk-UA" sz="1200" dirty="0">
                <a:latin typeface="Times New Roman"/>
                <a:ea typeface="Times New Roman"/>
              </a:rPr>
              <a:t>перегляд  дітьми дидактичних  ігор та мультфільмів.  </a:t>
            </a:r>
          </a:p>
          <a:p>
            <a:pPr marL="342900" lvl="0" indent="-342900">
              <a:spcAft>
                <a:spcPts val="0"/>
              </a:spcAft>
              <a:buFont typeface="Symbol"/>
              <a:buChar char=""/>
              <a:tabLst>
                <a:tab pos="270510" algn="l"/>
              </a:tabLst>
            </a:pPr>
            <a:r>
              <a:rPr lang="uk-UA" sz="1200" dirty="0">
                <a:latin typeface="Times New Roman"/>
                <a:ea typeface="Times New Roman"/>
              </a:rPr>
              <a:t>автоматизація та диференціація звуків у складах, словах і реченнях.</a:t>
            </a:r>
          </a:p>
          <a:p>
            <a:pPr marL="342900" lvl="0" indent="-342900" algn="just">
              <a:spcAft>
                <a:spcPts val="0"/>
              </a:spcAft>
              <a:buFont typeface="Symbol"/>
              <a:buChar char=""/>
              <a:tabLst>
                <a:tab pos="270510" algn="l"/>
              </a:tabLst>
            </a:pPr>
            <a:r>
              <a:rPr lang="uk-UA" sz="1200" dirty="0">
                <a:latin typeface="Times New Roman"/>
                <a:ea typeface="Times New Roman"/>
              </a:rPr>
              <a:t>Пальчикова гімнастика</a:t>
            </a:r>
            <a:r>
              <a:rPr lang="uk-UA" sz="1200" dirty="0" smtClean="0">
                <a:latin typeface="Times New Roman"/>
                <a:ea typeface="Times New Roman"/>
              </a:rPr>
              <a:t>.</a:t>
            </a:r>
            <a:endParaRPr lang="uk-UA" sz="1200" dirty="0">
              <a:latin typeface="Times New Roman"/>
              <a:ea typeface="Times New Roman"/>
            </a:endParaRPr>
          </a:p>
        </p:txBody>
      </p:sp>
    </p:spTree>
  </p:cSld>
  <p:clrMapOvr>
    <a:masterClrMapping/>
  </p:clrMapOvr>
  <p:transition spd="med">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332656"/>
            <a:ext cx="8784976" cy="3729568"/>
          </a:xfrm>
        </p:spPr>
        <p:txBody>
          <a:bodyPr>
            <a:noAutofit/>
          </a:bodyPr>
          <a:lstStyle/>
          <a:p>
            <a:pPr marL="342900" lvl="0" indent="-342900" algn="just">
              <a:spcBef>
                <a:spcPts val="0"/>
              </a:spcBef>
              <a:spcAft>
                <a:spcPts val="0"/>
              </a:spcAft>
              <a:buFont typeface="Wingdings"/>
              <a:buChar char=""/>
              <a:tabLst>
                <a:tab pos="180340" algn="l"/>
              </a:tabLst>
            </a:pPr>
            <a:endParaRPr lang="uk-UA" sz="1200" dirty="0">
              <a:latin typeface="Calibri"/>
              <a:ea typeface="Calibri"/>
              <a:cs typeface="Times New Roman"/>
            </a:endParaRPr>
          </a:p>
          <a:p>
            <a:pPr>
              <a:spcBef>
                <a:spcPts val="0"/>
              </a:spcBef>
            </a:pPr>
            <a:endParaRPr lang="uk-UA" sz="1200" dirty="0"/>
          </a:p>
        </p:txBody>
      </p:sp>
      <p:sp>
        <p:nvSpPr>
          <p:cNvPr id="4" name="Прямоугольник 3"/>
          <p:cNvSpPr/>
          <p:nvPr/>
        </p:nvSpPr>
        <p:spPr>
          <a:xfrm>
            <a:off x="323528" y="4581128"/>
            <a:ext cx="7848872" cy="489365"/>
          </a:xfrm>
          <a:prstGeom prst="rect">
            <a:avLst/>
          </a:prstGeom>
        </p:spPr>
        <p:txBody>
          <a:bodyPr wrap="square">
            <a:spAutoFit/>
          </a:bodyPr>
          <a:lstStyle/>
          <a:p>
            <a:pPr marL="342900" lvl="0" indent="-342900" algn="just">
              <a:spcAft>
                <a:spcPts val="0"/>
              </a:spcAft>
              <a:buFont typeface="Wingdings"/>
              <a:buChar char=""/>
            </a:pPr>
            <a:endParaRPr lang="uk-UA" sz="1200" dirty="0">
              <a:latin typeface="Calibri"/>
              <a:ea typeface="Calibri"/>
              <a:cs typeface="Times New Roman"/>
            </a:endParaRPr>
          </a:p>
          <a:p>
            <a:pPr indent="-180340">
              <a:lnSpc>
                <a:spcPct val="115000"/>
              </a:lnSpc>
              <a:spcAft>
                <a:spcPts val="0"/>
              </a:spcAft>
            </a:pPr>
            <a:r>
              <a:rPr lang="uk-UA" sz="1200" dirty="0">
                <a:latin typeface="Calibri"/>
                <a:ea typeface="Calibri"/>
                <a:cs typeface="Times New Roman"/>
              </a:rPr>
              <a:t> </a:t>
            </a:r>
            <a:endParaRPr lang="uk-UA" sz="1200" dirty="0">
              <a:effectLst/>
              <a:latin typeface="Calibri"/>
              <a:ea typeface="Calibri"/>
              <a:cs typeface="Times New Roman"/>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7141" y="2219715"/>
            <a:ext cx="3248171" cy="238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1520" y="404664"/>
            <a:ext cx="5616624" cy="5641544"/>
          </a:xfrm>
          <a:prstGeom prst="rect">
            <a:avLst/>
          </a:prstGeom>
        </p:spPr>
        <p:txBody>
          <a:bodyPr wrap="square">
            <a:spAutoFit/>
          </a:bodyPr>
          <a:lstStyle/>
          <a:p>
            <a:pPr marL="342900" lvl="0" indent="-342900">
              <a:spcAft>
                <a:spcPts val="0"/>
              </a:spcAft>
              <a:buFont typeface="Symbol"/>
              <a:buChar char=""/>
              <a:tabLst>
                <a:tab pos="270510" algn="l"/>
              </a:tabLst>
            </a:pPr>
            <a:r>
              <a:rPr lang="uk-UA" sz="1200" dirty="0">
                <a:latin typeface="Times New Roman"/>
                <a:ea typeface="Times New Roman"/>
              </a:rPr>
              <a:t>Консультації для батьків: («Ігри для дрібної моторики»; « Як організувати логопедичні заняття в домашніх умовах»; «Діти з мовленнєвими порушеннями. Поради батькам»;  «Чому треба вчити дитину говорити правильно?»;  «Чому треба вчити дитину говорити правильно?»; «Логопедичні прийоми збагачення та уточнення мовного словника дитини»; «Батькам про сучасні вимоги до розвитку мовлення дітей»). </a:t>
            </a:r>
          </a:p>
          <a:p>
            <a:pPr marL="342900" lvl="0" indent="-342900" algn="just">
              <a:spcAft>
                <a:spcPts val="0"/>
              </a:spcAft>
              <a:buFont typeface="+mj-lt"/>
              <a:buAutoNum type="arabicPeriod"/>
              <a:tabLst>
                <a:tab pos="270510" algn="l"/>
              </a:tabLst>
            </a:pPr>
            <a:r>
              <a:rPr lang="uk-UA" sz="1200" dirty="0">
                <a:latin typeface="Times New Roman"/>
                <a:ea typeface="Times New Roman"/>
              </a:rPr>
              <a:t>Співпраця з вихователями.</a:t>
            </a:r>
          </a:p>
          <a:p>
            <a:pPr marL="342900" lvl="0" indent="-342900" algn="just">
              <a:spcAft>
                <a:spcPts val="0"/>
              </a:spcAft>
              <a:buFont typeface="+mj-lt"/>
              <a:buAutoNum type="arabicPeriod"/>
              <a:tabLst>
                <a:tab pos="270510" algn="l"/>
              </a:tabLst>
            </a:pPr>
            <a:r>
              <a:rPr lang="uk-UA" sz="1200" dirty="0">
                <a:latin typeface="Times New Roman"/>
                <a:ea typeface="Times New Roman"/>
              </a:rPr>
              <a:t>Опрацювання фахової літератури. Складання індивідуального плану під час карантину. Опрацювання матеріалу та рекомендації щодо організації та впровадження освітньої діяльності на час карантину. Перегляд </a:t>
            </a:r>
            <a:r>
              <a:rPr lang="uk-UA" sz="1200" dirty="0" err="1">
                <a:latin typeface="Times New Roman"/>
                <a:ea typeface="Times New Roman"/>
              </a:rPr>
              <a:t>вебінарів</a:t>
            </a:r>
            <a:r>
              <a:rPr lang="uk-UA" sz="1200" dirty="0">
                <a:latin typeface="Times New Roman"/>
                <a:ea typeface="Times New Roman"/>
              </a:rPr>
              <a:t>.</a:t>
            </a:r>
          </a:p>
          <a:p>
            <a:pPr marL="342900" lvl="0" indent="-342900">
              <a:spcAft>
                <a:spcPts val="0"/>
              </a:spcAft>
              <a:buFont typeface="+mj-lt"/>
              <a:buAutoNum type="arabicPeriod"/>
            </a:pPr>
            <a:r>
              <a:rPr lang="uk-UA" sz="1200" dirty="0">
                <a:latin typeface="Times New Roman"/>
                <a:ea typeface="Times New Roman"/>
              </a:rPr>
              <a:t>Виготовлення дидактичного матеріалу. Підібрали  та виготовили  дидактичний  матеріал:</a:t>
            </a:r>
          </a:p>
          <a:p>
            <a:pPr marL="342900" lvl="0" indent="-342900">
              <a:spcAft>
                <a:spcPts val="0"/>
              </a:spcAft>
              <a:buFont typeface="Times New Roman"/>
              <a:buChar char="-"/>
            </a:pPr>
            <a:r>
              <a:rPr lang="uk-UA" sz="1200" dirty="0">
                <a:latin typeface="Times New Roman"/>
                <a:ea typeface="Calibri"/>
              </a:rPr>
              <a:t>Розробка дидактичного матеріалу «</a:t>
            </a:r>
            <a:r>
              <a:rPr lang="uk-UA" sz="1200" dirty="0" err="1">
                <a:latin typeface="Times New Roman"/>
                <a:ea typeface="Calibri"/>
              </a:rPr>
              <a:t>Логокроки</a:t>
            </a:r>
            <a:r>
              <a:rPr lang="uk-UA" sz="1200" dirty="0">
                <a:latin typeface="Times New Roman"/>
                <a:ea typeface="Calibri"/>
              </a:rPr>
              <a:t>»;</a:t>
            </a:r>
          </a:p>
          <a:p>
            <a:pPr marL="342900" lvl="0" indent="-342900">
              <a:spcAft>
                <a:spcPts val="0"/>
              </a:spcAft>
              <a:buFont typeface="Times New Roman"/>
              <a:buChar char="-"/>
            </a:pPr>
            <a:r>
              <a:rPr lang="uk-UA" sz="1200" dirty="0">
                <a:latin typeface="Times New Roman"/>
                <a:ea typeface="Calibri"/>
              </a:rPr>
              <a:t>Виготовлення дидактичного матеріалу «Артикуляційні тваринки»;</a:t>
            </a:r>
          </a:p>
          <a:p>
            <a:pPr marL="342900" lvl="0" indent="-342900">
              <a:spcAft>
                <a:spcPts val="0"/>
              </a:spcAft>
              <a:buFont typeface="Times New Roman"/>
              <a:buChar char="-"/>
            </a:pPr>
            <a:r>
              <a:rPr lang="uk-UA" sz="1200" dirty="0">
                <a:latin typeface="Times New Roman"/>
                <a:ea typeface="Calibri"/>
              </a:rPr>
              <a:t>Виготовлення дидактичного матеріалу :Автоматизація звуків «Веселі гусениці».</a:t>
            </a:r>
          </a:p>
          <a:p>
            <a:pPr>
              <a:lnSpc>
                <a:spcPct val="115000"/>
              </a:lnSpc>
              <a:spcAft>
                <a:spcPts val="0"/>
              </a:spcAft>
              <a:tabLst>
                <a:tab pos="2249170" algn="l"/>
              </a:tabLst>
            </a:pPr>
            <a:r>
              <a:rPr lang="uk-UA" sz="1200" dirty="0">
                <a:latin typeface="Times New Roman"/>
                <a:ea typeface="Calibri"/>
                <a:cs typeface="Times New Roman"/>
              </a:rPr>
              <a:t>            Поповнення  картотеки:</a:t>
            </a:r>
            <a:endParaRPr lang="uk-UA" sz="1200" dirty="0">
              <a:latin typeface="Calibri"/>
              <a:ea typeface="Calibri"/>
              <a:cs typeface="Times New Roman"/>
            </a:endParaRPr>
          </a:p>
          <a:p>
            <a:pPr>
              <a:lnSpc>
                <a:spcPct val="115000"/>
              </a:lnSpc>
              <a:spcAft>
                <a:spcPts val="0"/>
              </a:spcAft>
              <a:tabLst>
                <a:tab pos="2249170" algn="l"/>
              </a:tabLst>
            </a:pPr>
            <a:r>
              <a:rPr lang="uk-UA" sz="1200" dirty="0">
                <a:latin typeface="Times New Roman"/>
                <a:ea typeface="Calibri"/>
                <a:cs typeface="Times New Roman"/>
              </a:rPr>
              <a:t>- «Ігри на поповнення словникового запасу»;</a:t>
            </a:r>
            <a:endParaRPr lang="uk-UA" sz="1200" dirty="0">
              <a:latin typeface="Calibri"/>
              <a:ea typeface="Calibri"/>
              <a:cs typeface="Times New Roman"/>
            </a:endParaRPr>
          </a:p>
          <a:p>
            <a:pPr>
              <a:lnSpc>
                <a:spcPct val="115000"/>
              </a:lnSpc>
              <a:spcAft>
                <a:spcPts val="0"/>
              </a:spcAft>
              <a:tabLst>
                <a:tab pos="2249170" algn="l"/>
              </a:tabLst>
            </a:pPr>
            <a:r>
              <a:rPr lang="uk-UA" sz="1200" dirty="0">
                <a:latin typeface="Times New Roman"/>
                <a:ea typeface="Calibri"/>
                <a:cs typeface="Times New Roman"/>
              </a:rPr>
              <a:t>- «Розвиток мовленнєвого дихання».</a:t>
            </a:r>
            <a:endParaRPr lang="uk-UA" sz="1200" dirty="0">
              <a:latin typeface="Calibri"/>
              <a:ea typeface="Calibri"/>
              <a:cs typeface="Times New Roman"/>
            </a:endParaRPr>
          </a:p>
          <a:p>
            <a:pPr marL="342900" lvl="0" indent="-342900" algn="just">
              <a:spcAft>
                <a:spcPts val="0"/>
              </a:spcAft>
              <a:buFont typeface="Wingdings"/>
              <a:buChar char=""/>
            </a:pPr>
            <a:r>
              <a:rPr lang="uk-UA" sz="1200" b="1" dirty="0">
                <a:latin typeface="Times New Roman"/>
                <a:ea typeface="Times New Roman"/>
              </a:rPr>
              <a:t>Теми консультацій:</a:t>
            </a:r>
            <a:endParaRPr lang="uk-UA" sz="1200" dirty="0">
              <a:latin typeface="Times New Roman"/>
              <a:ea typeface="Times New Roman"/>
            </a:endParaRPr>
          </a:p>
          <a:p>
            <a:pPr marL="457200" algn="just">
              <a:spcAft>
                <a:spcPts val="0"/>
              </a:spcAft>
              <a:tabLst>
                <a:tab pos="701040" algn="l"/>
              </a:tabLst>
            </a:pPr>
            <a:r>
              <a:rPr lang="uk-UA" sz="1200" b="1" dirty="0">
                <a:latin typeface="Times New Roman"/>
                <a:ea typeface="Times New Roman"/>
              </a:rPr>
              <a:t>1.</a:t>
            </a:r>
            <a:r>
              <a:rPr lang="uk-UA" sz="1200" dirty="0">
                <a:latin typeface="Times New Roman"/>
                <a:ea typeface="Times New Roman"/>
              </a:rPr>
              <a:t>Розвиваючі ігри для дрібної моторики.</a:t>
            </a:r>
          </a:p>
          <a:p>
            <a:pPr marL="457200" algn="just">
              <a:spcAft>
                <a:spcPts val="0"/>
              </a:spcAft>
              <a:tabLst>
                <a:tab pos="701040" algn="l"/>
              </a:tabLst>
            </a:pPr>
            <a:r>
              <a:rPr lang="uk-UA" sz="1200" b="1" dirty="0">
                <a:latin typeface="Times New Roman"/>
                <a:ea typeface="Times New Roman"/>
              </a:rPr>
              <a:t>2.</a:t>
            </a:r>
            <a:r>
              <a:rPr lang="uk-UA" sz="1200" dirty="0">
                <a:latin typeface="Times New Roman"/>
                <a:ea typeface="Times New Roman"/>
              </a:rPr>
              <a:t>Вчитель-логопед рекомендує – 20 порад батькам.</a:t>
            </a:r>
          </a:p>
          <a:p>
            <a:pPr marL="457200" algn="just">
              <a:spcAft>
                <a:spcPts val="0"/>
              </a:spcAft>
              <a:tabLst>
                <a:tab pos="701040" algn="l"/>
              </a:tabLst>
            </a:pPr>
            <a:r>
              <a:rPr lang="uk-UA" sz="1200" b="1" dirty="0">
                <a:latin typeface="Times New Roman"/>
                <a:ea typeface="Times New Roman"/>
              </a:rPr>
              <a:t>3.</a:t>
            </a:r>
            <a:r>
              <a:rPr lang="uk-UA" sz="1200" dirty="0">
                <a:latin typeface="Times New Roman"/>
                <a:ea typeface="Times New Roman"/>
              </a:rPr>
              <a:t>Як допомогти дитині оволодіти навичками звукового аналізу слів?</a:t>
            </a:r>
          </a:p>
          <a:p>
            <a:pPr marL="457200" algn="just">
              <a:spcAft>
                <a:spcPts val="0"/>
              </a:spcAft>
              <a:tabLst>
                <a:tab pos="701040" algn="l"/>
              </a:tabLst>
            </a:pPr>
            <a:r>
              <a:rPr lang="uk-UA" sz="1200" b="1" dirty="0">
                <a:latin typeface="Times New Roman"/>
                <a:ea typeface="Times New Roman"/>
              </a:rPr>
              <a:t>4.</a:t>
            </a:r>
            <a:r>
              <a:rPr lang="uk-UA" sz="1200" dirty="0">
                <a:latin typeface="Times New Roman"/>
                <a:ea typeface="Times New Roman"/>
              </a:rPr>
              <a:t>Розвиток слухового сприймання, пам’яті, уваги дітей дошкільного віку.</a:t>
            </a:r>
          </a:p>
          <a:p>
            <a:pPr marL="457200" algn="just">
              <a:spcAft>
                <a:spcPts val="0"/>
              </a:spcAft>
              <a:tabLst>
                <a:tab pos="701040" algn="l"/>
              </a:tabLst>
            </a:pPr>
            <a:r>
              <a:rPr lang="uk-UA" sz="1200" b="1" dirty="0">
                <a:latin typeface="Times New Roman"/>
                <a:ea typeface="Times New Roman"/>
              </a:rPr>
              <a:t>5.</a:t>
            </a:r>
            <a:r>
              <a:rPr lang="uk-UA" sz="1200" dirty="0">
                <a:latin typeface="Times New Roman"/>
                <a:ea typeface="Times New Roman"/>
              </a:rPr>
              <a:t>Батькам про сучасні вимоги до розвитку мовлення дітей.</a:t>
            </a:r>
          </a:p>
          <a:p>
            <a:pPr>
              <a:lnSpc>
                <a:spcPct val="115000"/>
              </a:lnSpc>
              <a:spcAft>
                <a:spcPts val="0"/>
              </a:spcAft>
            </a:pPr>
            <a:r>
              <a:rPr lang="uk-UA" sz="1200" dirty="0">
                <a:latin typeface="Times New Roman"/>
                <a:ea typeface="Calibri"/>
                <a:cs typeface="Times New Roman"/>
              </a:rPr>
              <a:t>На кінець навчального року всі діти виправлені, але: </a:t>
            </a:r>
            <a:endParaRPr lang="uk-UA" sz="1200" dirty="0">
              <a:latin typeface="Calibri"/>
              <a:ea typeface="Calibri"/>
              <a:cs typeface="Times New Roman"/>
            </a:endParaRPr>
          </a:p>
          <a:p>
            <a:pPr indent="180340">
              <a:lnSpc>
                <a:spcPct val="115000"/>
              </a:lnSpc>
              <a:spcAft>
                <a:spcPts val="0"/>
              </a:spcAft>
            </a:pPr>
            <a:r>
              <a:rPr lang="uk-UA" sz="1200" dirty="0" err="1">
                <a:latin typeface="Times New Roman"/>
                <a:ea typeface="Calibri"/>
                <a:cs typeface="Times New Roman"/>
              </a:rPr>
              <a:t>Гненний</a:t>
            </a:r>
            <a:r>
              <a:rPr lang="uk-UA" sz="1200" dirty="0">
                <a:latin typeface="Times New Roman"/>
                <a:ea typeface="Calibri"/>
                <a:cs typeface="Times New Roman"/>
              </a:rPr>
              <a:t> Матвій, </a:t>
            </a:r>
            <a:r>
              <a:rPr lang="uk-UA" sz="1200" dirty="0" err="1">
                <a:latin typeface="Times New Roman"/>
                <a:ea typeface="Calibri"/>
                <a:cs typeface="Times New Roman"/>
              </a:rPr>
              <a:t>Тимощук</a:t>
            </a:r>
            <a:r>
              <a:rPr lang="uk-UA" sz="1200" dirty="0">
                <a:latin typeface="Times New Roman"/>
                <a:ea typeface="Calibri"/>
                <a:cs typeface="Times New Roman"/>
              </a:rPr>
              <a:t> Владислав, </a:t>
            </a:r>
            <a:r>
              <a:rPr lang="uk-UA" sz="1200" dirty="0" err="1">
                <a:latin typeface="Times New Roman"/>
                <a:ea typeface="Calibri"/>
                <a:cs typeface="Times New Roman"/>
              </a:rPr>
              <a:t>Безвенюк</a:t>
            </a:r>
            <a:r>
              <a:rPr lang="uk-UA" sz="1200" dirty="0">
                <a:latin typeface="Times New Roman"/>
                <a:ea typeface="Calibri"/>
                <a:cs typeface="Times New Roman"/>
              </a:rPr>
              <a:t> </a:t>
            </a:r>
            <a:r>
              <a:rPr lang="uk-UA" sz="1200" dirty="0" err="1">
                <a:latin typeface="Times New Roman"/>
                <a:ea typeface="Calibri"/>
                <a:cs typeface="Times New Roman"/>
              </a:rPr>
              <a:t>Даніїл</a:t>
            </a:r>
            <a:r>
              <a:rPr lang="uk-UA" sz="1200" dirty="0">
                <a:latin typeface="Times New Roman"/>
                <a:ea typeface="Calibri"/>
                <a:cs typeface="Times New Roman"/>
              </a:rPr>
              <a:t>, </a:t>
            </a:r>
            <a:r>
              <a:rPr lang="uk-UA" sz="1200" dirty="0" err="1">
                <a:latin typeface="Times New Roman"/>
                <a:ea typeface="Calibri"/>
                <a:cs typeface="Times New Roman"/>
              </a:rPr>
              <a:t>Суровець</a:t>
            </a:r>
            <a:r>
              <a:rPr lang="uk-UA" sz="1200" dirty="0">
                <a:latin typeface="Times New Roman"/>
                <a:ea typeface="Calibri"/>
                <a:cs typeface="Times New Roman"/>
              </a:rPr>
              <a:t> </a:t>
            </a:r>
            <a:r>
              <a:rPr lang="uk-UA" sz="1200" dirty="0" err="1">
                <a:latin typeface="Times New Roman"/>
                <a:ea typeface="Calibri"/>
                <a:cs typeface="Times New Roman"/>
              </a:rPr>
              <a:t>Каріна</a:t>
            </a:r>
            <a:r>
              <a:rPr lang="uk-UA" sz="1200" dirty="0">
                <a:latin typeface="Times New Roman"/>
                <a:ea typeface="Calibri"/>
                <a:cs typeface="Times New Roman"/>
              </a:rPr>
              <a:t>, </a:t>
            </a:r>
            <a:r>
              <a:rPr lang="uk-UA" sz="1200" dirty="0" err="1">
                <a:latin typeface="Times New Roman"/>
                <a:ea typeface="Calibri"/>
                <a:cs typeface="Times New Roman"/>
              </a:rPr>
              <a:t>Карпухіна</a:t>
            </a:r>
            <a:r>
              <a:rPr lang="uk-UA" sz="1200" dirty="0">
                <a:latin typeface="Times New Roman"/>
                <a:ea typeface="Calibri"/>
                <a:cs typeface="Times New Roman"/>
              </a:rPr>
              <a:t> Кіра, Ляшенко Владислав, Ординат Олексій  потребують автоматизації звуків у мовленні.</a:t>
            </a:r>
            <a:endParaRPr lang="uk-UA" sz="1200" dirty="0">
              <a:effectLst/>
              <a:latin typeface="Calibri"/>
              <a:ea typeface="Calibri"/>
              <a:cs typeface="Times New Roman"/>
            </a:endParaRPr>
          </a:p>
        </p:txBody>
      </p:sp>
    </p:spTree>
    <p:extLst>
      <p:ext uri="{BB962C8B-B14F-4D97-AF65-F5344CB8AC3E}">
        <p14:creationId xmlns:p14="http://schemas.microsoft.com/office/powerpoint/2010/main" val="2728905302"/>
      </p:ext>
    </p:extLst>
  </p:cSld>
  <p:clrMapOvr>
    <a:masterClrMapping/>
  </p:clrMapOvr>
  <p:transition spd="med">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8855" y="0"/>
            <a:ext cx="8229600" cy="582594"/>
          </a:xfrm>
        </p:spPr>
        <p:txBody>
          <a:bodyPr>
            <a:noAutofit/>
          </a:bodyPr>
          <a:lstStyle/>
          <a:p>
            <a:pPr marL="0" indent="0" algn="ctr">
              <a:buNone/>
            </a:pPr>
            <a:r>
              <a:rPr lang="uk-UA" sz="4400" b="1" dirty="0" smtClean="0">
                <a:solidFill>
                  <a:srgbClr val="FF0000"/>
                </a:solidFill>
                <a:latin typeface="Monotype Corsiva" pitchFamily="66" charset="0"/>
                <a:cs typeface="Times New Roman" pitchFamily="18" charset="0"/>
              </a:rPr>
              <a:t>Психологічна робота</a:t>
            </a:r>
            <a:endParaRPr lang="ru-RU" sz="4400" b="1" dirty="0">
              <a:solidFill>
                <a:srgbClr val="FF0000"/>
              </a:solidFill>
              <a:latin typeface="Monotype Corsiva" pitchFamily="66" charset="0"/>
              <a:cs typeface="Times New Roman" pitchFamily="18" charset="0"/>
            </a:endParaRPr>
          </a:p>
        </p:txBody>
      </p:sp>
      <p:sp>
        <p:nvSpPr>
          <p:cNvPr id="6" name="TextBox 5"/>
          <p:cNvSpPr txBox="1"/>
          <p:nvPr/>
        </p:nvSpPr>
        <p:spPr>
          <a:xfrm>
            <a:off x="265008" y="620688"/>
            <a:ext cx="8573398" cy="954107"/>
          </a:xfrm>
          <a:prstGeom prst="rect">
            <a:avLst/>
          </a:prstGeom>
          <a:noFill/>
        </p:spPr>
        <p:txBody>
          <a:bodyPr wrap="square" rtlCol="0">
            <a:spAutoFit/>
          </a:bodyPr>
          <a:lstStyle/>
          <a:p>
            <a:pPr algn="just"/>
            <a:r>
              <a:rPr lang="ru-RU" sz="1400" b="1" dirty="0" smtClean="0">
                <a:solidFill>
                  <a:srgbClr val="FF0000"/>
                </a:solidFill>
                <a:latin typeface="Times New Roman" pitchFamily="18" charset="0"/>
                <a:cs typeface="Times New Roman" pitchFamily="18" charset="0"/>
              </a:rPr>
              <a:t>У </a:t>
            </a:r>
            <a:r>
              <a:rPr lang="ru-RU" sz="1400" b="1" dirty="0" err="1" smtClean="0">
                <a:solidFill>
                  <a:srgbClr val="FF0000"/>
                </a:solidFill>
                <a:latin typeface="Times New Roman" pitchFamily="18" charset="0"/>
                <a:cs typeface="Times New Roman" pitchFamily="18" charset="0"/>
              </a:rPr>
              <a:t>закладі</a:t>
            </a:r>
            <a:r>
              <a:rPr lang="ru-RU" sz="1400" b="1" dirty="0" smtClean="0">
                <a:solidFill>
                  <a:srgbClr val="FF0000"/>
                </a:solidFill>
                <a:latin typeface="Times New Roman" pitchFamily="18" charset="0"/>
                <a:cs typeface="Times New Roman" pitchFamily="18" charset="0"/>
              </a:rPr>
              <a:t> </a:t>
            </a:r>
            <a:r>
              <a:rPr lang="ru-RU" sz="1400" b="1" dirty="0" err="1" smtClean="0">
                <a:solidFill>
                  <a:srgbClr val="FF0000"/>
                </a:solidFill>
                <a:latin typeface="Times New Roman" pitchFamily="18" charset="0"/>
                <a:cs typeface="Times New Roman" pitchFamily="18" charset="0"/>
              </a:rPr>
              <a:t>працює</a:t>
            </a:r>
            <a:r>
              <a:rPr lang="ru-RU" sz="1400" b="1" dirty="0" smtClean="0">
                <a:solidFill>
                  <a:srgbClr val="FF0000"/>
                </a:solidFill>
                <a:latin typeface="Times New Roman" pitchFamily="18" charset="0"/>
                <a:cs typeface="Times New Roman" pitchFamily="18" charset="0"/>
              </a:rPr>
              <a:t> </a:t>
            </a:r>
            <a:r>
              <a:rPr lang="ru-RU" sz="1400" b="1" dirty="0" err="1" smtClean="0">
                <a:solidFill>
                  <a:srgbClr val="FF0000"/>
                </a:solidFill>
                <a:latin typeface="Times New Roman" pitchFamily="18" charset="0"/>
                <a:cs typeface="Times New Roman" pitchFamily="18" charset="0"/>
              </a:rPr>
              <a:t>психологічна</a:t>
            </a:r>
            <a:r>
              <a:rPr lang="ru-RU" sz="1400" b="1" dirty="0" smtClean="0">
                <a:solidFill>
                  <a:srgbClr val="FF0000"/>
                </a:solidFill>
                <a:latin typeface="Times New Roman" pitchFamily="18" charset="0"/>
                <a:cs typeface="Times New Roman" pitchFamily="18" charset="0"/>
              </a:rPr>
              <a:t> служба</a:t>
            </a:r>
            <a:r>
              <a:rPr lang="uk-UA" sz="1400" b="1" dirty="0" smtClean="0">
                <a:solidFill>
                  <a:srgbClr val="FF0000"/>
                </a:solidFill>
                <a:latin typeface="Times New Roman" pitchFamily="18" charset="0"/>
                <a:cs typeface="Times New Roman" pitchFamily="18" charset="0"/>
              </a:rPr>
              <a:t>, </a:t>
            </a:r>
          </a:p>
          <a:p>
            <a:pPr algn="just"/>
            <a:r>
              <a:rPr lang="uk-UA" sz="1400" b="1" dirty="0" smtClean="0">
                <a:solidFill>
                  <a:srgbClr val="FF0000"/>
                </a:solidFill>
                <a:latin typeface="Times New Roman" pitchFamily="18" charset="0"/>
                <a:cs typeface="Times New Roman" pitchFamily="18" charset="0"/>
              </a:rPr>
              <a:t>діяльність якої забезпеч</a:t>
            </a:r>
          </a:p>
          <a:p>
            <a:pPr algn="just"/>
            <a:r>
              <a:rPr lang="uk-UA" sz="1400" b="1" dirty="0" smtClean="0">
                <a:solidFill>
                  <a:srgbClr val="FF0000"/>
                </a:solidFill>
                <a:latin typeface="Times New Roman" pitchFamily="18" charset="0"/>
                <a:cs typeface="Times New Roman" pitchFamily="18" charset="0"/>
              </a:rPr>
              <a:t>практичний  психолог  СИДОРУК Наталія </a:t>
            </a:r>
            <a:endParaRPr lang="ru-RU" sz="1400" b="1" dirty="0" smtClean="0">
              <a:solidFill>
                <a:srgbClr val="FF0000"/>
              </a:solidFill>
              <a:latin typeface="Times New Roman" pitchFamily="18" charset="0"/>
              <a:cs typeface="Times New Roman" pitchFamily="18" charset="0"/>
            </a:endParaRPr>
          </a:p>
          <a:p>
            <a:endParaRPr lang="ru-RU" sz="1400" b="1" dirty="0">
              <a:solidFill>
                <a:srgbClr val="FFFF00"/>
              </a:solidFill>
            </a:endParaRPr>
          </a:p>
        </p:txBody>
      </p:sp>
      <p:sp>
        <p:nvSpPr>
          <p:cNvPr id="2" name="Rectangle 1"/>
          <p:cNvSpPr>
            <a:spLocks noChangeArrowheads="1"/>
          </p:cNvSpPr>
          <p:nvPr/>
        </p:nvSpPr>
        <p:spPr bwMode="auto">
          <a:xfrm>
            <a:off x="247074" y="4162440"/>
            <a:ext cx="867316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uk-UA" sz="1200" i="1" dirty="0">
                <a:latin typeface="Times New Roman"/>
                <a:ea typeface="Times New Roman"/>
              </a:rPr>
              <a:t> </a:t>
            </a:r>
            <a:endParaRPr lang="uk-UA" sz="1200" dirty="0">
              <a:latin typeface="Times New Roman"/>
              <a:ea typeface="Times New Roman"/>
            </a:endParaRPr>
          </a:p>
          <a:p>
            <a:endParaRPr kumimoji="0" lang="uk-UA"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Прямоугольник 4"/>
          <p:cNvSpPr/>
          <p:nvPr/>
        </p:nvSpPr>
        <p:spPr>
          <a:xfrm>
            <a:off x="118659" y="1700808"/>
            <a:ext cx="6325549" cy="276999"/>
          </a:xfrm>
          <a:prstGeom prst="rect">
            <a:avLst/>
          </a:prstGeom>
        </p:spPr>
        <p:txBody>
          <a:bodyPr wrap="square">
            <a:spAutoFit/>
          </a:bodyPr>
          <a:lstStyle/>
          <a:p>
            <a:r>
              <a:rPr lang="uk-UA" sz="1200" dirty="0">
                <a:solidFill>
                  <a:prstClr val="black"/>
                </a:solidFill>
                <a:latin typeface="Times New Roman"/>
                <a:ea typeface="Times New Roman"/>
              </a:rPr>
              <a:t> </a:t>
            </a:r>
            <a:endParaRPr lang="uk-UA" dirty="0"/>
          </a:p>
        </p:txBody>
      </p:sp>
      <p:sp>
        <p:nvSpPr>
          <p:cNvPr id="7" name="Прямоугольник 6"/>
          <p:cNvSpPr/>
          <p:nvPr/>
        </p:nvSpPr>
        <p:spPr>
          <a:xfrm>
            <a:off x="135452" y="1340768"/>
            <a:ext cx="6850490" cy="5447645"/>
          </a:xfrm>
          <a:prstGeom prst="rect">
            <a:avLst/>
          </a:prstGeom>
        </p:spPr>
        <p:txBody>
          <a:bodyPr wrap="square">
            <a:spAutoFit/>
          </a:bodyPr>
          <a:lstStyle/>
          <a:p>
            <a:pPr marR="80010" indent="360680" algn="just">
              <a:spcAft>
                <a:spcPts val="0"/>
              </a:spcAft>
            </a:pPr>
            <a:r>
              <a:rPr lang="uk-UA" sz="1200" dirty="0">
                <a:latin typeface="Times New Roman"/>
                <a:ea typeface="Times New Roman"/>
              </a:rPr>
              <a:t>Психологічна робота в ЗДО №8 спрямована на збереження і зміцнення здоров’я,  підвищення адаптивних можливостей дітей та створення умов для </a:t>
            </a:r>
            <a:r>
              <a:rPr lang="uk-UA" sz="1200" dirty="0" err="1">
                <a:latin typeface="Times New Roman"/>
                <a:ea typeface="Times New Roman"/>
              </a:rPr>
              <a:t>по</a:t>
            </a:r>
            <a:r>
              <a:rPr lang="uk-UA" sz="1200" dirty="0">
                <a:latin typeface="Times New Roman"/>
                <a:ea typeface="Times New Roman"/>
              </a:rPr>
              <a:t>вноцінного  і гармонійного розвитку всіх учасників освітнього процесу.</a:t>
            </a:r>
          </a:p>
          <a:p>
            <a:pPr marR="80010" indent="360680" algn="just">
              <a:spcAft>
                <a:spcPts val="0"/>
              </a:spcAft>
            </a:pPr>
            <a:r>
              <a:rPr lang="uk-UA" sz="1200" dirty="0">
                <a:solidFill>
                  <a:srgbClr val="000000"/>
                </a:solidFill>
                <a:latin typeface="Times New Roman"/>
                <a:ea typeface="Times New Roman"/>
              </a:rPr>
              <a:t>У 2023-2024 </a:t>
            </a:r>
            <a:r>
              <a:rPr lang="uk-UA" sz="1200" dirty="0" err="1">
                <a:solidFill>
                  <a:srgbClr val="000000"/>
                </a:solidFill>
                <a:latin typeface="Times New Roman"/>
                <a:ea typeface="Times New Roman"/>
              </a:rPr>
              <a:t>н.р</a:t>
            </a:r>
            <a:r>
              <a:rPr lang="uk-UA" sz="1200" dirty="0">
                <a:solidFill>
                  <a:srgbClr val="000000"/>
                </a:solidFill>
                <a:latin typeface="Times New Roman"/>
                <a:ea typeface="Times New Roman"/>
              </a:rPr>
              <a:t>. робота практичного психолога проводилась згідно пріоритетних завдань.</a:t>
            </a:r>
            <a:endParaRPr lang="uk-UA" sz="1200" dirty="0">
              <a:latin typeface="Times New Roman"/>
              <a:ea typeface="Times New Roman"/>
            </a:endParaRPr>
          </a:p>
          <a:p>
            <a:pPr marR="80010" indent="360680" algn="just">
              <a:spcAft>
                <a:spcPts val="0"/>
              </a:spcAft>
            </a:pPr>
            <a:r>
              <a:rPr lang="uk-UA" sz="1200" dirty="0">
                <a:solidFill>
                  <a:srgbClr val="000000"/>
                </a:solidFill>
                <a:latin typeface="Times New Roman"/>
                <a:ea typeface="Times New Roman"/>
              </a:rPr>
              <a:t>Пріоритетні завдання:</a:t>
            </a:r>
            <a:endParaRPr lang="uk-UA" sz="1200" dirty="0">
              <a:latin typeface="Times New Roman"/>
              <a:ea typeface="Times New Roman"/>
            </a:endParaRPr>
          </a:p>
          <a:p>
            <a:pPr marR="80010" indent="360680" algn="just">
              <a:spcAft>
                <a:spcPts val="0"/>
              </a:spcAft>
            </a:pPr>
            <a:r>
              <a:rPr lang="uk-UA" sz="1200" dirty="0">
                <a:solidFill>
                  <a:srgbClr val="000000"/>
                </a:solidFill>
                <a:latin typeface="Times New Roman"/>
                <a:ea typeface="Times New Roman"/>
              </a:rPr>
              <a:t> 1. Психологічний супровід адаптації дітей раннього віку та дітей усіх вікових категорій (новоприбулих) до умов дошкільного навчального закладу.</a:t>
            </a:r>
            <a:endParaRPr lang="uk-UA" sz="1200" dirty="0">
              <a:latin typeface="Times New Roman"/>
              <a:ea typeface="Times New Roman"/>
            </a:endParaRPr>
          </a:p>
          <a:p>
            <a:pPr marR="80010" indent="360680" algn="just">
              <a:spcAft>
                <a:spcPts val="0"/>
              </a:spcAft>
            </a:pPr>
            <a:r>
              <a:rPr lang="uk-UA" sz="1200" dirty="0">
                <a:solidFill>
                  <a:srgbClr val="000000"/>
                </a:solidFill>
                <a:latin typeface="Times New Roman"/>
                <a:ea typeface="Times New Roman"/>
              </a:rPr>
              <a:t>2. Формування психологічної готовності дітей до школи.</a:t>
            </a:r>
            <a:endParaRPr lang="uk-UA" sz="1200" dirty="0">
              <a:latin typeface="Times New Roman"/>
              <a:ea typeface="Times New Roman"/>
            </a:endParaRPr>
          </a:p>
          <a:p>
            <a:pPr marR="80010" indent="360680" algn="just">
              <a:spcAft>
                <a:spcPts val="0"/>
              </a:spcAft>
            </a:pPr>
            <a:r>
              <a:rPr lang="uk-UA" sz="1200" dirty="0">
                <a:solidFill>
                  <a:srgbClr val="000000"/>
                </a:solidFill>
                <a:latin typeface="Times New Roman"/>
                <a:ea typeface="Times New Roman"/>
              </a:rPr>
              <a:t>3. Психологічний супровід дітей з особливими освітніми потребами.</a:t>
            </a:r>
            <a:endParaRPr lang="uk-UA" sz="1200" dirty="0">
              <a:latin typeface="Times New Roman"/>
              <a:ea typeface="Times New Roman"/>
            </a:endParaRPr>
          </a:p>
          <a:p>
            <a:pPr marR="80010" indent="360680" algn="just">
              <a:spcAft>
                <a:spcPts val="0"/>
              </a:spcAft>
            </a:pPr>
            <a:r>
              <a:rPr lang="uk-UA" sz="1200" dirty="0">
                <a:solidFill>
                  <a:srgbClr val="000000"/>
                </a:solidFill>
                <a:latin typeface="Times New Roman"/>
                <a:ea typeface="Times New Roman"/>
              </a:rPr>
              <a:t>4. Д</a:t>
            </a:r>
            <a:r>
              <a:rPr lang="uk-UA" sz="1200" dirty="0">
                <a:latin typeface="Times New Roman"/>
                <a:ea typeface="Times New Roman"/>
              </a:rPr>
              <a:t>опомога дітям та сім’ям, які постраждали у військових конфліктах, психологічний супровід дітей із сімей ВПО.</a:t>
            </a:r>
          </a:p>
          <a:p>
            <a:pPr marR="80010" indent="360680" algn="just">
              <a:spcAft>
                <a:spcPts val="0"/>
              </a:spcAft>
            </a:pPr>
            <a:r>
              <a:rPr lang="uk-UA" sz="1200" dirty="0">
                <a:solidFill>
                  <a:srgbClr val="000000"/>
                </a:solidFill>
                <a:latin typeface="Times New Roman"/>
                <a:ea typeface="Times New Roman"/>
              </a:rPr>
              <a:t>З метою вирішення поставлених завдань робота велася за основними напрямами психологічної служби: </a:t>
            </a:r>
            <a:endParaRPr lang="uk-UA" sz="1200" dirty="0">
              <a:latin typeface="Times New Roman"/>
              <a:ea typeface="Times New Roman"/>
            </a:endParaRPr>
          </a:p>
          <a:p>
            <a:pPr algn="just">
              <a:spcAft>
                <a:spcPts val="0"/>
              </a:spcAft>
            </a:pPr>
            <a:r>
              <a:rPr lang="uk-UA" sz="1200" b="1" i="1" dirty="0">
                <a:latin typeface="Times New Roman"/>
                <a:ea typeface="Times New Roman"/>
              </a:rPr>
              <a:t>1)</a:t>
            </a:r>
            <a:r>
              <a:rPr lang="uk-UA" sz="1200" dirty="0">
                <a:latin typeface="Times New Roman"/>
                <a:ea typeface="Times New Roman"/>
              </a:rPr>
              <a:t> </a:t>
            </a:r>
            <a:r>
              <a:rPr lang="uk-UA" sz="1200" b="1" i="1" dirty="0">
                <a:solidFill>
                  <a:srgbClr val="000000"/>
                </a:solidFill>
                <a:latin typeface="Times New Roman"/>
                <a:ea typeface="Times New Roman"/>
              </a:rPr>
              <a:t>діагностична робота</a:t>
            </a:r>
            <a:r>
              <a:rPr lang="uk-UA" sz="1200" dirty="0">
                <a:latin typeface="Times New Roman"/>
                <a:ea typeface="Times New Roman"/>
              </a:rPr>
              <a:t> - протягом навчального року груповою діагностикою охоплено  197 осіб, індивідуальною - 21 осіб. </a:t>
            </a:r>
          </a:p>
          <a:p>
            <a:pPr>
              <a:spcAft>
                <a:spcPts val="0"/>
              </a:spcAft>
            </a:pPr>
            <a:r>
              <a:rPr lang="uk-UA" sz="1200" b="1" i="1" dirty="0">
                <a:solidFill>
                  <a:srgbClr val="000000"/>
                </a:solidFill>
                <a:latin typeface="Times New Roman"/>
                <a:ea typeface="Times New Roman"/>
              </a:rPr>
              <a:t>2) профілактична робота </a:t>
            </a:r>
            <a:r>
              <a:rPr lang="uk-UA" sz="1200" dirty="0">
                <a:latin typeface="Times New Roman"/>
                <a:ea typeface="Times New Roman"/>
              </a:rPr>
              <a:t>- з  профілактичною метою проведені розвиткові заняття з дітьми старших груп (охоплено 55 дітей); </a:t>
            </a:r>
            <a:r>
              <a:rPr lang="uk-UA" sz="1200" dirty="0" err="1">
                <a:latin typeface="Times New Roman"/>
                <a:ea typeface="Times New Roman"/>
              </a:rPr>
              <a:t>тренінгове</a:t>
            </a:r>
            <a:r>
              <a:rPr lang="uk-UA" sz="1200" dirty="0">
                <a:latin typeface="Times New Roman"/>
                <a:ea typeface="Times New Roman"/>
              </a:rPr>
              <a:t> заняття з педагогами «ПТСР та як зберегти психічне здоров’я під час </a:t>
            </a:r>
            <a:r>
              <a:rPr lang="uk-UA" sz="1200" dirty="0" err="1" smtClean="0">
                <a:latin typeface="Times New Roman"/>
                <a:ea typeface="Times New Roman"/>
              </a:rPr>
              <a:t>війи</a:t>
            </a:r>
            <a:r>
              <a:rPr lang="uk-UA" sz="1200" dirty="0">
                <a:latin typeface="Times New Roman"/>
                <a:ea typeface="Times New Roman"/>
              </a:rPr>
              <a:t>»; семінари-практикуми «Ти як», «Арт-терапія у роботі в роботі із стресом»; тематичні </a:t>
            </a:r>
            <a:r>
              <a:rPr lang="uk-UA" sz="1200" dirty="0" err="1">
                <a:latin typeface="Times New Roman"/>
                <a:ea typeface="Times New Roman"/>
              </a:rPr>
              <a:t>онлайн-консультаціі</a:t>
            </a:r>
            <a:r>
              <a:rPr lang="uk-UA" sz="1200" dirty="0">
                <a:latin typeface="Times New Roman"/>
                <a:ea typeface="Times New Roman"/>
              </a:rPr>
              <a:t>  для батьків та педагогів </a:t>
            </a:r>
            <a:r>
              <a:rPr lang="uk-UA" sz="1200" kern="1800" dirty="0">
                <a:latin typeface="Times New Roman"/>
                <a:ea typeface="Times New Roman"/>
              </a:rPr>
              <a:t>«Тілесні ігри з дитиною в укритті та інших умовах війни»; «Як розмовляти з дитиною про війну»; «Ментальне здоров’я та як його зберегти під час війни». Участь </a:t>
            </a:r>
            <a:r>
              <a:rPr lang="uk-UA" sz="1200" dirty="0">
                <a:latin typeface="Times New Roman"/>
                <a:ea typeface="Times New Roman"/>
              </a:rPr>
              <a:t>у Всеукраїнській акції  «16 днів проти насилля» </a:t>
            </a:r>
          </a:p>
          <a:p>
            <a:pPr indent="360680" algn="just">
              <a:spcAft>
                <a:spcPts val="0"/>
              </a:spcAft>
            </a:pPr>
            <a:r>
              <a:rPr lang="uk-UA" sz="1200" b="1" i="1" dirty="0">
                <a:latin typeface="Times New Roman"/>
                <a:ea typeface="Times New Roman"/>
              </a:rPr>
              <a:t>3)</a:t>
            </a:r>
            <a:r>
              <a:rPr lang="uk-UA" sz="1200" b="1" i="1" dirty="0" err="1">
                <a:latin typeface="Times New Roman"/>
                <a:ea typeface="Times New Roman"/>
              </a:rPr>
              <a:t>Корекційно-відновлювальна</a:t>
            </a:r>
            <a:r>
              <a:rPr lang="uk-UA" sz="1200" b="1" i="1" dirty="0">
                <a:latin typeface="Times New Roman"/>
                <a:ea typeface="Times New Roman"/>
              </a:rPr>
              <a:t> та </a:t>
            </a:r>
            <a:r>
              <a:rPr lang="uk-UA" sz="1200" b="1" i="1" dirty="0" err="1">
                <a:latin typeface="Times New Roman"/>
                <a:ea typeface="Times New Roman"/>
              </a:rPr>
              <a:t>розвиткова</a:t>
            </a:r>
            <a:r>
              <a:rPr lang="uk-UA" sz="1200" b="1" i="1" dirty="0">
                <a:latin typeface="Times New Roman"/>
                <a:ea typeface="Times New Roman"/>
              </a:rPr>
              <a:t> робота</a:t>
            </a:r>
            <a:endParaRPr lang="uk-UA" sz="1200" dirty="0">
              <a:latin typeface="Times New Roman"/>
              <a:ea typeface="Times New Roman"/>
            </a:endParaRPr>
          </a:p>
          <a:p>
            <a:pPr indent="360680" algn="just">
              <a:spcAft>
                <a:spcPts val="0"/>
              </a:spcAft>
            </a:pPr>
            <a:r>
              <a:rPr lang="uk-UA" sz="1200" dirty="0">
                <a:latin typeface="Times New Roman"/>
                <a:ea typeface="Times New Roman"/>
              </a:rPr>
              <a:t>Проводились заняття   щодо корекції проблем  в особистісній та пізнавальній сферах. Охоплено 31 особа.</a:t>
            </a:r>
          </a:p>
          <a:p>
            <a:pPr indent="360680" algn="just">
              <a:spcAft>
                <a:spcPts val="0"/>
              </a:spcAft>
            </a:pPr>
            <a:r>
              <a:rPr lang="uk-UA" sz="1200" b="1" i="1" dirty="0">
                <a:latin typeface="Times New Roman"/>
                <a:ea typeface="Times New Roman"/>
              </a:rPr>
              <a:t>4) Консультаційна робота</a:t>
            </a:r>
            <a:endParaRPr lang="uk-UA" sz="1200" dirty="0">
              <a:latin typeface="Times New Roman"/>
              <a:ea typeface="Times New Roman"/>
            </a:endParaRPr>
          </a:p>
          <a:p>
            <a:pPr indent="360680" algn="just">
              <a:spcAft>
                <a:spcPts val="0"/>
              </a:spcAft>
            </a:pPr>
            <a:r>
              <a:rPr lang="uk-UA" sz="1200" dirty="0">
                <a:latin typeface="Times New Roman"/>
                <a:ea typeface="Times New Roman"/>
              </a:rPr>
              <a:t> З батьками  проведено 49 консультацій,  з педагогами - 26 консультацій.</a:t>
            </a:r>
          </a:p>
          <a:p>
            <a:pPr indent="360680" algn="just">
              <a:spcAft>
                <a:spcPts val="0"/>
              </a:spcAft>
            </a:pPr>
            <a:r>
              <a:rPr lang="uk-UA" sz="1200" b="1" i="1" dirty="0">
                <a:latin typeface="Times New Roman"/>
                <a:ea typeface="Times New Roman"/>
              </a:rPr>
              <a:t>5)  Психологічна просвіта</a:t>
            </a:r>
            <a:r>
              <a:rPr lang="uk-UA" sz="1200" i="1" dirty="0">
                <a:latin typeface="Times New Roman"/>
                <a:ea typeface="Times New Roman"/>
              </a:rPr>
              <a:t> </a:t>
            </a:r>
            <a:endParaRPr lang="uk-UA" sz="1200" dirty="0">
              <a:latin typeface="Times New Roman"/>
              <a:ea typeface="Times New Roman"/>
            </a:endParaRPr>
          </a:p>
          <a:p>
            <a:pPr marL="342900" lvl="0" indent="-342900" algn="just">
              <a:spcAft>
                <a:spcPts val="0"/>
              </a:spcAft>
              <a:buFont typeface="+mj-lt"/>
              <a:buAutoNum type="arabicPeriod"/>
            </a:pPr>
            <a:r>
              <a:rPr lang="uk-UA" sz="1200" kern="1800" dirty="0">
                <a:latin typeface="Times New Roman"/>
                <a:ea typeface="Times New Roman"/>
              </a:rPr>
              <a:t>Виступ на батьківських зборах:  «Вплив травматичної події на дітей раннього віку. Шляхи допомоги»;</a:t>
            </a:r>
            <a:r>
              <a:rPr lang="uk-UA" sz="1200" i="1" dirty="0">
                <a:latin typeface="Times New Roman"/>
                <a:ea typeface="Times New Roman"/>
              </a:rPr>
              <a:t> </a:t>
            </a:r>
            <a:r>
              <a:rPr lang="uk-UA" sz="1200" kern="1800" dirty="0">
                <a:latin typeface="Times New Roman"/>
                <a:ea typeface="Times New Roman"/>
              </a:rPr>
              <a:t>«Вплив травматичної події на дітей дошкільного віку. Шляхи допомоги».</a:t>
            </a:r>
            <a:endParaRPr lang="uk-UA" sz="1200" dirty="0">
              <a:effectLst/>
              <a:latin typeface="Times New Roman"/>
              <a:ea typeface="Times New Roman"/>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9372" y="593675"/>
            <a:ext cx="2304628" cy="1645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520" y="692696"/>
            <a:ext cx="8690154" cy="5125121"/>
          </a:xfrm>
          <a:prstGeom prst="rect">
            <a:avLst/>
          </a:prstGeom>
          <a:noFill/>
        </p:spPr>
        <p:txBody>
          <a:bodyPr wrap="square" rtlCol="0">
            <a:spAutoFit/>
          </a:bodyPr>
          <a:lstStyle/>
          <a:p>
            <a:pPr fontAlgn="base">
              <a:spcAft>
                <a:spcPts val="0"/>
              </a:spcAft>
            </a:pPr>
            <a:r>
              <a:rPr lang="uk-UA" sz="1200" dirty="0">
                <a:latin typeface="Times New Roman"/>
                <a:ea typeface="Times New Roman"/>
              </a:rPr>
              <a:t>2. Психологічна просвіта  батьків  та педагогів здійснювалась через Viber-чат,  </a:t>
            </a:r>
            <a:r>
              <a:rPr lang="uk-UA" sz="1200" dirty="0" err="1">
                <a:latin typeface="Times New Roman"/>
                <a:ea typeface="Times New Roman"/>
              </a:rPr>
              <a:t>Fasebook</a:t>
            </a:r>
            <a:r>
              <a:rPr lang="uk-UA" sz="1200" dirty="0">
                <a:latin typeface="Times New Roman"/>
                <a:ea typeface="Times New Roman"/>
              </a:rPr>
              <a:t>, </a:t>
            </a:r>
            <a:r>
              <a:rPr lang="en-US" sz="1200" dirty="0" err="1">
                <a:latin typeface="Times New Roman"/>
                <a:ea typeface="Times New Roman"/>
              </a:rPr>
              <a:t>Padlet</a:t>
            </a:r>
            <a:r>
              <a:rPr lang="en-US" sz="1200" dirty="0">
                <a:latin typeface="Times New Roman"/>
                <a:ea typeface="Times New Roman"/>
              </a:rPr>
              <a:t> </a:t>
            </a:r>
            <a:r>
              <a:rPr lang="uk-UA" sz="1200" dirty="0">
                <a:latin typeface="Times New Roman"/>
                <a:ea typeface="Times New Roman"/>
              </a:rPr>
              <a:t>дошку:  </a:t>
            </a:r>
            <a:r>
              <a:rPr lang="uk-UA" sz="1200" kern="1800" dirty="0">
                <a:latin typeface="Times New Roman"/>
                <a:ea typeface="Times New Roman"/>
              </a:rPr>
              <a:t>«Полегшуємо адаптацію дитини до садочка»; «Особливості психічного розвитку дітей 4-го, 5-го, 6-го року життя», </a:t>
            </a:r>
            <a:r>
              <a:rPr lang="uk-UA" sz="1200" dirty="0">
                <a:latin typeface="Times New Roman"/>
                <a:ea typeface="Times New Roman"/>
              </a:rPr>
              <a:t>«Як встановити контакт з дитиною, що пережила травматичний досвід»; «Як допомогти дитині подолати тривожний стан», «Рухливі ігри для зняття страху, емоційних негараздів, стресів», «Коли закінчиться війна?», « Як відповідати на складні запитання дітей», «Панічна атака. Як собі допомогти?»</a:t>
            </a:r>
            <a:endParaRPr lang="uk-UA" sz="1100" dirty="0">
              <a:latin typeface="Times New Roman"/>
              <a:ea typeface="Times New Roman"/>
            </a:endParaRPr>
          </a:p>
          <a:p>
            <a:pPr>
              <a:spcAft>
                <a:spcPts val="0"/>
              </a:spcAft>
            </a:pPr>
            <a:r>
              <a:rPr lang="uk-UA" sz="1200" b="1" dirty="0">
                <a:latin typeface="Times New Roman"/>
                <a:ea typeface="Times New Roman"/>
              </a:rPr>
              <a:t> </a:t>
            </a:r>
            <a:endParaRPr lang="uk-UA" sz="1100" dirty="0">
              <a:latin typeface="Times New Roman"/>
              <a:ea typeface="Times New Roman"/>
            </a:endParaRPr>
          </a:p>
          <a:p>
            <a:pPr>
              <a:spcAft>
                <a:spcPts val="0"/>
              </a:spcAft>
            </a:pPr>
            <a:r>
              <a:rPr lang="uk-UA" sz="1200" b="1" dirty="0">
                <a:latin typeface="Times New Roman"/>
                <a:ea typeface="Times New Roman"/>
              </a:rPr>
              <a:t>Організаційно-методична робота </a:t>
            </a:r>
            <a:endParaRPr lang="uk-UA" sz="1100" dirty="0">
              <a:latin typeface="Times New Roman"/>
              <a:ea typeface="Times New Roman"/>
            </a:endParaRPr>
          </a:p>
          <a:p>
            <a:pPr indent="360680" algn="just">
              <a:spcAft>
                <a:spcPts val="0"/>
              </a:spcAft>
            </a:pPr>
            <a:r>
              <a:rPr lang="uk-UA" sz="1200" dirty="0">
                <a:latin typeface="Times New Roman"/>
                <a:ea typeface="Times New Roman"/>
              </a:rPr>
              <a:t>1. В години організаційно-методичної роботи відбувається підготовка практичного психолога до </a:t>
            </a:r>
            <a:r>
              <a:rPr lang="uk-UA" sz="1200" dirty="0" err="1">
                <a:latin typeface="Times New Roman"/>
                <a:ea typeface="Times New Roman"/>
              </a:rPr>
              <a:t>корекційно-розвиткової</a:t>
            </a:r>
            <a:r>
              <a:rPr lang="uk-UA" sz="1200" dirty="0">
                <a:latin typeface="Times New Roman"/>
                <a:ea typeface="Times New Roman"/>
              </a:rPr>
              <a:t> роботи, обробки результатів діагностик, розробка методичних рекомендацій батькам, педагогам. Постійно працювала з додатковою літературою з психології, знайомилась з новими техніками, матеріалами щодо виховання та </a:t>
            </a:r>
            <a:r>
              <a:rPr lang="uk-UA" sz="1200" dirty="0" err="1">
                <a:latin typeface="Times New Roman"/>
                <a:ea typeface="Times New Roman"/>
              </a:rPr>
              <a:t>корекційної</a:t>
            </a:r>
            <a:r>
              <a:rPr lang="uk-UA" sz="1200" dirty="0">
                <a:latin typeface="Times New Roman"/>
                <a:ea typeface="Times New Roman"/>
              </a:rPr>
              <a:t> роботи, брала участь у засіданні консультативного пункту практичних психологів ЗДО.</a:t>
            </a:r>
            <a:endParaRPr lang="uk-UA" sz="1100" dirty="0">
              <a:latin typeface="Times New Roman"/>
              <a:ea typeface="Times New Roman"/>
            </a:endParaRPr>
          </a:p>
          <a:p>
            <a:pPr>
              <a:lnSpc>
                <a:spcPct val="107000"/>
              </a:lnSpc>
              <a:spcAft>
                <a:spcPts val="0"/>
              </a:spcAft>
            </a:pPr>
            <a:r>
              <a:rPr lang="uk-UA" sz="1200" dirty="0">
                <a:latin typeface="Times New Roman"/>
                <a:ea typeface="Calibri"/>
              </a:rPr>
              <a:t>2. Пройшла курси:</a:t>
            </a:r>
            <a:endParaRPr lang="uk-UA" sz="1100" dirty="0">
              <a:latin typeface="Times New Roman"/>
              <a:ea typeface="Times New Roman"/>
            </a:endParaRPr>
          </a:p>
          <a:p>
            <a:pPr marL="342900" lvl="0" indent="-342900">
              <a:lnSpc>
                <a:spcPct val="107000"/>
              </a:lnSpc>
              <a:spcAft>
                <a:spcPts val="0"/>
              </a:spcAft>
              <a:buFont typeface="Symbol"/>
              <a:buChar char=""/>
            </a:pPr>
            <a:r>
              <a:rPr lang="uk-UA" sz="1200" dirty="0">
                <a:latin typeface="Times New Roman"/>
                <a:ea typeface="Calibri"/>
              </a:rPr>
              <a:t>«</a:t>
            </a:r>
            <a:r>
              <a:rPr lang="uk-UA" sz="1200" dirty="0" err="1">
                <a:latin typeface="Times New Roman"/>
                <a:ea typeface="Calibri"/>
              </a:rPr>
              <a:t>Бібліотерапія</a:t>
            </a:r>
            <a:r>
              <a:rPr lang="uk-UA" sz="1200" dirty="0">
                <a:latin typeface="Times New Roman"/>
                <a:ea typeface="Calibri"/>
              </a:rPr>
              <a:t> як напрям </a:t>
            </a:r>
            <a:r>
              <a:rPr lang="uk-UA" sz="1200" dirty="0" err="1">
                <a:latin typeface="Times New Roman"/>
                <a:ea typeface="Calibri"/>
              </a:rPr>
              <a:t>арттерапії</a:t>
            </a:r>
            <a:r>
              <a:rPr lang="uk-UA" sz="1200" dirty="0">
                <a:latin typeface="Times New Roman"/>
                <a:ea typeface="Calibri"/>
              </a:rPr>
              <a:t> у психологічній та педагогічній практиці (30 </a:t>
            </a:r>
            <a:r>
              <a:rPr lang="uk-UA" sz="1200" dirty="0" err="1">
                <a:latin typeface="Times New Roman"/>
                <a:ea typeface="Calibri"/>
              </a:rPr>
              <a:t>год</a:t>
            </a:r>
            <a:r>
              <a:rPr lang="uk-UA" sz="1200" dirty="0">
                <a:latin typeface="Times New Roman"/>
                <a:ea typeface="Calibri"/>
              </a:rPr>
              <a:t>) Хмельницький національний університет18.09-29.09.23, </a:t>
            </a:r>
            <a:r>
              <a:rPr lang="uk-UA" sz="1200" dirty="0">
                <a:latin typeface="Times New Roman"/>
                <a:ea typeface="Times New Roman"/>
              </a:rPr>
              <a:t> №ХМ02071234/23сп-197.</a:t>
            </a:r>
            <a:endParaRPr lang="uk-UA" sz="1100" dirty="0">
              <a:latin typeface="Times New Roman"/>
              <a:ea typeface="Times New Roman"/>
            </a:endParaRPr>
          </a:p>
          <a:p>
            <a:pPr marL="342900" lvl="0" indent="-342900">
              <a:lnSpc>
                <a:spcPct val="107000"/>
              </a:lnSpc>
              <a:spcAft>
                <a:spcPts val="0"/>
              </a:spcAft>
              <a:buFont typeface="Symbol"/>
              <a:buChar char=""/>
            </a:pPr>
            <a:r>
              <a:rPr lang="uk-UA" sz="1200" dirty="0">
                <a:latin typeface="Times New Roman"/>
                <a:ea typeface="Calibri"/>
              </a:rPr>
              <a:t>«Зміцнення потенціалу практичних психологів (45 </a:t>
            </a:r>
            <a:r>
              <a:rPr lang="uk-UA" sz="1200" dirty="0" err="1">
                <a:latin typeface="Times New Roman"/>
                <a:ea typeface="Calibri"/>
              </a:rPr>
              <a:t>год</a:t>
            </a:r>
            <a:r>
              <a:rPr lang="uk-UA" sz="1200" dirty="0">
                <a:latin typeface="Times New Roman"/>
                <a:ea typeface="Calibri"/>
              </a:rPr>
              <a:t>)</a:t>
            </a:r>
            <a:r>
              <a:rPr lang="uk-UA" sz="1200" dirty="0">
                <a:latin typeface="Times New Roman"/>
                <a:ea typeface="Times New Roman"/>
              </a:rPr>
              <a:t> ТОВ Видавництво  «Ранок»</a:t>
            </a:r>
            <a:r>
              <a:rPr lang="uk-UA" sz="1200" dirty="0">
                <a:latin typeface="Times New Roman"/>
                <a:ea typeface="Calibri"/>
              </a:rPr>
              <a:t> 28.09.23,  №MHPSS-8358-2764-1708.</a:t>
            </a:r>
            <a:endParaRPr lang="uk-UA" sz="1100" dirty="0">
              <a:latin typeface="Times New Roman"/>
              <a:ea typeface="Times New Roman"/>
            </a:endParaRPr>
          </a:p>
          <a:p>
            <a:pPr marL="342900" lvl="0" indent="-342900">
              <a:lnSpc>
                <a:spcPct val="107000"/>
              </a:lnSpc>
              <a:spcAft>
                <a:spcPts val="0"/>
              </a:spcAft>
              <a:buFont typeface="Symbol"/>
              <a:buChar char=""/>
            </a:pPr>
            <a:r>
              <a:rPr lang="uk-UA" sz="1200" dirty="0">
                <a:latin typeface="Times New Roman"/>
                <a:ea typeface="Times New Roman"/>
              </a:rPr>
              <a:t>«Надання першої психологічної допомоги та профілактики емоційного вигорання у педагогів» (18 </a:t>
            </a:r>
            <a:r>
              <a:rPr lang="uk-UA" sz="1200" dirty="0" err="1">
                <a:latin typeface="Times New Roman"/>
                <a:ea typeface="Times New Roman"/>
              </a:rPr>
              <a:t>год</a:t>
            </a:r>
            <a:r>
              <a:rPr lang="uk-UA" sz="1200" dirty="0">
                <a:latin typeface="Times New Roman"/>
                <a:ea typeface="Times New Roman"/>
              </a:rPr>
              <a:t>) Ізраїльська коаліція травми 21.11-07.12.23,  №FM805723.</a:t>
            </a:r>
            <a:endParaRPr lang="uk-UA" sz="1100" dirty="0">
              <a:latin typeface="Times New Roman"/>
              <a:ea typeface="Times New Roman"/>
            </a:endParaRPr>
          </a:p>
          <a:p>
            <a:pPr marL="342900" lvl="0" indent="-342900">
              <a:lnSpc>
                <a:spcPct val="107000"/>
              </a:lnSpc>
              <a:spcAft>
                <a:spcPts val="0"/>
              </a:spcAft>
              <a:buFont typeface="Symbol"/>
              <a:buChar char=""/>
            </a:pPr>
            <a:r>
              <a:rPr lang="uk-UA" sz="1200" dirty="0">
                <a:latin typeface="Times New Roman"/>
                <a:ea typeface="Times New Roman"/>
              </a:rPr>
              <a:t>«Засади психосоціальної підтримки ветеранів та їх сімей» (24 </a:t>
            </a:r>
            <a:r>
              <a:rPr lang="uk-UA" sz="1200" dirty="0" err="1">
                <a:latin typeface="Times New Roman"/>
                <a:ea typeface="Times New Roman"/>
              </a:rPr>
              <a:t>год</a:t>
            </a:r>
            <a:r>
              <a:rPr lang="uk-UA" sz="1200" dirty="0">
                <a:latin typeface="Times New Roman"/>
                <a:ea typeface="Times New Roman"/>
              </a:rPr>
              <a:t>) Ізраїльська коаліція травми 04.01-25.01.24 №FM805723.</a:t>
            </a:r>
            <a:endParaRPr lang="uk-UA" sz="1100" dirty="0">
              <a:latin typeface="Times New Roman"/>
              <a:ea typeface="Times New Roman"/>
            </a:endParaRPr>
          </a:p>
          <a:p>
            <a:pPr marL="342900" lvl="0" indent="-342900">
              <a:lnSpc>
                <a:spcPct val="107000"/>
              </a:lnSpc>
              <a:spcAft>
                <a:spcPts val="0"/>
              </a:spcAft>
              <a:buFont typeface="Symbol"/>
              <a:buChar char=""/>
            </a:pPr>
            <a:r>
              <a:rPr lang="uk-UA" sz="1200" dirty="0">
                <a:latin typeface="Times New Roman"/>
                <a:ea typeface="Calibri"/>
              </a:rPr>
              <a:t>«Особливості роботи з дітьми дошкільного віку, що мають РАС»(2 </a:t>
            </a:r>
            <a:r>
              <a:rPr lang="uk-UA" sz="1200" dirty="0" err="1">
                <a:latin typeface="Times New Roman"/>
                <a:ea typeface="Calibri"/>
              </a:rPr>
              <a:t>год</a:t>
            </a:r>
            <a:r>
              <a:rPr lang="uk-UA" sz="1200" dirty="0">
                <a:latin typeface="Times New Roman"/>
                <a:ea typeface="Calibri"/>
              </a:rPr>
              <a:t>) ФОП Анна </a:t>
            </a:r>
            <a:r>
              <a:rPr lang="uk-UA" sz="1200" dirty="0" err="1">
                <a:latin typeface="Times New Roman"/>
                <a:ea typeface="Calibri"/>
              </a:rPr>
              <a:t>Ліщук</a:t>
            </a:r>
            <a:r>
              <a:rPr lang="uk-UA" sz="1200" dirty="0">
                <a:latin typeface="Times New Roman"/>
                <a:ea typeface="Calibri"/>
              </a:rPr>
              <a:t> 24.01.24 №2401/09.</a:t>
            </a:r>
            <a:endParaRPr lang="uk-UA" sz="1100" dirty="0">
              <a:latin typeface="Times New Roman"/>
              <a:ea typeface="Times New Roman"/>
            </a:endParaRPr>
          </a:p>
          <a:p>
            <a:pPr marL="342900" lvl="0" indent="-342900">
              <a:lnSpc>
                <a:spcPct val="107000"/>
              </a:lnSpc>
              <a:spcAft>
                <a:spcPts val="0"/>
              </a:spcAft>
              <a:buFont typeface="Symbol"/>
              <a:buChar char=""/>
            </a:pPr>
            <a:r>
              <a:rPr lang="uk-UA" sz="1200" dirty="0">
                <a:latin typeface="Times New Roman"/>
                <a:ea typeface="Calibri"/>
              </a:rPr>
              <a:t>«Особливості виховання і навчання дітей з розладами </a:t>
            </a:r>
            <a:r>
              <a:rPr lang="uk-UA" sz="1200" dirty="0" err="1">
                <a:latin typeface="Times New Roman"/>
                <a:ea typeface="Calibri"/>
              </a:rPr>
              <a:t>аутичного</a:t>
            </a:r>
            <a:r>
              <a:rPr lang="uk-UA" sz="1200" dirty="0">
                <a:latin typeface="Times New Roman"/>
                <a:ea typeface="Calibri"/>
              </a:rPr>
              <a:t> спектру та синдром дефіциту уваги з гіперактивністю» (6 </a:t>
            </a:r>
            <a:r>
              <a:rPr lang="uk-UA" sz="1200" dirty="0" err="1">
                <a:latin typeface="Times New Roman"/>
                <a:ea typeface="Calibri"/>
              </a:rPr>
              <a:t>год</a:t>
            </a:r>
            <a:r>
              <a:rPr lang="uk-UA" sz="1200" dirty="0">
                <a:latin typeface="Times New Roman"/>
                <a:ea typeface="Calibri"/>
              </a:rPr>
              <a:t>) Центр професійного розвитку педагогічних працівників м.Києва28.02-29.02.24 №24736.</a:t>
            </a:r>
            <a:endParaRPr lang="uk-UA" sz="1100" dirty="0">
              <a:latin typeface="Times New Roman"/>
              <a:ea typeface="Times New Roman"/>
            </a:endParaRPr>
          </a:p>
          <a:p>
            <a:pPr>
              <a:lnSpc>
                <a:spcPct val="107000"/>
              </a:lnSpc>
              <a:spcAft>
                <a:spcPts val="0"/>
              </a:spcAft>
            </a:pPr>
            <a:r>
              <a:rPr lang="uk-UA" sz="1200" dirty="0">
                <a:latin typeface="Times New Roman"/>
                <a:ea typeface="Calibri"/>
              </a:rPr>
              <a:t> </a:t>
            </a:r>
            <a:endParaRPr lang="uk-UA" sz="1100" dirty="0">
              <a:latin typeface="Times New Roman"/>
              <a:ea typeface="Times New Roman"/>
            </a:endParaRPr>
          </a:p>
          <a:p>
            <a:pPr>
              <a:lnSpc>
                <a:spcPct val="107000"/>
              </a:lnSpc>
              <a:spcAft>
                <a:spcPts val="800"/>
              </a:spcAft>
            </a:pPr>
            <a:r>
              <a:rPr lang="uk-UA" sz="1200" dirty="0">
                <a:latin typeface="Times New Roman"/>
                <a:ea typeface="Calibri"/>
              </a:rPr>
              <a:t> </a:t>
            </a:r>
            <a:endParaRPr lang="uk-UA" sz="1100" dirty="0">
              <a:latin typeface="Times New Roman"/>
              <a:ea typeface="Times New Roman"/>
            </a:endParaRPr>
          </a:p>
          <a:p>
            <a:pPr indent="360680" algn="just">
              <a:spcAft>
                <a:spcPts val="0"/>
              </a:spcAft>
            </a:pPr>
            <a:r>
              <a:rPr lang="uk-UA" sz="1200" dirty="0">
                <a:latin typeface="Times New Roman"/>
                <a:ea typeface="Times New Roman"/>
              </a:rPr>
              <a:t> </a:t>
            </a:r>
            <a:endParaRPr lang="uk-UA" sz="1100" dirty="0">
              <a:latin typeface="Times New Roman"/>
              <a:ea typeface="Times New Roman"/>
            </a:endParaRPr>
          </a:p>
          <a:p>
            <a:pPr indent="360680" algn="just">
              <a:spcAft>
                <a:spcPts val="0"/>
              </a:spcAft>
            </a:pPr>
            <a:r>
              <a:rPr lang="uk-UA" sz="1200" dirty="0">
                <a:latin typeface="Times New Roman"/>
                <a:ea typeface="Times New Roman"/>
              </a:rPr>
              <a:t> </a:t>
            </a:r>
            <a:endParaRPr lang="uk-UA" sz="1100" dirty="0">
              <a:latin typeface="Times New Roman"/>
              <a:ea typeface="Times New Roman"/>
            </a:endParaRPr>
          </a:p>
          <a:p>
            <a:pPr indent="360680" algn="just">
              <a:spcAft>
                <a:spcPts val="0"/>
              </a:spcAft>
            </a:pPr>
            <a:r>
              <a:rPr lang="uk-UA" sz="1200" dirty="0">
                <a:latin typeface="Times New Roman"/>
                <a:ea typeface="Times New Roman"/>
              </a:rPr>
              <a:t> </a:t>
            </a:r>
            <a:endParaRPr lang="uk-UA" sz="1100" dirty="0">
              <a:effectLst/>
              <a:latin typeface="Times New Roman"/>
              <a:ea typeface="Times New Roman"/>
            </a:endParaRPr>
          </a:p>
        </p:txBody>
      </p:sp>
      <p:sp>
        <p:nvSpPr>
          <p:cNvPr id="9" name="Прямоугольник 8"/>
          <p:cNvSpPr/>
          <p:nvPr/>
        </p:nvSpPr>
        <p:spPr>
          <a:xfrm>
            <a:off x="357158" y="4643446"/>
            <a:ext cx="5143536" cy="369332"/>
          </a:xfrm>
          <a:prstGeom prst="rect">
            <a:avLst/>
          </a:prstGeom>
        </p:spPr>
        <p:txBody>
          <a:bodyPr wrap="square">
            <a:spAutoFit/>
          </a:bodyPr>
          <a:lstStyle/>
          <a:p>
            <a:pPr algn="just"/>
            <a:r>
              <a:rPr lang="uk-UA" dirty="0" smtClean="0">
                <a:solidFill>
                  <a:srgbClr val="000000"/>
                </a:solidFill>
                <a:latin typeface="Times New Roman" pitchFamily="18" charset="0"/>
                <a:ea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sp>
        <p:nvSpPr>
          <p:cNvPr id="10" name="Rectangle 1"/>
          <p:cNvSpPr>
            <a:spLocks noChangeArrowheads="1"/>
          </p:cNvSpPr>
          <p:nvPr/>
        </p:nvSpPr>
        <p:spPr bwMode="auto">
          <a:xfrm>
            <a:off x="142844" y="571480"/>
            <a:ext cx="778674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38581" y="192654"/>
            <a:ext cx="8229600" cy="500042"/>
          </a:xfrm>
        </p:spPr>
        <p:txBody>
          <a:bodyPr>
            <a:noAutofit/>
          </a:bodyPr>
          <a:lstStyle/>
          <a:p>
            <a:pPr marL="0" indent="0" algn="ctr">
              <a:buNone/>
            </a:pPr>
            <a:r>
              <a:rPr lang="uk-UA" sz="4400" b="1" dirty="0" smtClean="0">
                <a:solidFill>
                  <a:srgbClr val="FF0000"/>
                </a:solidFill>
                <a:latin typeface="Monotype Corsiva" pitchFamily="66" charset="0"/>
                <a:cs typeface="Times New Roman" pitchFamily="18" charset="0"/>
              </a:rPr>
              <a:t>Фізкультурно-оздоровча робота</a:t>
            </a:r>
            <a:endParaRPr lang="ru-RU" sz="4400" b="1" dirty="0">
              <a:solidFill>
                <a:srgbClr val="FF0000"/>
              </a:solidFill>
              <a:latin typeface="Monotype Corsiva" pitchFamily="66" charset="0"/>
              <a:cs typeface="Times New Roman" pitchFamily="18" charset="0"/>
            </a:endParaRPr>
          </a:p>
        </p:txBody>
      </p:sp>
      <p:sp>
        <p:nvSpPr>
          <p:cNvPr id="5" name="TextBox 4"/>
          <p:cNvSpPr txBox="1"/>
          <p:nvPr/>
        </p:nvSpPr>
        <p:spPr>
          <a:xfrm>
            <a:off x="237574" y="1052736"/>
            <a:ext cx="8678198" cy="5160387"/>
          </a:xfrm>
          <a:prstGeom prst="rect">
            <a:avLst/>
          </a:prstGeom>
          <a:noFill/>
        </p:spPr>
        <p:txBody>
          <a:bodyPr wrap="square" rtlCol="0">
            <a:spAutoFit/>
          </a:bodyPr>
          <a:lstStyle/>
          <a:p>
            <a:pPr algn="just">
              <a:spcAft>
                <a:spcPts val="800"/>
              </a:spcAft>
            </a:pPr>
            <a:r>
              <a:rPr lang="uk-UA" sz="1200" dirty="0">
                <a:latin typeface="Times New Roman"/>
                <a:ea typeface="Times New Roman"/>
              </a:rPr>
              <a:t>На виконання Закону України «Про дошкільну освіту» від 11.07.2001 р. № 2628-ІП (із змінами, внесеними згідно із Законом України від 05.09.2017 р. № 2145-VIII),  «Про фізичну культуру і спорт» від 24.12.1993 р. № 3808-ХІІ, листа МОНУ «Щодо організації  фізкультурно-оздоровчої роботи  в дошкільних навчальних закладах» від 02.09.2016 р. № 1/9-456, методичних рекомендацій  щодо організації освітнього процесу у 2023/2024 н. р.  робота закладу дошкільної освіти № 8 «Калинонька» спрямована на зміцнення та збереження здоров’я кожного вихованця, підвищення опірності захисних сил дитячого організму, поліпшення його працездатності, своєчасне формування у малюків життєво важливих рухових умінь і навичок, розвиток фізичних якостей, вироблення звички до здорового способу життя.</a:t>
            </a:r>
          </a:p>
          <a:p>
            <a:pPr algn="just">
              <a:spcAft>
                <a:spcPts val="800"/>
              </a:spcAft>
            </a:pPr>
            <a:r>
              <a:rPr lang="uk-UA" sz="1200" dirty="0">
                <a:latin typeface="Times New Roman"/>
                <a:ea typeface="Times New Roman"/>
              </a:rPr>
              <a:t>Фізичне виховання, як виховання в цілому є процесом розв’язання певних завдань, що характеризуються всіма загальними ознаками педагогічного процесу.</a:t>
            </a:r>
          </a:p>
          <a:p>
            <a:pPr algn="just">
              <a:spcAft>
                <a:spcPts val="800"/>
              </a:spcAft>
            </a:pPr>
            <a:r>
              <a:rPr lang="uk-UA" sz="1200" dirty="0">
                <a:latin typeface="Times New Roman"/>
                <a:ea typeface="Times New Roman"/>
              </a:rPr>
              <a:t>   У фізичному вихованні розрізняють дві нерозривно пов’язані сторони: навчання рухових дій та сприяння розвитку фізичних здібностей. Другою стороною фізичного виховання є цілеспрямований вплив на комплекс природних властивостей організму, що належить до фізичних здібностей дитини.</a:t>
            </a:r>
          </a:p>
          <a:p>
            <a:pPr algn="just">
              <a:spcAft>
                <a:spcPts val="800"/>
              </a:spcAft>
            </a:pPr>
            <a:r>
              <a:rPr lang="uk-UA" sz="1200" dirty="0">
                <a:latin typeface="Times New Roman"/>
                <a:ea typeface="Times New Roman"/>
              </a:rPr>
              <a:t>   Серед освітніх напрямів Базового компоненту дошкільної освіти, зміст освітнього напряму «Особистість дитини» спрямовано на досягнення мети формування у дітей інтересу і ціннісного ставлення до занять фізичною культурою, гармонійний фізичний розвиток через розв’язання завдань: </a:t>
            </a:r>
          </a:p>
          <a:p>
            <a:pPr marL="342900" lvl="0" indent="-342900" algn="just">
              <a:spcAft>
                <a:spcPts val="800"/>
              </a:spcAft>
              <a:buFont typeface="Symbol"/>
              <a:buChar char=""/>
            </a:pPr>
            <a:r>
              <a:rPr lang="uk-UA" sz="1200" dirty="0">
                <a:latin typeface="Times New Roman"/>
                <a:ea typeface="Times New Roman"/>
              </a:rPr>
              <a:t>розвитку фізичних якостей (швидкісних, силових, гнучкості, витривалості та координації); </a:t>
            </a:r>
          </a:p>
          <a:p>
            <a:pPr marL="342900" lvl="0" indent="-342900" algn="just">
              <a:spcAft>
                <a:spcPts val="800"/>
              </a:spcAft>
              <a:buFont typeface="Symbol"/>
              <a:buChar char=""/>
            </a:pPr>
            <a:r>
              <a:rPr lang="uk-UA" sz="1200" dirty="0">
                <a:latin typeface="Times New Roman"/>
                <a:ea typeface="Times New Roman"/>
              </a:rPr>
              <a:t>накопичення і збагачення рухового досвіду дітей (опанування основних рухів); </a:t>
            </a:r>
          </a:p>
          <a:p>
            <a:pPr marL="342900" lvl="0" indent="-342900" algn="just">
              <a:spcAft>
                <a:spcPts val="800"/>
              </a:spcAft>
              <a:buFont typeface="Symbol"/>
              <a:buChar char=""/>
            </a:pPr>
            <a:r>
              <a:rPr lang="uk-UA" sz="1200" dirty="0">
                <a:latin typeface="Times New Roman"/>
                <a:ea typeface="Times New Roman"/>
              </a:rPr>
              <a:t>формування у вихованців потреби в руховій активності та фізичного вдосконалення. </a:t>
            </a:r>
          </a:p>
          <a:p>
            <a:pPr algn="just">
              <a:spcAft>
                <a:spcPts val="800"/>
              </a:spcAft>
            </a:pPr>
            <a:r>
              <a:rPr lang="uk-UA" sz="1200" dirty="0">
                <a:latin typeface="Times New Roman"/>
                <a:ea typeface="Times New Roman"/>
              </a:rPr>
              <a:t>Свою роботу планувала та організовувала за програмою розвитку дитини дошкільного віку «Українське </a:t>
            </a:r>
            <a:r>
              <a:rPr lang="uk-UA" sz="1200" dirty="0" err="1">
                <a:latin typeface="Times New Roman"/>
                <a:ea typeface="Times New Roman"/>
              </a:rPr>
              <a:t>дошкілля</a:t>
            </a:r>
            <a:r>
              <a:rPr lang="uk-UA" sz="1200" dirty="0">
                <a:latin typeface="Times New Roman"/>
                <a:ea typeface="Times New Roman"/>
              </a:rPr>
              <a:t>».</a:t>
            </a:r>
          </a:p>
          <a:p>
            <a:pPr indent="450215" algn="just">
              <a:spcAft>
                <a:spcPts val="800"/>
              </a:spcAft>
            </a:pPr>
            <a:r>
              <a:rPr lang="uk-UA" sz="1200" dirty="0">
                <a:latin typeface="Calibri"/>
                <a:ea typeface="Calibri"/>
                <a:cs typeface="Times New Roman"/>
              </a:rPr>
              <a:t> </a:t>
            </a:r>
            <a:r>
              <a:rPr lang="uk-UA" sz="1200" dirty="0">
                <a:latin typeface="Times New Roman"/>
                <a:ea typeface="Calibri"/>
                <a:cs typeface="Times New Roman"/>
              </a:rPr>
              <a:t>Особливу увагу в навчально-виховному процесі   надавала охороні життя і здоров’я дітей: дотриманню особистої гігієни, фізичним навантаженням, загартуванню, вихованню у дітей витримки та наполегливості, бажання займатися фізкультурою. Реалізація зазначених завдань здійснювала в різних видах діяльності: ранкова гімнастика, заняття, фізкультурні розваги, Дні та Тижні здоров’я. </a:t>
            </a:r>
            <a:endParaRPr lang="uk-UA" sz="1200" dirty="0">
              <a:effectLst/>
              <a:latin typeface="Calibri"/>
              <a:ea typeface="Calibri"/>
              <a:cs typeface="Times New Roman"/>
            </a:endParaRPr>
          </a:p>
        </p:txBody>
      </p:sp>
    </p:spTree>
  </p:cSld>
  <p:clrMapOvr>
    <a:masterClrMapping/>
  </p:clrMapOvr>
  <p:transition spd="med">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285728"/>
            <a:ext cx="7786742" cy="584775"/>
          </a:xfrm>
          <a:prstGeom prst="rect">
            <a:avLst/>
          </a:prstGeom>
          <a:noFill/>
        </p:spPr>
        <p:txBody>
          <a:bodyPr wrap="square" rtlCol="0">
            <a:spAutoFit/>
          </a:bodyPr>
          <a:lstStyle/>
          <a:p>
            <a:pPr algn="just"/>
            <a:r>
              <a:rPr lang="uk-UA" sz="1400" dirty="0" smtClean="0">
                <a:latin typeface="Times New Roman" pitchFamily="18" charset="0"/>
                <a:cs typeface="Times New Roman" pitchFamily="18" charset="0"/>
              </a:rPr>
              <a:t>         </a:t>
            </a:r>
          </a:p>
          <a:p>
            <a:pPr algn="just"/>
            <a:endParaRPr lang="ru-RU" dirty="0"/>
          </a:p>
        </p:txBody>
      </p:sp>
      <p:sp>
        <p:nvSpPr>
          <p:cNvPr id="9" name="TextBox 8"/>
          <p:cNvSpPr txBox="1"/>
          <p:nvPr/>
        </p:nvSpPr>
        <p:spPr>
          <a:xfrm>
            <a:off x="0" y="4286256"/>
            <a:ext cx="8215338" cy="307777"/>
          </a:xfrm>
          <a:prstGeom prst="rect">
            <a:avLst/>
          </a:prstGeom>
          <a:noFill/>
        </p:spPr>
        <p:txBody>
          <a:bodyPr wrap="square" rtlCol="0">
            <a:spAutoFit/>
          </a:bodyPr>
          <a:lstStyle/>
          <a:p>
            <a:r>
              <a:rPr lang="uk-UA" sz="1400" dirty="0" smtClean="0">
                <a:latin typeface="Times New Roman" pitchFamily="18" charset="0"/>
                <a:cs typeface="Times New Roman" pitchFamily="18" charset="0"/>
              </a:rPr>
              <a:t>      </a:t>
            </a:r>
          </a:p>
        </p:txBody>
      </p:sp>
      <p:sp>
        <p:nvSpPr>
          <p:cNvPr id="2" name="Прямоугольник 1"/>
          <p:cNvSpPr/>
          <p:nvPr/>
        </p:nvSpPr>
        <p:spPr>
          <a:xfrm>
            <a:off x="323528" y="188640"/>
            <a:ext cx="8712968" cy="6756465"/>
          </a:xfrm>
          <a:prstGeom prst="rect">
            <a:avLst/>
          </a:prstGeom>
        </p:spPr>
        <p:txBody>
          <a:bodyPr wrap="square">
            <a:spAutoFit/>
          </a:bodyPr>
          <a:lstStyle/>
          <a:p>
            <a:pPr indent="450215" algn="just"/>
            <a:r>
              <a:rPr lang="uk-UA" sz="1200" dirty="0">
                <a:latin typeface="Times New Roman"/>
                <a:ea typeface="Calibri"/>
                <a:cs typeface="Times New Roman"/>
              </a:rPr>
              <a:t>В усіх 10 дошкільних групах щоденно за графіком у спортивній залі та на свіжому повітрі, за погодних умов,  проводила ранкова гімнастика з музичним супроводом. Комплекси вправ ранкової гімнастики періодично змінювала (1 раз в два тижні), задля підтримання інтересу в дітей та забезпечення належної якості виконання рухових завдань. </a:t>
            </a:r>
            <a:endParaRPr lang="uk-UA" sz="1200" dirty="0">
              <a:latin typeface="Calibri"/>
              <a:ea typeface="Calibri"/>
              <a:cs typeface="Times New Roman"/>
            </a:endParaRPr>
          </a:p>
          <a:p>
            <a:pPr indent="450215" algn="just"/>
            <a:r>
              <a:rPr lang="uk-UA" sz="1200" dirty="0">
                <a:latin typeface="Times New Roman"/>
                <a:ea typeface="Calibri"/>
                <a:cs typeface="Times New Roman"/>
              </a:rPr>
              <a:t>Відповідно до розклад,  заняття з фізичної культури проводжу двічі на тиждень у час,  відведений для організованої навчально-пізнавальної діяльності, у фізкультурній залі або на майданчику. У фізкультурно-оздоровчій роботі з дітьми проводжу різні заняття , саме:</a:t>
            </a:r>
            <a:endParaRPr lang="uk-UA" sz="1200" dirty="0">
              <a:latin typeface="Calibri"/>
              <a:ea typeface="Calibri"/>
              <a:cs typeface="Times New Roman"/>
            </a:endParaRPr>
          </a:p>
          <a:p>
            <a:pPr indent="450215" algn="just"/>
            <a:r>
              <a:rPr lang="uk-UA" sz="1200" dirty="0" err="1">
                <a:latin typeface="Times New Roman"/>
                <a:ea typeface="Calibri"/>
                <a:cs typeface="Times New Roman"/>
              </a:rPr>
              <a:t>-комплексні</a:t>
            </a:r>
            <a:endParaRPr lang="uk-UA" sz="1200" dirty="0">
              <a:latin typeface="Calibri"/>
              <a:ea typeface="Calibri"/>
              <a:cs typeface="Times New Roman"/>
            </a:endParaRPr>
          </a:p>
          <a:p>
            <a:pPr indent="450215" algn="just"/>
            <a:r>
              <a:rPr lang="uk-UA" sz="1200" dirty="0" err="1">
                <a:latin typeface="Times New Roman"/>
                <a:ea typeface="Calibri"/>
                <a:cs typeface="Times New Roman"/>
              </a:rPr>
              <a:t>-сюжетні</a:t>
            </a:r>
            <a:endParaRPr lang="uk-UA" sz="1200" dirty="0">
              <a:latin typeface="Calibri"/>
              <a:ea typeface="Calibri"/>
              <a:cs typeface="Times New Roman"/>
            </a:endParaRPr>
          </a:p>
          <a:p>
            <a:pPr indent="450215" algn="just"/>
            <a:r>
              <a:rPr lang="uk-UA" sz="1200" dirty="0" err="1">
                <a:latin typeface="Times New Roman"/>
                <a:ea typeface="Calibri"/>
                <a:cs typeface="Times New Roman"/>
              </a:rPr>
              <a:t>-контрольні</a:t>
            </a:r>
            <a:endParaRPr lang="uk-UA" sz="1200" dirty="0">
              <a:latin typeface="Calibri"/>
              <a:ea typeface="Calibri"/>
              <a:cs typeface="Times New Roman"/>
            </a:endParaRPr>
          </a:p>
          <a:p>
            <a:pPr indent="450215" algn="just"/>
            <a:r>
              <a:rPr lang="uk-UA" sz="1200" dirty="0">
                <a:latin typeface="Times New Roman"/>
                <a:ea typeface="Calibri"/>
                <a:cs typeface="Times New Roman"/>
              </a:rPr>
              <a:t>На заняттях використовую лише безпечний інвентар, естетично привабливий та той,  що відповідає віку дітей, </a:t>
            </a:r>
            <a:r>
              <a:rPr lang="uk-UA" sz="1200" dirty="0">
                <a:latin typeface="Times New Roman"/>
                <a:ea typeface="Times New Roman"/>
                <a:cs typeface="Times New Roman"/>
              </a:rPr>
              <a:t> контролюю  поставу дітей. Передбачені заходи щодо попередження травматизму під час проведення  заняття. Раціонально використовувала час, площу спортивної зали. Ефективно підбирала способи організації дітей при виконані основних рухів, що забезпечували високу моторну щільність заняття. Раціонально використовувала чергування фізичного навантаження та активного відпочинку під час виконання вправ дітьми. Разом з вихователями  стежили за зовнішніми ознаками реакції дітей  на запропоновані їм загальні навантаження на заняттях та в  іграх.</a:t>
            </a:r>
            <a:endParaRPr lang="uk-UA" sz="1200" dirty="0">
              <a:latin typeface="Calibri"/>
              <a:ea typeface="Calibri"/>
              <a:cs typeface="Times New Roman"/>
            </a:endParaRPr>
          </a:p>
          <a:p>
            <a:pPr indent="450215" algn="just"/>
            <a:r>
              <a:rPr lang="uk-UA" sz="1200" dirty="0">
                <a:latin typeface="Times New Roman"/>
                <a:ea typeface="Times New Roman"/>
                <a:cs typeface="Times New Roman"/>
              </a:rPr>
              <a:t>В останню п’ятницю кожного місяця проходить День здоров</a:t>
            </a:r>
            <a:r>
              <a:rPr lang="ru-RU" sz="1200" dirty="0">
                <a:latin typeface="Times New Roman"/>
                <a:ea typeface="Times New Roman"/>
                <a:cs typeface="Times New Roman"/>
              </a:rPr>
              <a:t>’</a:t>
            </a:r>
            <a:r>
              <a:rPr lang="uk-UA" sz="1200" dirty="0">
                <a:latin typeface="Times New Roman"/>
                <a:ea typeface="Times New Roman"/>
                <a:cs typeface="Times New Roman"/>
              </a:rPr>
              <a:t>я у дошкільному навчальному закладі. Метою Дня здоров</a:t>
            </a:r>
            <a:r>
              <a:rPr lang="ru-RU" sz="1200" dirty="0">
                <a:latin typeface="Times New Roman"/>
                <a:ea typeface="Times New Roman"/>
                <a:cs typeface="Times New Roman"/>
              </a:rPr>
              <a:t>’</a:t>
            </a:r>
            <a:r>
              <a:rPr lang="uk-UA" sz="1200" dirty="0">
                <a:latin typeface="Times New Roman"/>
                <a:ea typeface="Times New Roman"/>
                <a:cs typeface="Times New Roman"/>
              </a:rPr>
              <a:t>я є охоплення усіх дітей груп дошкільного навчального закладу різними формами фізичного виховання. День здоров</a:t>
            </a:r>
            <a:r>
              <a:rPr lang="ru-RU" sz="1200" dirty="0">
                <a:latin typeface="Times New Roman"/>
                <a:ea typeface="Times New Roman"/>
                <a:cs typeface="Times New Roman"/>
              </a:rPr>
              <a:t>’</a:t>
            </a:r>
            <a:r>
              <a:rPr lang="uk-UA" sz="1200" dirty="0">
                <a:latin typeface="Times New Roman"/>
                <a:ea typeface="Times New Roman"/>
                <a:cs typeface="Times New Roman"/>
              </a:rPr>
              <a:t>я організовую один раз на місяць. Цей день насичую розвагами</a:t>
            </a:r>
            <a:r>
              <a:rPr lang="ru-RU" sz="1200" dirty="0">
                <a:latin typeface="Times New Roman"/>
                <a:ea typeface="Times New Roman"/>
                <a:cs typeface="Times New Roman"/>
              </a:rPr>
              <a:t> та </a:t>
            </a:r>
            <a:r>
              <a:rPr lang="uk-UA" sz="1200" dirty="0">
                <a:latin typeface="Times New Roman"/>
                <a:ea typeface="Times New Roman"/>
                <a:cs typeface="Times New Roman"/>
              </a:rPr>
              <a:t> рухливими іграми</a:t>
            </a:r>
            <a:endParaRPr lang="uk-UA" sz="1200" dirty="0">
              <a:latin typeface="Calibri"/>
              <a:ea typeface="Calibri"/>
              <a:cs typeface="Times New Roman"/>
            </a:endParaRPr>
          </a:p>
          <a:p>
            <a:pPr algn="just"/>
            <a:r>
              <a:rPr lang="uk-UA" sz="1200" dirty="0">
                <a:solidFill>
                  <a:srgbClr val="333333"/>
                </a:solidFill>
                <a:latin typeface="Times New Roman"/>
                <a:ea typeface="Times New Roman"/>
              </a:rPr>
              <a:t>Тижні здоров</a:t>
            </a:r>
            <a:r>
              <a:rPr lang="ru-RU" sz="1200" dirty="0">
                <a:solidFill>
                  <a:srgbClr val="333333"/>
                </a:solidFill>
                <a:latin typeface="Times New Roman"/>
                <a:ea typeface="Times New Roman"/>
              </a:rPr>
              <a:t>’</a:t>
            </a:r>
            <a:r>
              <a:rPr lang="uk-UA" sz="1200" dirty="0">
                <a:solidFill>
                  <a:srgbClr val="333333"/>
                </a:solidFill>
                <a:latin typeface="Times New Roman"/>
                <a:ea typeface="Times New Roman"/>
              </a:rPr>
              <a:t>я проводжу щоквартально. До участі активно долучаю батьків вихованців.</a:t>
            </a:r>
            <a:endParaRPr lang="uk-UA" sz="1200" dirty="0">
              <a:latin typeface="Times New Roman"/>
              <a:ea typeface="Times New Roman"/>
            </a:endParaRPr>
          </a:p>
          <a:p>
            <a:pPr algn="just"/>
            <a:r>
              <a:rPr lang="uk-UA" sz="1200" dirty="0">
                <a:solidFill>
                  <a:srgbClr val="333333"/>
                </a:solidFill>
                <a:latin typeface="Times New Roman"/>
                <a:ea typeface="Times New Roman"/>
              </a:rPr>
              <a:t> Велику увагу приділяла створенню оптимальних умов для успішного формування і розвитку необхідних фізичних якостей дитини, тому результатом сформованої компетентності дітей  є задоволення природної потреби у руховій активності, що забезпечує оптимальний рівень фізичної працездатності, засвоєння та використання елементарних знань у галузі фізичної культури, сформованість умінь і навичок для вирішення рухових завдань у різних життєвих ситуаціях.</a:t>
            </a:r>
            <a:endParaRPr lang="uk-UA" sz="1200" dirty="0">
              <a:latin typeface="Times New Roman"/>
              <a:ea typeface="Times New Roman"/>
            </a:endParaRPr>
          </a:p>
          <a:p>
            <a:pPr algn="just"/>
            <a:r>
              <a:rPr lang="uk-UA" sz="1200" dirty="0">
                <a:solidFill>
                  <a:srgbClr val="333333"/>
                </a:solidFill>
                <a:latin typeface="Times New Roman"/>
                <a:ea typeface="Calibri"/>
                <a:cs typeface="Times New Roman"/>
              </a:rPr>
              <a:t>   Для аналізу результативності реалізації завдань фізичного розвитку дітей дошкільного віку у травні 2024 року</a:t>
            </a:r>
            <a:r>
              <a:rPr lang="uk-UA" sz="1200" dirty="0">
                <a:latin typeface="Times New Roman"/>
                <a:ea typeface="Calibri"/>
                <a:cs typeface="Times New Roman"/>
              </a:rPr>
              <a:t> відповідно до наказу про організацію МПК, відповідальними особами якого  були Романюк Л.Л. вихователь-методист та Рибачок Ліля Миколаївна сестра медична старша</a:t>
            </a:r>
            <a:r>
              <a:rPr lang="uk-UA" sz="1200" dirty="0">
                <a:solidFill>
                  <a:srgbClr val="333333"/>
                </a:solidFill>
                <a:latin typeface="Times New Roman"/>
                <a:ea typeface="Calibri"/>
                <a:cs typeface="Times New Roman"/>
              </a:rPr>
              <a:t> було проведене обстеження рівня розвитку основних рухів вихованців, за допомогою якого вдалося продіагностувати якісні й кількісні зрушення в розвитку основних рухів дошкільників. </a:t>
            </a:r>
            <a:endParaRPr lang="uk-UA" sz="1200" dirty="0" smtClean="0">
              <a:solidFill>
                <a:srgbClr val="333333"/>
              </a:solidFill>
              <a:latin typeface="Times New Roman"/>
              <a:ea typeface="Calibri"/>
              <a:cs typeface="Times New Roman"/>
            </a:endParaRPr>
          </a:p>
          <a:p>
            <a:pPr marL="228600" algn="just">
              <a:lnSpc>
                <a:spcPct val="107000"/>
              </a:lnSpc>
              <a:spcAft>
                <a:spcPts val="800"/>
              </a:spcAft>
            </a:pPr>
            <a:r>
              <a:rPr lang="uk-UA" sz="1200" dirty="0">
                <a:latin typeface="Times New Roman"/>
                <a:ea typeface="Calibri"/>
                <a:cs typeface="Times New Roman"/>
              </a:rPr>
              <a:t>місто»</a:t>
            </a:r>
            <a:endParaRPr lang="uk-UA" sz="1100" dirty="0">
              <a:latin typeface="Calibri"/>
              <a:ea typeface="Calibri"/>
              <a:cs typeface="Times New Roman"/>
            </a:endParaRPr>
          </a:p>
          <a:p>
            <a:pPr marL="228600" algn="just">
              <a:lnSpc>
                <a:spcPct val="107000"/>
              </a:lnSpc>
              <a:spcAft>
                <a:spcPts val="800"/>
              </a:spcAft>
            </a:pPr>
            <a:r>
              <a:rPr lang="uk-UA" sz="1200" dirty="0">
                <a:latin typeface="Times New Roman"/>
                <a:ea typeface="Calibri"/>
                <a:cs typeface="Times New Roman"/>
              </a:rPr>
              <a:t>У травні 2024р.-</a:t>
            </a:r>
            <a:r>
              <a:rPr lang="uk-UA" sz="1100" dirty="0">
                <a:latin typeface="Calibri"/>
                <a:ea typeface="Calibri"/>
                <a:cs typeface="Times New Roman"/>
              </a:rPr>
              <a:t> </a:t>
            </a:r>
            <a:r>
              <a:rPr lang="uk-UA" sz="1200" dirty="0">
                <a:latin typeface="Times New Roman"/>
                <a:ea typeface="Calibri"/>
                <a:cs typeface="Times New Roman"/>
              </a:rPr>
              <a:t>проведено ранкову гімнастику зарядка з мамами «Усмішки для мами» ,заняття «Танок квітів» ,«Вітерець-пустунець», тиждень дорожнього руху з тематичними заняттями та розвагами «Це потрібно дітям знати – як по місту крокувати» ," Знавці правил дорожнього руху,"«Пригоди Буратіно» , "Як козаки правила дорожнього руху вивчали", спортивні розваги «</a:t>
            </a:r>
            <a:r>
              <a:rPr lang="uk-UA" sz="1200" dirty="0" err="1">
                <a:latin typeface="Times New Roman"/>
                <a:ea typeface="Calibri"/>
                <a:cs typeface="Times New Roman"/>
              </a:rPr>
              <a:t>Коник-</a:t>
            </a:r>
            <a:r>
              <a:rPr lang="uk-UA" sz="1200" dirty="0">
                <a:latin typeface="Times New Roman"/>
                <a:ea typeface="Calibri"/>
                <a:cs typeface="Times New Roman"/>
              </a:rPr>
              <a:t> стрибунець», «Прогулянка в природу»,день  здоров’я «Рухливі ігри з м’ячами»</a:t>
            </a:r>
            <a:endParaRPr lang="uk-UA" sz="1100" dirty="0">
              <a:latin typeface="Calibri"/>
              <a:ea typeface="Calibri"/>
              <a:cs typeface="Times New Roman"/>
            </a:endParaRPr>
          </a:p>
          <a:p>
            <a:pPr marL="228600" algn="just">
              <a:lnSpc>
                <a:spcPct val="107000"/>
              </a:lnSpc>
              <a:spcAft>
                <a:spcPts val="800"/>
              </a:spcAft>
            </a:pPr>
            <a:r>
              <a:rPr lang="uk-UA" sz="1200" dirty="0">
                <a:latin typeface="Times New Roman"/>
                <a:ea typeface="Calibri"/>
                <a:cs typeface="Times New Roman"/>
              </a:rPr>
              <a:t> </a:t>
            </a:r>
            <a:endParaRPr lang="uk-UA" sz="1100" dirty="0">
              <a:latin typeface="Calibri"/>
              <a:ea typeface="Calibri"/>
              <a:cs typeface="Times New Roman"/>
            </a:endParaRPr>
          </a:p>
          <a:p>
            <a:pPr algn="just"/>
            <a:endParaRPr lang="uk-UA" sz="1200" dirty="0">
              <a:effectLst/>
              <a:latin typeface="Calibri"/>
              <a:ea typeface="Calibri"/>
              <a:cs typeface="Times New Roman"/>
            </a:endParaRPr>
          </a:p>
        </p:txBody>
      </p:sp>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39552" y="692696"/>
            <a:ext cx="8229600" cy="1146456"/>
          </a:xfrm>
        </p:spPr>
        <p:txBody>
          <a:bodyPr>
            <a:normAutofit/>
          </a:bodyPr>
          <a:lstStyle/>
          <a:p>
            <a:pPr marL="0" indent="0">
              <a:buNone/>
            </a:pPr>
            <a:r>
              <a:rPr lang="uk-UA" sz="5400" b="1" dirty="0" smtClean="0">
                <a:solidFill>
                  <a:srgbClr val="FF0000"/>
                </a:solidFill>
                <a:latin typeface="Monotype Corsiva" pitchFamily="66" charset="0"/>
                <a:cs typeface="Times New Roman" pitchFamily="18" charset="0"/>
              </a:rPr>
              <a:t>Я, як директор, забезпечую:</a:t>
            </a:r>
            <a:endParaRPr lang="uk-UA" sz="5400" b="1" dirty="0">
              <a:solidFill>
                <a:srgbClr val="FF0000"/>
              </a:solidFill>
              <a:latin typeface="Monotype Corsiva" pitchFamily="66" charset="0"/>
              <a:cs typeface="Times New Roman" pitchFamily="18" charset="0"/>
            </a:endParaRPr>
          </a:p>
        </p:txBody>
      </p:sp>
      <p:sp>
        <p:nvSpPr>
          <p:cNvPr id="2" name="Объект 1"/>
          <p:cNvSpPr>
            <a:spLocks noGrp="1"/>
          </p:cNvSpPr>
          <p:nvPr>
            <p:ph sz="quarter" idx="13"/>
          </p:nvPr>
        </p:nvSpPr>
        <p:spPr>
          <a:xfrm>
            <a:off x="467544" y="2564904"/>
            <a:ext cx="8496944" cy="2736304"/>
          </a:xfrm>
        </p:spPr>
        <p:txBody>
          <a:bodyPr>
            <a:normAutofit/>
          </a:bodyPr>
          <a:lstStyle/>
          <a:p>
            <a:pPr algn="just"/>
            <a:r>
              <a:rPr lang="uk-UA" sz="1200" dirty="0" smtClean="0">
                <a:solidFill>
                  <a:schemeClr val="tx1"/>
                </a:solidFill>
                <a:latin typeface="Times New Roman" pitchFamily="18" charset="0"/>
                <a:cs typeface="Times New Roman" pitchFamily="18" charset="0"/>
              </a:rPr>
              <a:t>- Реалізацію державної політики у галузі освіти через педагогічні ради, загальні збори членів трудового колективу та батьківської громадськості;</a:t>
            </a:r>
          </a:p>
          <a:p>
            <a:pPr algn="just"/>
            <a:r>
              <a:rPr lang="uk-UA" sz="1200" dirty="0" smtClean="0">
                <a:solidFill>
                  <a:schemeClr val="tx1"/>
                </a:solidFill>
                <a:latin typeface="Times New Roman" pitchFamily="18" charset="0"/>
                <a:cs typeface="Times New Roman" pitchFamily="18" charset="0"/>
              </a:rPr>
              <a:t>- Дію від імені закладу, представляю та захищаю права людей в усіх державних органах та інших органах, установах і організаціях;</a:t>
            </a:r>
          </a:p>
          <a:p>
            <a:r>
              <a:rPr lang="uk-UA" sz="1200" dirty="0" smtClean="0">
                <a:solidFill>
                  <a:schemeClr val="tx1"/>
                </a:solidFill>
                <a:latin typeface="Times New Roman" pitchFamily="18" charset="0"/>
                <a:cs typeface="Times New Roman" pitchFamily="18" charset="0"/>
              </a:rPr>
              <a:t>- У межах своєї компетентності видаю накази, обов'язкові для виконання працівниками закладу;</a:t>
            </a:r>
          </a:p>
          <a:p>
            <a:r>
              <a:rPr lang="uk-UA" sz="1200" dirty="0" smtClean="0">
                <a:solidFill>
                  <a:schemeClr val="tx1"/>
                </a:solidFill>
                <a:latin typeface="Times New Roman" pitchFamily="18" charset="0"/>
                <a:cs typeface="Times New Roman" pitchFamily="18" charset="0"/>
              </a:rPr>
              <a:t>- Забезпечую дотримання санітарно-гігієнічних, протипожежних норм і правил, техніки безпеки, вимог безпечної життєдіяльності дітей і працівників, збереження майна закладу;</a:t>
            </a:r>
          </a:p>
          <a:p>
            <a:r>
              <a:rPr lang="uk-UA" sz="1200" dirty="0" smtClean="0">
                <a:solidFill>
                  <a:schemeClr val="tx1"/>
                </a:solidFill>
                <a:latin typeface="Times New Roman" pitchFamily="18" charset="0"/>
                <a:cs typeface="Times New Roman" pitchFamily="18" charset="0"/>
              </a:rPr>
              <a:t>- Контролюю відповідність застосованих форм, методів і засобів розвитку, виховання і навчання дітей;</a:t>
            </a:r>
          </a:p>
          <a:p>
            <a:r>
              <a:rPr lang="uk-UA" sz="1200" dirty="0" smtClean="0">
                <a:solidFill>
                  <a:schemeClr val="tx1"/>
                </a:solidFill>
                <a:latin typeface="Times New Roman" pitchFamily="18" charset="0"/>
                <a:cs typeface="Times New Roman" pitchFamily="18" charset="0"/>
              </a:rPr>
              <a:t>- Підтримую ініціативу колективу щодо вдосконалення освітньої роботи, творчі пошуки, дослідно-експериментальну роботу педагогів;</a:t>
            </a:r>
          </a:p>
          <a:p>
            <a:r>
              <a:rPr lang="uk-UA" sz="1200" dirty="0" smtClean="0">
                <a:solidFill>
                  <a:schemeClr val="tx1"/>
                </a:solidFill>
                <a:latin typeface="Times New Roman" pitchFamily="18" charset="0"/>
                <a:cs typeface="Times New Roman" pitchFamily="18" charset="0"/>
              </a:rPr>
              <a:t>- Організовую різні форми роботи співпраці з батьками або особами, які їх замінюють</a:t>
            </a:r>
            <a:endParaRPr lang="uk-UA" sz="1200" dirty="0">
              <a:solidFill>
                <a:schemeClr val="tx1"/>
              </a:solidFill>
              <a:latin typeface="Times New Roman" pitchFamily="18" charset="0"/>
              <a:cs typeface="Times New Roman" pitchFamily="18" charset="0"/>
            </a:endParaRPr>
          </a:p>
        </p:txBody>
      </p:sp>
      <p:pic>
        <p:nvPicPr>
          <p:cNvPr id="1026" name="Picture 2" descr="Названо переможців премії &quot;Книжка року-2017&quot; | Новини | Українське раді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5157191"/>
            <a:ext cx="4320480" cy="170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36658"/>
      </p:ext>
    </p:extLst>
  </p:cSld>
  <p:clrMapOvr>
    <a:masterClrMapping/>
  </p:clrMapOvr>
  <p:transition spd="med">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979712" y="620688"/>
            <a:ext cx="5043494" cy="582594"/>
          </a:xfrm>
        </p:spPr>
        <p:txBody>
          <a:bodyPr>
            <a:noAutofit/>
          </a:bodyPr>
          <a:lstStyle/>
          <a:p>
            <a:pPr marL="0" indent="0">
              <a:buNone/>
            </a:pPr>
            <a:r>
              <a:rPr lang="uk-UA" sz="4000" b="1" dirty="0" smtClean="0">
                <a:solidFill>
                  <a:srgbClr val="FF0000"/>
                </a:solidFill>
                <a:latin typeface="Monotype Corsiva" pitchFamily="66" charset="0"/>
                <a:cs typeface="Times New Roman" pitchFamily="18" charset="0"/>
              </a:rPr>
              <a:t>Робота з батьками</a:t>
            </a:r>
            <a:endParaRPr lang="ru-RU" sz="4000" b="1" dirty="0">
              <a:solidFill>
                <a:srgbClr val="FF0000"/>
              </a:solidFill>
              <a:latin typeface="Monotype Corsiva" pitchFamily="66" charset="0"/>
            </a:endParaRPr>
          </a:p>
        </p:txBody>
      </p:sp>
      <p:sp>
        <p:nvSpPr>
          <p:cNvPr id="9" name="TextBox 8"/>
          <p:cNvSpPr txBox="1"/>
          <p:nvPr/>
        </p:nvSpPr>
        <p:spPr>
          <a:xfrm>
            <a:off x="251520" y="1340768"/>
            <a:ext cx="8732471" cy="4864409"/>
          </a:xfrm>
          <a:prstGeom prst="rect">
            <a:avLst/>
          </a:prstGeom>
          <a:noFill/>
        </p:spPr>
        <p:txBody>
          <a:bodyPr wrap="square" rtlCol="0">
            <a:spAutoFit/>
          </a:bodyPr>
          <a:lstStyle/>
          <a:p>
            <a:pPr algn="just">
              <a:lnSpc>
                <a:spcPct val="115000"/>
              </a:lnSpc>
              <a:spcAft>
                <a:spcPts val="0"/>
              </a:spcAft>
            </a:pPr>
            <a:r>
              <a:rPr lang="uk-UA" sz="1400" b="1" spc="5" dirty="0">
                <a:latin typeface="Times New Roman"/>
                <a:ea typeface="Century Schoolbook"/>
                <a:cs typeface="Times New Roman"/>
              </a:rPr>
              <a:t>Співпраця  з батьками</a:t>
            </a:r>
            <a:r>
              <a:rPr lang="uk-UA" sz="1400" b="1" dirty="0">
                <a:latin typeface="Times New Roman"/>
                <a:ea typeface="Times New Roman"/>
                <a:cs typeface="Times New Roman"/>
              </a:rPr>
              <a:t>.</a:t>
            </a:r>
            <a:r>
              <a:rPr lang="uk-UA" sz="1400" dirty="0">
                <a:latin typeface="Times New Roman"/>
                <a:ea typeface="Calibri"/>
                <a:cs typeface="Times New Roman"/>
              </a:rPr>
              <a:t> </a:t>
            </a:r>
            <a:endParaRPr lang="uk-UA" sz="1400" dirty="0">
              <a:latin typeface="Calibri"/>
              <a:ea typeface="Calibri"/>
              <a:cs typeface="Times New Roman"/>
            </a:endParaRPr>
          </a:p>
          <a:p>
            <a:pPr marL="342900" lvl="0" indent="-342900" algn="just">
              <a:spcAft>
                <a:spcPts val="0"/>
              </a:spcAft>
              <a:buFont typeface="+mj-lt"/>
              <a:buAutoNum type="arabicPeriod"/>
            </a:pPr>
            <a:r>
              <a:rPr lang="uk-UA" sz="1400" dirty="0">
                <a:latin typeface="Times New Roman"/>
                <a:ea typeface="Times New Roman"/>
              </a:rPr>
              <a:t>Оформлено на сайті </a:t>
            </a:r>
            <a:r>
              <a:rPr lang="uk-UA" sz="1400" dirty="0" smtClean="0">
                <a:latin typeface="Times New Roman"/>
                <a:ea typeface="Times New Roman"/>
              </a:rPr>
              <a:t>ЗДО </a:t>
            </a:r>
            <a:r>
              <a:rPr lang="uk-UA" sz="1400" dirty="0">
                <a:latin typeface="Times New Roman"/>
                <a:ea typeface="Times New Roman"/>
              </a:rPr>
              <a:t>сторінку з  інформацію для батьків</a:t>
            </a:r>
            <a:endParaRPr lang="uk-UA" sz="1400" dirty="0"/>
          </a:p>
          <a:p>
            <a:pPr marL="342900" lvl="0" indent="-342900" algn="just">
              <a:spcAft>
                <a:spcPts val="0"/>
              </a:spcAft>
              <a:buFont typeface="+mj-lt"/>
              <a:buAutoNum type="arabicPeriod"/>
            </a:pPr>
            <a:r>
              <a:rPr lang="uk-UA" sz="1400" dirty="0">
                <a:latin typeface="Times New Roman"/>
                <a:ea typeface="Times New Roman"/>
              </a:rPr>
              <a:t>Ознайомлено батьків з нормативно-правовою базою закладу дошкільної освіти, що регламентує умови зарахування, перебування та відрахування дітей, а також зі Статутом та Правилами внутрішнього розпорядку навчального закладу, який визначає права та обов’язки батьків. </a:t>
            </a:r>
            <a:endParaRPr lang="uk-UA" sz="1400" dirty="0"/>
          </a:p>
          <a:p>
            <a:pPr marL="342900" lvl="0" indent="-342900" algn="just">
              <a:spcAft>
                <a:spcPts val="0"/>
              </a:spcAft>
              <a:buFont typeface="+mj-lt"/>
              <a:buAutoNum type="arabicPeriod"/>
            </a:pPr>
            <a:r>
              <a:rPr lang="uk-UA" sz="1400" dirty="0">
                <a:latin typeface="Times New Roman"/>
                <a:ea typeface="Times New Roman"/>
              </a:rPr>
              <a:t>Ознайомлено батьків з програмами, за якими реалізується освітній процес у закладі дошкільної освіти</a:t>
            </a:r>
            <a:endParaRPr lang="uk-UA" sz="1400" dirty="0"/>
          </a:p>
          <a:p>
            <a:pPr marL="342900" lvl="0" indent="-342900" algn="just">
              <a:spcAft>
                <a:spcPts val="0"/>
              </a:spcAft>
              <a:buFont typeface="+mj-lt"/>
              <a:buAutoNum type="arabicPeriod"/>
            </a:pPr>
            <a:r>
              <a:rPr lang="uk-UA" sz="1400" dirty="0">
                <a:latin typeface="Times New Roman"/>
                <a:ea typeface="Times New Roman"/>
              </a:rPr>
              <a:t>Забезпечено медичний та психолого-педагогічний супровід дитини в адаптаційний період.</a:t>
            </a:r>
            <a:endParaRPr lang="uk-UA" sz="1400" dirty="0"/>
          </a:p>
          <a:p>
            <a:pPr marL="342900" lvl="0" indent="-342900" algn="just">
              <a:spcAft>
                <a:spcPts val="0"/>
              </a:spcAft>
              <a:buFont typeface="+mj-lt"/>
              <a:buAutoNum type="arabicPeriod"/>
            </a:pPr>
            <a:r>
              <a:rPr lang="uk-UA" sz="1400" dirty="0" smtClean="0">
                <a:latin typeface="Times New Roman"/>
                <a:ea typeface="Times New Roman"/>
              </a:rPr>
              <a:t>Проведено </a:t>
            </a:r>
            <a:r>
              <a:rPr lang="uk-UA" sz="1400" dirty="0">
                <a:latin typeface="Times New Roman"/>
                <a:ea typeface="Times New Roman"/>
              </a:rPr>
              <a:t>анкетування батьків, аби з’ясувати питання, які їх турбують, та виявити умови виховання дітей у сім’ї тощо</a:t>
            </a:r>
            <a:endParaRPr lang="uk-UA" sz="1400" dirty="0"/>
          </a:p>
          <a:p>
            <a:pPr marL="342900" lvl="0" indent="-342900" algn="just">
              <a:spcAft>
                <a:spcPts val="0"/>
              </a:spcAft>
              <a:buFont typeface="+mj-lt"/>
              <a:buAutoNum type="arabicPeriod"/>
            </a:pPr>
            <a:r>
              <a:rPr lang="uk-UA" sz="1400" dirty="0">
                <a:latin typeface="Times New Roman"/>
                <a:ea typeface="Times New Roman"/>
              </a:rPr>
              <a:t>Проінформовано батьків щодо організованих для співпраці з ними форм роботи (консультаційна служба, батьківський клуб тощо)</a:t>
            </a:r>
            <a:endParaRPr lang="uk-UA" sz="1400" dirty="0"/>
          </a:p>
          <a:p>
            <a:pPr marL="342900" lvl="0" indent="-342900" algn="just">
              <a:spcAft>
                <a:spcPts val="0"/>
              </a:spcAft>
              <a:buFont typeface="+mj-lt"/>
              <a:buAutoNum type="arabicPeriod"/>
            </a:pPr>
            <a:r>
              <a:rPr lang="uk-UA" sz="1400" dirty="0" smtClean="0">
                <a:latin typeface="Times New Roman"/>
                <a:ea typeface="Times New Roman"/>
              </a:rPr>
              <a:t>Педагогами усіх вікових груп проведено </a:t>
            </a:r>
            <a:r>
              <a:rPr lang="uk-UA" sz="1400" dirty="0">
                <a:latin typeface="Times New Roman"/>
                <a:ea typeface="Times New Roman"/>
              </a:rPr>
              <a:t>у </a:t>
            </a:r>
            <a:r>
              <a:rPr lang="uk-UA" sz="1400" dirty="0" smtClean="0">
                <a:latin typeface="Times New Roman"/>
                <a:ea typeface="Times New Roman"/>
              </a:rPr>
              <a:t>серпні-вересні в </a:t>
            </a:r>
            <a:r>
              <a:rPr lang="uk-UA" sz="1400" dirty="0" err="1">
                <a:latin typeface="Times New Roman"/>
                <a:ea typeface="Times New Roman"/>
              </a:rPr>
              <a:t>онлайн-режимі</a:t>
            </a:r>
            <a:r>
              <a:rPr lang="uk-UA" sz="1400" dirty="0">
                <a:latin typeface="Times New Roman"/>
                <a:ea typeface="Times New Roman"/>
              </a:rPr>
              <a:t> батьківські збори для ознайомлення батьків з </a:t>
            </a:r>
            <a:r>
              <a:rPr lang="uk-UA" sz="1400" dirty="0" smtClean="0">
                <a:latin typeface="Times New Roman"/>
                <a:ea typeface="Times New Roman"/>
              </a:rPr>
              <a:t>роботою закладу </a:t>
            </a:r>
            <a:r>
              <a:rPr lang="uk-UA" sz="1400" dirty="0">
                <a:latin typeface="Times New Roman"/>
                <a:ea typeface="Times New Roman"/>
              </a:rPr>
              <a:t>дошкільної освіти, з планом роботи, діяльності ради закладу, піклувальної ради, організацією харчування.</a:t>
            </a:r>
            <a:endParaRPr lang="uk-UA" sz="1400" dirty="0"/>
          </a:p>
          <a:p>
            <a:pPr marL="342900" lvl="0" indent="-342900" algn="just">
              <a:spcAft>
                <a:spcPts val="0"/>
              </a:spcAft>
              <a:buFont typeface="+mj-lt"/>
              <a:buAutoNum type="arabicPeriod"/>
            </a:pPr>
            <a:r>
              <a:rPr lang="uk-UA" sz="1400" dirty="0">
                <a:latin typeface="Times New Roman"/>
                <a:ea typeface="Times New Roman"/>
              </a:rPr>
              <a:t> Створено «</a:t>
            </a:r>
            <a:r>
              <a:rPr lang="uk-UA" sz="1400" dirty="0" err="1">
                <a:latin typeface="Times New Roman"/>
                <a:ea typeface="Times New Roman"/>
              </a:rPr>
              <a:t>Буккросинг</a:t>
            </a:r>
            <a:r>
              <a:rPr lang="uk-UA" sz="1400" dirty="0">
                <a:latin typeface="Times New Roman"/>
                <a:ea typeface="Times New Roman"/>
              </a:rPr>
              <a:t>» Центр  психолого-педагогічної літератури у </a:t>
            </a:r>
            <a:r>
              <a:rPr lang="uk-UA" sz="1400" dirty="0" err="1">
                <a:latin typeface="Times New Roman"/>
                <a:ea typeface="Times New Roman"/>
              </a:rPr>
              <a:t>вайбер-групах</a:t>
            </a:r>
            <a:r>
              <a:rPr lang="uk-UA" sz="1400" dirty="0">
                <a:latin typeface="Times New Roman"/>
                <a:ea typeface="Times New Roman"/>
              </a:rPr>
              <a:t> «Батьківська сторінка» усіх вікових груп.</a:t>
            </a:r>
            <a:endParaRPr lang="uk-UA" sz="1400" dirty="0"/>
          </a:p>
          <a:p>
            <a:pPr marL="342900" lvl="0" indent="-342900" algn="just">
              <a:spcAft>
                <a:spcPts val="0"/>
              </a:spcAft>
              <a:buFont typeface="+mj-lt"/>
              <a:buAutoNum type="arabicPeriod"/>
            </a:pPr>
            <a:r>
              <a:rPr lang="uk-UA" sz="1400" dirty="0">
                <a:latin typeface="Times New Roman"/>
                <a:ea typeface="Times New Roman"/>
              </a:rPr>
              <a:t> Створено проект  спільної інтерактивної діяльності батьків, дітей, педагогів «Дерево розвитку групи» </a:t>
            </a:r>
            <a:endParaRPr lang="uk-UA" sz="1400" dirty="0"/>
          </a:p>
          <a:p>
            <a:pPr marL="342900" lvl="0" indent="-342900" algn="just">
              <a:spcAft>
                <a:spcPts val="0"/>
              </a:spcAft>
              <a:buFont typeface="+mj-lt"/>
              <a:buAutoNum type="arabicPeriod"/>
            </a:pPr>
            <a:r>
              <a:rPr lang="uk-UA" sz="1400" dirty="0">
                <a:latin typeface="Times New Roman"/>
                <a:ea typeface="Times New Roman"/>
              </a:rPr>
              <a:t> Функціонує «Батьківська скринька» з пропозиціями  щодо поліпшення освітнього процесу, ініціювання обговорення проблемних питань, як діяльності закладу освіти, так і розвитку своєї дитини у </a:t>
            </a:r>
            <a:r>
              <a:rPr lang="uk-UA" sz="1400" dirty="0" err="1">
                <a:latin typeface="Times New Roman"/>
                <a:ea typeface="Times New Roman"/>
              </a:rPr>
              <a:t>вайбер-групі</a:t>
            </a:r>
            <a:r>
              <a:rPr lang="uk-UA" sz="1400" dirty="0">
                <a:latin typeface="Times New Roman"/>
                <a:ea typeface="Times New Roman"/>
              </a:rPr>
              <a:t>. </a:t>
            </a:r>
            <a:endParaRPr lang="uk-UA" sz="1400" dirty="0"/>
          </a:p>
          <a:p>
            <a:pPr marL="342900" lvl="0" indent="-342900" algn="just">
              <a:spcAft>
                <a:spcPts val="0"/>
              </a:spcAft>
              <a:buFont typeface="+mj-lt"/>
              <a:buAutoNum type="arabicPeriod"/>
            </a:pPr>
            <a:r>
              <a:rPr lang="uk-UA" sz="1400" dirty="0">
                <a:latin typeface="Times New Roman"/>
                <a:ea typeface="Times New Roman"/>
              </a:rPr>
              <a:t> Функціонує консультаційний пункт для батьків дітей з особливими потребами з ініціативи вчителів-логопедів Лукашук З.В.,  </a:t>
            </a:r>
            <a:r>
              <a:rPr lang="uk-UA" sz="1400" dirty="0" err="1">
                <a:latin typeface="Times New Roman"/>
                <a:ea typeface="Times New Roman"/>
              </a:rPr>
              <a:t>Кривогорніцевої</a:t>
            </a:r>
            <a:r>
              <a:rPr lang="uk-UA" sz="1400" dirty="0">
                <a:latin typeface="Times New Roman"/>
                <a:ea typeface="Times New Roman"/>
              </a:rPr>
              <a:t> З.Ю., Глушко Г.О</a:t>
            </a:r>
            <a:r>
              <a:rPr lang="uk-UA" sz="1400" dirty="0" smtClean="0">
                <a:latin typeface="Times New Roman"/>
                <a:ea typeface="Times New Roman"/>
              </a:rPr>
              <a:t>.</a:t>
            </a:r>
            <a:r>
              <a:rPr lang="uk-UA" sz="1400" dirty="0">
                <a:latin typeface="Times New Roman"/>
                <a:ea typeface="Times New Roman"/>
              </a:rPr>
              <a:t>		</a:t>
            </a:r>
            <a:endParaRPr lang="uk-UA" sz="1400" dirty="0" smtClean="0"/>
          </a:p>
          <a:p>
            <a:pPr marL="342900" lvl="0" indent="-342900" algn="just">
              <a:spcAft>
                <a:spcPts val="0"/>
              </a:spcAft>
              <a:buFont typeface="+mj-lt"/>
              <a:buAutoNum type="arabicPeriod"/>
            </a:pPr>
            <a:r>
              <a:rPr lang="uk-UA" sz="1400" dirty="0" smtClean="0">
                <a:latin typeface="Times New Roman"/>
                <a:ea typeface="Times New Roman"/>
              </a:rPr>
              <a:t>Залучено  </a:t>
            </a:r>
            <a:r>
              <a:rPr lang="uk-UA" sz="1400" dirty="0">
                <a:latin typeface="Times New Roman"/>
                <a:ea typeface="Times New Roman"/>
              </a:rPr>
              <a:t>батьків, до </a:t>
            </a:r>
            <a:r>
              <a:rPr lang="uk-UA" sz="1400" dirty="0" smtClean="0">
                <a:latin typeface="Times New Roman"/>
                <a:ea typeface="Times New Roman"/>
              </a:rPr>
              <a:t>заходів та інших форм роботи  </a:t>
            </a:r>
            <a:r>
              <a:rPr lang="uk-UA" sz="1400" dirty="0">
                <a:latin typeface="Times New Roman"/>
                <a:ea typeface="Times New Roman"/>
              </a:rPr>
              <a:t>що проводяться </a:t>
            </a:r>
            <a:r>
              <a:rPr lang="uk-UA" sz="1400" dirty="0" smtClean="0">
                <a:latin typeface="Times New Roman"/>
                <a:ea typeface="Times New Roman"/>
              </a:rPr>
              <a:t>у закладі дошкільної освіти. </a:t>
            </a:r>
            <a:endParaRPr lang="uk-UA" sz="1400" dirty="0">
              <a:effectLst/>
            </a:endParaRPr>
          </a:p>
        </p:txBody>
      </p:sp>
    </p:spTree>
  </p:cSld>
  <p:clrMapOvr>
    <a:masterClrMapping/>
  </p:clrMapOvr>
  <p:transition spd="med">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107504" y="188640"/>
            <a:ext cx="8856984" cy="3450696"/>
          </a:xfrm>
        </p:spPr>
        <p:txBody>
          <a:bodyPr>
            <a:noAutofit/>
          </a:bodyPr>
          <a:lstStyle/>
          <a:p>
            <a:pPr algn="just">
              <a:spcBef>
                <a:spcPts val="0"/>
              </a:spcBef>
            </a:pPr>
            <a:endParaRPr lang="uk-UA" sz="1200" b="1" dirty="0" smtClean="0">
              <a:solidFill>
                <a:schemeClr val="tx1"/>
              </a:solidFill>
              <a:latin typeface="Times New Roman"/>
            </a:endParaRPr>
          </a:p>
          <a:p>
            <a:pPr algn="just">
              <a:spcBef>
                <a:spcPts val="0"/>
              </a:spcBef>
            </a:pPr>
            <a:endParaRPr lang="uk-UA" sz="1200" b="1" dirty="0">
              <a:solidFill>
                <a:schemeClr val="tx1"/>
              </a:solidFill>
              <a:latin typeface="Times New Roman"/>
            </a:endParaRPr>
          </a:p>
          <a:p>
            <a:pPr algn="just">
              <a:spcBef>
                <a:spcPts val="0"/>
              </a:spcBef>
            </a:pPr>
            <a:endParaRPr lang="uk-UA" sz="1200" b="1" dirty="0" smtClean="0">
              <a:solidFill>
                <a:schemeClr val="tx1"/>
              </a:solidFill>
              <a:latin typeface="Times New Roman"/>
            </a:endParaRPr>
          </a:p>
          <a:p>
            <a:pPr marL="45720" indent="0" algn="just">
              <a:spcBef>
                <a:spcPts val="0"/>
              </a:spcBef>
              <a:buNone/>
            </a:pPr>
            <a:r>
              <a:rPr lang="uk-UA" sz="1200" b="1" dirty="0">
                <a:solidFill>
                  <a:schemeClr val="tx1"/>
                </a:solidFill>
                <a:latin typeface="Times New Roman"/>
              </a:rPr>
              <a:t> </a:t>
            </a:r>
            <a:r>
              <a:rPr lang="uk-UA" sz="1200" b="1" dirty="0" smtClean="0">
                <a:solidFill>
                  <a:schemeClr val="tx1"/>
                </a:solidFill>
                <a:latin typeface="Times New Roman"/>
              </a:rPr>
              <a:t>      </a:t>
            </a:r>
            <a:r>
              <a:rPr lang="uk-UA" sz="1400" b="1" dirty="0" smtClean="0">
                <a:solidFill>
                  <a:schemeClr val="tx1"/>
                </a:solidFill>
                <a:latin typeface="Times New Roman"/>
              </a:rPr>
              <a:t>Реалізуючи </a:t>
            </a:r>
            <a:r>
              <a:rPr lang="uk-UA" sz="1400" b="1" dirty="0">
                <a:solidFill>
                  <a:schemeClr val="tx1"/>
                </a:solidFill>
                <a:latin typeface="Times New Roman"/>
              </a:rPr>
              <a:t>завдання </a:t>
            </a:r>
            <a:r>
              <a:rPr lang="uk-UA" sz="1400" dirty="0">
                <a:solidFill>
                  <a:schemeClr val="tx1"/>
                </a:solidFill>
                <a:latin typeface="Times New Roman"/>
                <a:ea typeface="Times New Roman"/>
              </a:rPr>
              <a:t>з питання «Формувати партнерські відносини із сім’ями дітей з особливими освітніми потребами, створюючи комфортний психологічний мікроклімат в інклюзивних групах» </a:t>
            </a:r>
            <a:r>
              <a:rPr lang="uk-UA" sz="1400" b="1" dirty="0">
                <a:solidFill>
                  <a:schemeClr val="tx1"/>
                </a:solidFill>
                <a:latin typeface="Times New Roman"/>
                <a:ea typeface="Times New Roman"/>
              </a:rPr>
              <a:t>команда супроводу</a:t>
            </a:r>
            <a:r>
              <a:rPr lang="uk-UA" sz="1400" b="1" dirty="0">
                <a:solidFill>
                  <a:schemeClr val="tx1"/>
                </a:solidFill>
              </a:rPr>
              <a:t> </a:t>
            </a:r>
            <a:r>
              <a:rPr lang="uk-UA" sz="1400" b="1" dirty="0">
                <a:solidFill>
                  <a:schemeClr val="tx1"/>
                </a:solidFill>
                <a:latin typeface="Times New Roman"/>
                <a:ea typeface="Times New Roman"/>
              </a:rPr>
              <a:t>дитини з ООП ефективно взаємодіяла з дітьми та їх батьками </a:t>
            </a:r>
            <a:r>
              <a:rPr lang="uk-UA" sz="1200" b="1" dirty="0">
                <a:solidFill>
                  <a:schemeClr val="tx1"/>
                </a:solidFill>
                <a:latin typeface="Times New Roman"/>
                <a:ea typeface="Times New Roman"/>
                <a:cs typeface="Times New Roman"/>
              </a:rPr>
              <a:t> </a:t>
            </a:r>
            <a:r>
              <a:rPr lang="uk-UA" sz="1200" dirty="0" smtClean="0">
                <a:solidFill>
                  <a:schemeClr val="tx1"/>
                </a:solidFill>
                <a:latin typeface="Times New Roman"/>
                <a:ea typeface="Times New Roman"/>
                <a:cs typeface="Times New Roman"/>
              </a:rPr>
              <a:t>  </a:t>
            </a:r>
          </a:p>
          <a:p>
            <a:pPr marL="342900" lvl="0" indent="-342900">
              <a:spcBef>
                <a:spcPts val="0"/>
              </a:spcBef>
              <a:buFont typeface="Times New Roman"/>
              <a:buChar char="-"/>
            </a:pPr>
            <a:endParaRPr lang="uk-UA" sz="1200" dirty="0">
              <a:solidFill>
                <a:schemeClr val="tx1"/>
              </a:solidFill>
              <a:latin typeface="Times New Roman"/>
              <a:ea typeface="Times New Roman"/>
              <a:cs typeface="Times New Roman"/>
            </a:endParaRPr>
          </a:p>
          <a:p>
            <a:pPr marL="342900" lvl="0" indent="-342900">
              <a:spcBef>
                <a:spcPts val="0"/>
              </a:spcBef>
              <a:buFont typeface="Times New Roman"/>
              <a:buChar char="-"/>
            </a:pPr>
            <a:r>
              <a:rPr lang="uk-UA" sz="1400" dirty="0" smtClean="0">
                <a:solidFill>
                  <a:schemeClr val="tx1"/>
                </a:solidFill>
                <a:latin typeface="Times New Roman"/>
                <a:ea typeface="Times New Roman"/>
                <a:cs typeface="Times New Roman"/>
              </a:rPr>
              <a:t>  Ознайомлені </a:t>
            </a:r>
            <a:r>
              <a:rPr lang="uk-UA" sz="1400" dirty="0">
                <a:solidFill>
                  <a:schemeClr val="tx1"/>
                </a:solidFill>
                <a:latin typeface="Times New Roman"/>
                <a:ea typeface="Times New Roman"/>
                <a:cs typeface="Times New Roman"/>
              </a:rPr>
              <a:t>з анамнезом, медичними і психолого-педагогічними документами дитини. Висновок про комплексну психолого-педагогічну оцінку розвитку дитини</a:t>
            </a:r>
            <a:endParaRPr lang="uk-UA" sz="1400" dirty="0">
              <a:solidFill>
                <a:schemeClr val="tx1"/>
              </a:solidFill>
              <a:latin typeface="Calibri"/>
              <a:ea typeface="Times New Roman"/>
              <a:cs typeface="Times New Roman"/>
            </a:endParaRPr>
          </a:p>
          <a:p>
            <a:pPr marL="342900" lvl="0" indent="-342900">
              <a:spcBef>
                <a:spcPts val="0"/>
              </a:spcBef>
              <a:buFont typeface="Times New Roman"/>
              <a:buChar char="-"/>
            </a:pPr>
            <a:r>
              <a:rPr lang="uk-UA" sz="1400" dirty="0">
                <a:solidFill>
                  <a:schemeClr val="tx1"/>
                </a:solidFill>
                <a:latin typeface="Times New Roman"/>
                <a:ea typeface="Times New Roman"/>
                <a:cs typeface="Times New Roman"/>
              </a:rPr>
              <a:t>Проведено </a:t>
            </a:r>
            <a:r>
              <a:rPr lang="uk-UA" sz="1400" dirty="0" smtClean="0">
                <a:solidFill>
                  <a:schemeClr val="tx1"/>
                </a:solidFill>
                <a:latin typeface="Times New Roman"/>
                <a:ea typeface="Times New Roman"/>
                <a:cs typeface="Times New Roman"/>
              </a:rPr>
              <a:t>облік  </a:t>
            </a:r>
            <a:r>
              <a:rPr lang="uk-UA" sz="1400" dirty="0">
                <a:solidFill>
                  <a:schemeClr val="tx1"/>
                </a:solidFill>
                <a:latin typeface="Times New Roman"/>
                <a:ea typeface="Times New Roman"/>
                <a:cs typeface="Times New Roman"/>
              </a:rPr>
              <a:t>дітей з особливими освітніми потребами. </a:t>
            </a:r>
            <a:r>
              <a:rPr lang="uk-UA" sz="1400" dirty="0" smtClean="0">
                <a:solidFill>
                  <a:schemeClr val="tx1"/>
                </a:solidFill>
                <a:latin typeface="Times New Roman"/>
                <a:ea typeface="Times New Roman"/>
                <a:cs typeface="Times New Roman"/>
              </a:rPr>
              <a:t> </a:t>
            </a:r>
            <a:endParaRPr lang="uk-UA" sz="1400" dirty="0">
              <a:solidFill>
                <a:schemeClr val="tx1"/>
              </a:solidFill>
              <a:latin typeface="Calibri"/>
              <a:ea typeface="Times New Roman"/>
              <a:cs typeface="Times New Roman"/>
            </a:endParaRPr>
          </a:p>
          <a:p>
            <a:pPr marL="342900" lvl="0" indent="-342900">
              <a:spcBef>
                <a:spcPts val="0"/>
              </a:spcBef>
              <a:buFont typeface="Times New Roman"/>
              <a:buChar char="-"/>
            </a:pPr>
            <a:r>
              <a:rPr lang="uk-UA" sz="1400" dirty="0">
                <a:solidFill>
                  <a:schemeClr val="tx1"/>
                </a:solidFill>
                <a:latin typeface="Times New Roman"/>
                <a:ea typeface="Times New Roman"/>
                <a:cs typeface="Times New Roman"/>
              </a:rPr>
              <a:t>Вивчення потенційних можливостей дітей з ООП, надання рекомендацій щодо програми навчання, виховання </a:t>
            </a:r>
            <a:r>
              <a:rPr lang="uk-UA" sz="1400" dirty="0" smtClean="0">
                <a:solidFill>
                  <a:schemeClr val="tx1"/>
                </a:solidFill>
                <a:latin typeface="Calibri"/>
                <a:ea typeface="Times New Roman"/>
                <a:cs typeface="Times New Roman"/>
              </a:rPr>
              <a:t> </a:t>
            </a:r>
            <a:r>
              <a:rPr lang="uk-UA" sz="1400" dirty="0" smtClean="0">
                <a:solidFill>
                  <a:schemeClr val="tx1"/>
                </a:solidFill>
                <a:latin typeface="Times New Roman"/>
                <a:ea typeface="Times New Roman"/>
                <a:cs typeface="Times New Roman"/>
              </a:rPr>
              <a:t>та </a:t>
            </a:r>
            <a:r>
              <a:rPr lang="uk-UA" sz="1400" dirty="0">
                <a:solidFill>
                  <a:schemeClr val="tx1"/>
                </a:solidFill>
                <a:latin typeface="Times New Roman"/>
                <a:ea typeface="Times New Roman"/>
                <a:cs typeface="Times New Roman"/>
              </a:rPr>
              <a:t>умов організації інклюзивного навчання. 	Індивідуальна програма розвитку дитини на </a:t>
            </a:r>
            <a:r>
              <a:rPr lang="uk-UA" sz="1400" dirty="0" smtClean="0">
                <a:solidFill>
                  <a:schemeClr val="tx1"/>
                </a:solidFill>
                <a:latin typeface="Times New Roman"/>
                <a:ea typeface="Times New Roman"/>
                <a:cs typeface="Times New Roman"/>
              </a:rPr>
              <a:t>2023-2024 </a:t>
            </a:r>
            <a:r>
              <a:rPr lang="uk-UA" sz="1400" dirty="0" err="1">
                <a:solidFill>
                  <a:schemeClr val="tx1"/>
                </a:solidFill>
                <a:latin typeface="Times New Roman"/>
                <a:ea typeface="Times New Roman"/>
                <a:cs typeface="Times New Roman"/>
              </a:rPr>
              <a:t>н.р</a:t>
            </a:r>
            <a:r>
              <a:rPr lang="uk-UA" sz="1400" dirty="0">
                <a:solidFill>
                  <a:schemeClr val="tx1"/>
                </a:solidFill>
                <a:latin typeface="Times New Roman"/>
                <a:ea typeface="Times New Roman"/>
                <a:cs typeface="Times New Roman"/>
              </a:rPr>
              <a:t>.</a:t>
            </a:r>
            <a:endParaRPr lang="uk-UA" sz="1400" dirty="0">
              <a:solidFill>
                <a:schemeClr val="tx1"/>
              </a:solidFill>
              <a:latin typeface="Calibri"/>
              <a:ea typeface="Calibri"/>
              <a:cs typeface="Times New Roman"/>
            </a:endParaRPr>
          </a:p>
          <a:p>
            <a:pPr marL="342900" lvl="0" indent="-342900">
              <a:spcBef>
                <a:spcPts val="0"/>
              </a:spcBef>
              <a:buFont typeface="Times New Roman"/>
              <a:buChar char="-"/>
            </a:pPr>
            <a:r>
              <a:rPr lang="uk-UA" sz="1400" dirty="0">
                <a:solidFill>
                  <a:schemeClr val="tx1"/>
                </a:solidFill>
                <a:latin typeface="Times New Roman"/>
                <a:ea typeface="Times New Roman"/>
                <a:cs typeface="Times New Roman"/>
              </a:rPr>
              <a:t>Вивчення адаптації дітей до умов навчального закладу. </a:t>
            </a:r>
            <a:endParaRPr lang="uk-UA" sz="1400" dirty="0">
              <a:solidFill>
                <a:schemeClr val="tx1"/>
              </a:solidFill>
              <a:latin typeface="Calibri"/>
              <a:ea typeface="Times New Roman"/>
              <a:cs typeface="Times New Roman"/>
            </a:endParaRPr>
          </a:p>
          <a:p>
            <a:pPr marL="342900" lvl="0" indent="-342900">
              <a:spcBef>
                <a:spcPts val="0"/>
              </a:spcBef>
              <a:buFont typeface="Times New Roman"/>
              <a:buChar char="-"/>
            </a:pPr>
            <a:r>
              <a:rPr lang="uk-UA" sz="1400" dirty="0">
                <a:solidFill>
                  <a:schemeClr val="tx1"/>
                </a:solidFill>
                <a:latin typeface="Times New Roman"/>
                <a:ea typeface="Times New Roman"/>
                <a:cs typeface="Times New Roman"/>
              </a:rPr>
              <a:t>Опрацювання програм розвитку дітей з особливими освітніми потребами:</a:t>
            </a:r>
            <a:endParaRPr lang="uk-UA" sz="1400" dirty="0">
              <a:solidFill>
                <a:schemeClr val="tx1"/>
              </a:solidFill>
              <a:latin typeface="Calibri"/>
              <a:ea typeface="Times New Roman"/>
              <a:cs typeface="Times New Roman"/>
            </a:endParaRPr>
          </a:p>
          <a:p>
            <a:pPr indent="0">
              <a:spcBef>
                <a:spcPts val="0"/>
              </a:spcBef>
              <a:buNone/>
            </a:pPr>
            <a:r>
              <a:rPr lang="uk-UA" sz="1400" dirty="0">
                <a:solidFill>
                  <a:schemeClr val="tx1"/>
                </a:solidFill>
                <a:latin typeface="Times New Roman"/>
                <a:ea typeface="Times New Roman"/>
                <a:cs typeface="Times New Roman"/>
              </a:rPr>
              <a:t>-	Комплексна програма розвитку дітей дошкільного віку з аутизмом «Розквіт» В.В.</a:t>
            </a:r>
            <a:r>
              <a:rPr lang="uk-UA" sz="1400" dirty="0" err="1">
                <a:solidFill>
                  <a:schemeClr val="tx1"/>
                </a:solidFill>
                <a:latin typeface="Times New Roman"/>
                <a:ea typeface="Times New Roman"/>
                <a:cs typeface="Times New Roman"/>
              </a:rPr>
              <a:t>Тарасун</a:t>
            </a:r>
            <a:r>
              <a:rPr lang="uk-UA" sz="1400" dirty="0">
                <a:solidFill>
                  <a:schemeClr val="tx1"/>
                </a:solidFill>
                <a:latin typeface="Times New Roman"/>
                <a:ea typeface="Times New Roman"/>
                <a:cs typeface="Times New Roman"/>
              </a:rPr>
              <a:t> ;</a:t>
            </a:r>
            <a:endParaRPr lang="uk-UA" sz="1400" dirty="0">
              <a:solidFill>
                <a:schemeClr val="tx1"/>
              </a:solidFill>
              <a:latin typeface="Calibri"/>
              <a:ea typeface="Calibri"/>
              <a:cs typeface="Times New Roman"/>
            </a:endParaRPr>
          </a:p>
          <a:p>
            <a:pPr indent="0">
              <a:spcBef>
                <a:spcPts val="0"/>
              </a:spcBef>
              <a:buNone/>
            </a:pPr>
            <a:r>
              <a:rPr lang="uk-UA" sz="1400" dirty="0">
                <a:solidFill>
                  <a:schemeClr val="tx1"/>
                </a:solidFill>
                <a:latin typeface="Times New Roman"/>
                <a:ea typeface="Times New Roman"/>
                <a:cs typeface="Times New Roman"/>
              </a:rPr>
              <a:t>-	Програма розвитку дітей дошкільного віку з розумовою відсталістю.2013р.;</a:t>
            </a:r>
            <a:endParaRPr lang="uk-UA" sz="1400" dirty="0">
              <a:solidFill>
                <a:schemeClr val="tx1"/>
              </a:solidFill>
              <a:latin typeface="Calibri"/>
              <a:ea typeface="Calibri"/>
              <a:cs typeface="Times New Roman"/>
            </a:endParaRPr>
          </a:p>
          <a:p>
            <a:pPr indent="0">
              <a:spcBef>
                <a:spcPts val="0"/>
              </a:spcBef>
              <a:buNone/>
            </a:pPr>
            <a:r>
              <a:rPr lang="uk-UA" sz="1400" dirty="0">
                <a:solidFill>
                  <a:schemeClr val="tx1"/>
                </a:solidFill>
                <a:latin typeface="Times New Roman"/>
                <a:ea typeface="Times New Roman"/>
                <a:cs typeface="Times New Roman"/>
              </a:rPr>
              <a:t>-	Програма розвитку дітей дошкільного віку зі зниженим слухом В.В.Жук;</a:t>
            </a:r>
            <a:endParaRPr lang="uk-UA" sz="1400" dirty="0">
              <a:solidFill>
                <a:schemeClr val="tx1"/>
              </a:solidFill>
              <a:latin typeface="Calibri"/>
              <a:ea typeface="Calibri"/>
              <a:cs typeface="Times New Roman"/>
            </a:endParaRPr>
          </a:p>
          <a:p>
            <a:pPr indent="0">
              <a:spcBef>
                <a:spcPts val="0"/>
              </a:spcBef>
              <a:buNone/>
            </a:pPr>
            <a:r>
              <a:rPr lang="uk-UA" sz="1400" dirty="0">
                <a:solidFill>
                  <a:schemeClr val="tx1"/>
                </a:solidFill>
                <a:latin typeface="Times New Roman"/>
                <a:ea typeface="Times New Roman"/>
                <a:cs typeface="Times New Roman"/>
              </a:rPr>
              <a:t>-	Програма «Віконечко» Л.І.</a:t>
            </a:r>
            <a:r>
              <a:rPr lang="uk-UA" sz="1400" dirty="0" err="1">
                <a:solidFill>
                  <a:schemeClr val="tx1"/>
                </a:solidFill>
                <a:latin typeface="Times New Roman"/>
                <a:ea typeface="Times New Roman"/>
                <a:cs typeface="Times New Roman"/>
              </a:rPr>
              <a:t>Прохоренко</a:t>
            </a:r>
            <a:r>
              <a:rPr lang="uk-UA" sz="1400" dirty="0">
                <a:solidFill>
                  <a:schemeClr val="tx1"/>
                </a:solidFill>
                <a:latin typeface="Times New Roman"/>
                <a:ea typeface="Times New Roman"/>
                <a:cs typeface="Times New Roman"/>
              </a:rPr>
              <a:t>, Л.І.Трохименко «</a:t>
            </a:r>
            <a:r>
              <a:rPr lang="uk-UA" sz="1400" dirty="0" err="1">
                <a:solidFill>
                  <a:schemeClr val="tx1"/>
                </a:solidFill>
                <a:latin typeface="Times New Roman"/>
                <a:ea typeface="Times New Roman"/>
                <a:cs typeface="Times New Roman"/>
              </a:rPr>
              <a:t>Корекційна</a:t>
            </a:r>
            <a:r>
              <a:rPr lang="uk-UA" sz="1400" dirty="0">
                <a:solidFill>
                  <a:schemeClr val="tx1"/>
                </a:solidFill>
                <a:latin typeface="Times New Roman"/>
                <a:ea typeface="Times New Roman"/>
                <a:cs typeface="Times New Roman"/>
              </a:rPr>
              <a:t> робота з розвитку мовлення дітей середнього дошкільного    </a:t>
            </a:r>
            <a:r>
              <a:rPr lang="uk-UA" sz="1400" dirty="0" smtClean="0">
                <a:solidFill>
                  <a:schemeClr val="tx1"/>
                </a:solidFill>
                <a:latin typeface="Times New Roman"/>
                <a:ea typeface="Times New Roman"/>
                <a:cs typeface="Times New Roman"/>
              </a:rPr>
              <a:t> </a:t>
            </a:r>
            <a:r>
              <a:rPr lang="uk-UA" sz="1400" dirty="0">
                <a:solidFill>
                  <a:schemeClr val="tx1"/>
                </a:solidFill>
                <a:latin typeface="Times New Roman"/>
                <a:ea typeface="Times New Roman"/>
                <a:cs typeface="Times New Roman"/>
              </a:rPr>
              <a:t>віку із загальним недорозвитком мовлення»;</a:t>
            </a:r>
            <a:endParaRPr lang="uk-UA" sz="1400" dirty="0">
              <a:solidFill>
                <a:schemeClr val="tx1"/>
              </a:solidFill>
              <a:latin typeface="Calibri"/>
              <a:ea typeface="Calibri"/>
              <a:cs typeface="Times New Roman"/>
            </a:endParaRPr>
          </a:p>
          <a:p>
            <a:pPr indent="0">
              <a:spcBef>
                <a:spcPts val="0"/>
              </a:spcBef>
              <a:buNone/>
            </a:pPr>
            <a:r>
              <a:rPr lang="uk-UA" sz="1400" dirty="0">
                <a:solidFill>
                  <a:schemeClr val="tx1"/>
                </a:solidFill>
                <a:latin typeface="Times New Roman"/>
                <a:ea typeface="Times New Roman"/>
                <a:cs typeface="Times New Roman"/>
              </a:rPr>
              <a:t>-	Програма «</a:t>
            </a:r>
            <a:r>
              <a:rPr lang="uk-UA" sz="1400" dirty="0" err="1">
                <a:solidFill>
                  <a:schemeClr val="tx1"/>
                </a:solidFill>
                <a:latin typeface="Times New Roman"/>
                <a:ea typeface="Times New Roman"/>
                <a:cs typeface="Times New Roman"/>
              </a:rPr>
              <a:t>Корекційно-розвиткова</a:t>
            </a:r>
            <a:r>
              <a:rPr lang="uk-UA" sz="1400" dirty="0">
                <a:solidFill>
                  <a:schemeClr val="tx1"/>
                </a:solidFill>
                <a:latin typeface="Times New Roman"/>
                <a:ea typeface="Times New Roman"/>
                <a:cs typeface="Times New Roman"/>
              </a:rPr>
              <a:t> робота з дітьми із загальним та фонетико-фонематичним недорозвинення мовлення» </a:t>
            </a:r>
            <a:r>
              <a:rPr lang="uk-UA" sz="1400" dirty="0" smtClean="0">
                <a:solidFill>
                  <a:schemeClr val="tx1"/>
                </a:solidFill>
                <a:latin typeface="Times New Roman"/>
                <a:ea typeface="Times New Roman"/>
                <a:cs typeface="Times New Roman"/>
              </a:rPr>
              <a:t>  </a:t>
            </a:r>
            <a:r>
              <a:rPr lang="uk-UA" sz="1400" dirty="0">
                <a:solidFill>
                  <a:schemeClr val="tx1"/>
                </a:solidFill>
                <a:latin typeface="Times New Roman"/>
                <a:ea typeface="Times New Roman"/>
                <a:cs typeface="Times New Roman"/>
              </a:rPr>
              <a:t>І.Кравцова, Л.</a:t>
            </a:r>
            <a:r>
              <a:rPr lang="uk-UA" sz="1400" dirty="0" err="1">
                <a:solidFill>
                  <a:schemeClr val="tx1"/>
                </a:solidFill>
                <a:latin typeface="Times New Roman"/>
                <a:ea typeface="Times New Roman"/>
                <a:cs typeface="Times New Roman"/>
              </a:rPr>
              <a:t>Стахова</a:t>
            </a:r>
            <a:r>
              <a:rPr lang="uk-UA" sz="1400" dirty="0">
                <a:solidFill>
                  <a:schemeClr val="tx1"/>
                </a:solidFill>
                <a:latin typeface="Times New Roman"/>
                <a:ea typeface="Times New Roman"/>
                <a:cs typeface="Times New Roman"/>
              </a:rPr>
              <a:t>;</a:t>
            </a:r>
            <a:endParaRPr lang="uk-UA" sz="1400" dirty="0">
              <a:solidFill>
                <a:schemeClr val="tx1"/>
              </a:solidFill>
              <a:latin typeface="Calibri"/>
              <a:ea typeface="Calibri"/>
              <a:cs typeface="Times New Roman"/>
            </a:endParaRPr>
          </a:p>
          <a:p>
            <a:pPr indent="0">
              <a:spcBef>
                <a:spcPts val="0"/>
              </a:spcBef>
              <a:buNone/>
            </a:pPr>
            <a:r>
              <a:rPr lang="uk-UA" sz="1400" dirty="0">
                <a:solidFill>
                  <a:schemeClr val="tx1"/>
                </a:solidFill>
                <a:latin typeface="Times New Roman"/>
                <a:ea typeface="Times New Roman"/>
                <a:cs typeface="Times New Roman"/>
              </a:rPr>
              <a:t>-	</a:t>
            </a:r>
            <a:r>
              <a:rPr lang="uk-UA" sz="1400" dirty="0" err="1">
                <a:solidFill>
                  <a:schemeClr val="tx1"/>
                </a:solidFill>
                <a:latin typeface="Times New Roman"/>
                <a:ea typeface="Times New Roman"/>
                <a:cs typeface="Times New Roman"/>
              </a:rPr>
              <a:t>Корекційне</a:t>
            </a:r>
            <a:r>
              <a:rPr lang="uk-UA" sz="1400" dirty="0">
                <a:solidFill>
                  <a:schemeClr val="tx1"/>
                </a:solidFill>
                <a:latin typeface="Times New Roman"/>
                <a:ea typeface="Times New Roman"/>
                <a:cs typeface="Times New Roman"/>
              </a:rPr>
              <a:t> навчання з розвитку  мовлення дітей старшого дошкільного віку із   загальним недорозвитком мовлення: </a:t>
            </a:r>
            <a:r>
              <a:rPr lang="uk-UA" sz="1400" dirty="0" err="1">
                <a:solidFill>
                  <a:schemeClr val="tx1"/>
                </a:solidFill>
                <a:latin typeface="Times New Roman"/>
                <a:ea typeface="Times New Roman"/>
                <a:cs typeface="Times New Roman"/>
              </a:rPr>
              <a:t>програмно-</a:t>
            </a:r>
            <a:r>
              <a:rPr lang="uk-UA" sz="1400" dirty="0">
                <a:solidFill>
                  <a:schemeClr val="tx1"/>
                </a:solidFill>
                <a:latin typeface="Times New Roman"/>
                <a:ea typeface="Times New Roman"/>
                <a:cs typeface="Times New Roman"/>
              </a:rPr>
              <a:t> </a:t>
            </a:r>
            <a:r>
              <a:rPr lang="uk-UA" sz="1400" dirty="0" smtClean="0">
                <a:solidFill>
                  <a:schemeClr val="tx1"/>
                </a:solidFill>
                <a:latin typeface="Times New Roman"/>
                <a:ea typeface="Times New Roman"/>
                <a:cs typeface="Times New Roman"/>
              </a:rPr>
              <a:t>методичний     </a:t>
            </a:r>
            <a:r>
              <a:rPr lang="uk-UA" sz="1400" dirty="0">
                <a:solidFill>
                  <a:schemeClr val="tx1"/>
                </a:solidFill>
                <a:latin typeface="Times New Roman"/>
                <a:ea typeface="Times New Roman"/>
                <a:cs typeface="Times New Roman"/>
              </a:rPr>
              <a:t>комплекс. Л.І. Трофименко</a:t>
            </a:r>
            <a:r>
              <a:rPr lang="uk-UA" sz="1400" dirty="0" smtClean="0">
                <a:solidFill>
                  <a:schemeClr val="tx1"/>
                </a:solidFill>
                <a:latin typeface="Times New Roman"/>
                <a:ea typeface="Times New Roman"/>
                <a:cs typeface="Times New Roman"/>
              </a:rPr>
              <a:t>. </a:t>
            </a:r>
            <a:endParaRPr lang="uk-UA" sz="1400" dirty="0">
              <a:solidFill>
                <a:schemeClr val="tx1"/>
              </a:solidFill>
              <a:latin typeface="Calibri"/>
              <a:ea typeface="Calibri"/>
              <a:cs typeface="Times New Roman"/>
            </a:endParaRPr>
          </a:p>
          <a:p>
            <a:pPr>
              <a:spcBef>
                <a:spcPts val="0"/>
              </a:spcBef>
            </a:pPr>
            <a:endParaRPr lang="uk-UA" sz="1200" dirty="0">
              <a:solidFill>
                <a:schemeClr val="tx1"/>
              </a:solidFill>
            </a:endParaRPr>
          </a:p>
        </p:txBody>
      </p:sp>
    </p:spTree>
    <p:extLst>
      <p:ext uri="{BB962C8B-B14F-4D97-AF65-F5344CB8AC3E}">
        <p14:creationId xmlns:p14="http://schemas.microsoft.com/office/powerpoint/2010/main" val="3407036708"/>
      </p:ext>
    </p:extLst>
  </p:cSld>
  <p:clrMapOvr>
    <a:masterClrMapping/>
  </p:clrMapOvr>
  <p:transition spd="med">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7504" y="548680"/>
            <a:ext cx="8928992" cy="1252728"/>
          </a:xfrm>
        </p:spPr>
        <p:txBody>
          <a:bodyPr>
            <a:noAutofit/>
          </a:bodyPr>
          <a:lstStyle/>
          <a:p>
            <a:pPr marL="0" indent="0" algn="ctr">
              <a:buNone/>
            </a:pPr>
            <a:r>
              <a:rPr lang="uk-UA" sz="3600" b="1" dirty="0">
                <a:solidFill>
                  <a:srgbClr val="FF0000"/>
                </a:solidFill>
                <a:latin typeface="Monotype Corsiva" pitchFamily="66" charset="0"/>
                <a:ea typeface="Times New Roman"/>
              </a:rPr>
              <a:t>Співпраця з ІРЦ  щодо питань </a:t>
            </a:r>
            <a:r>
              <a:rPr lang="uk-UA" sz="3600" b="1" dirty="0" smtClean="0">
                <a:solidFill>
                  <a:srgbClr val="FF0000"/>
                </a:solidFill>
                <a:latin typeface="Monotype Corsiva" pitchFamily="66" charset="0"/>
                <a:ea typeface="Times New Roman"/>
              </a:rPr>
              <a:t>впровадження інклюзивних </a:t>
            </a:r>
            <a:r>
              <a:rPr lang="uk-UA" sz="3600" b="1" dirty="0">
                <a:solidFill>
                  <a:srgbClr val="FF0000"/>
                </a:solidFill>
                <a:latin typeface="Monotype Corsiva" pitchFamily="66" charset="0"/>
                <a:ea typeface="Times New Roman"/>
              </a:rPr>
              <a:t>цінностей в освітній процес </a:t>
            </a:r>
            <a:r>
              <a:rPr lang="uk-UA" sz="3600" b="1" dirty="0" smtClean="0">
                <a:solidFill>
                  <a:srgbClr val="FF0000"/>
                </a:solidFill>
                <a:latin typeface="Monotype Corsiva" pitchFamily="66" charset="0"/>
                <a:ea typeface="Times New Roman"/>
              </a:rPr>
              <a:t>ЗДО</a:t>
            </a:r>
            <a:endParaRPr lang="uk-UA" sz="3600" dirty="0">
              <a:solidFill>
                <a:srgbClr val="FF0000"/>
              </a:solidFill>
              <a:latin typeface="Monotype Corsiva" pitchFamily="66" charset="0"/>
            </a:endParaRPr>
          </a:p>
        </p:txBody>
      </p:sp>
      <p:sp>
        <p:nvSpPr>
          <p:cNvPr id="2" name="Объект 1"/>
          <p:cNvSpPr>
            <a:spLocks noGrp="1"/>
          </p:cNvSpPr>
          <p:nvPr>
            <p:ph sz="quarter" idx="13"/>
          </p:nvPr>
        </p:nvSpPr>
        <p:spPr>
          <a:xfrm>
            <a:off x="251520" y="1844824"/>
            <a:ext cx="8784976" cy="4320480"/>
          </a:xfrm>
        </p:spPr>
        <p:txBody>
          <a:bodyPr>
            <a:noAutofit/>
          </a:bodyPr>
          <a:lstStyle/>
          <a:p>
            <a:pPr indent="393065" algn="just" fontAlgn="t">
              <a:spcBef>
                <a:spcPts val="0"/>
              </a:spcBef>
              <a:spcAft>
                <a:spcPts val="0"/>
              </a:spcAft>
            </a:pPr>
            <a:r>
              <a:rPr lang="uk-UA" sz="1200" b="1" dirty="0">
                <a:latin typeface="Times New Roman"/>
                <a:ea typeface="Times New Roman"/>
                <a:cs typeface="Times New Roman"/>
              </a:rPr>
              <a:t>Організація освітнього процесу у спеціальних та інклюзивних групах здійснювалася за програмою «Українське </a:t>
            </a:r>
            <a:r>
              <a:rPr lang="uk-UA" sz="1200" b="1" dirty="0" err="1">
                <a:latin typeface="Times New Roman"/>
                <a:ea typeface="Times New Roman"/>
                <a:cs typeface="Times New Roman"/>
              </a:rPr>
              <a:t>дошкілля</a:t>
            </a:r>
            <a:r>
              <a:rPr lang="uk-UA" sz="1200" b="1" dirty="0">
                <a:latin typeface="Times New Roman"/>
                <a:ea typeface="Times New Roman"/>
                <a:cs typeface="Times New Roman"/>
              </a:rPr>
              <a:t>»  та освітніми програмами для роботи з дітьми, що мають особливі освітні потреби (відповідно до нозології), рекомендовані Міністерством освіти і науки України: </a:t>
            </a:r>
            <a:endParaRPr lang="uk-UA" sz="1200" dirty="0">
              <a:latin typeface="Calibri"/>
              <a:ea typeface="Calibri"/>
              <a:cs typeface="Times New Roman"/>
            </a:endParaRPr>
          </a:p>
          <a:p>
            <a:pPr indent="393065" algn="just" fontAlgn="t">
              <a:spcBef>
                <a:spcPts val="0"/>
              </a:spcBef>
              <a:spcAft>
                <a:spcPts val="0"/>
              </a:spcAft>
            </a:pPr>
            <a:r>
              <a:rPr lang="uk-UA" sz="1200" b="1" dirty="0">
                <a:latin typeface="Times New Roman"/>
                <a:ea typeface="Times New Roman"/>
                <a:cs typeface="Times New Roman"/>
              </a:rPr>
              <a:t>Програми</a:t>
            </a:r>
            <a:endParaRPr lang="uk-UA" sz="1200" dirty="0">
              <a:latin typeface="Calibri"/>
              <a:ea typeface="Calibri"/>
              <a:cs typeface="Times New Roman"/>
            </a:endParaRPr>
          </a:p>
          <a:p>
            <a:pPr indent="391795" algn="just" fontAlgn="t">
              <a:spcBef>
                <a:spcPts val="0"/>
              </a:spcBef>
              <a:spcAft>
                <a:spcPts val="0"/>
              </a:spcAft>
            </a:pPr>
            <a:r>
              <a:rPr lang="uk-UA" sz="1200" dirty="0">
                <a:latin typeface="Times New Roman"/>
                <a:ea typeface="Times New Roman"/>
                <a:cs typeface="Times New Roman"/>
              </a:rPr>
              <a:t>	</a:t>
            </a:r>
            <a:r>
              <a:rPr lang="uk-UA" sz="1200" dirty="0" err="1">
                <a:latin typeface="Times New Roman"/>
                <a:ea typeface="Times New Roman"/>
                <a:cs typeface="Times New Roman"/>
              </a:rPr>
              <a:t>Корекційно-розвиткова</a:t>
            </a:r>
            <a:r>
              <a:rPr lang="uk-UA" sz="1200" dirty="0">
                <a:latin typeface="Times New Roman"/>
                <a:ea typeface="Times New Roman"/>
                <a:cs typeface="Times New Roman"/>
              </a:rPr>
              <a:t> робота з дітьми із загальним та фонетичним недорозвиненням мовлення молодшого та старшого дошкільного віку (автори — Ірина Кравцова, Лариса </a:t>
            </a:r>
            <a:r>
              <a:rPr lang="uk-UA" sz="1200" dirty="0" err="1">
                <a:latin typeface="Times New Roman"/>
                <a:ea typeface="Times New Roman"/>
                <a:cs typeface="Times New Roman"/>
              </a:rPr>
              <a:t>Стахова</a:t>
            </a:r>
            <a:r>
              <a:rPr lang="uk-UA" sz="1200" dirty="0">
                <a:latin typeface="Times New Roman"/>
                <a:ea typeface="Times New Roman"/>
                <a:cs typeface="Times New Roman"/>
              </a:rPr>
              <a:t>)</a:t>
            </a:r>
            <a:endParaRPr lang="uk-UA" sz="1200" dirty="0">
              <a:latin typeface="Calibri"/>
              <a:ea typeface="Calibri"/>
              <a:cs typeface="Times New Roman"/>
            </a:endParaRPr>
          </a:p>
          <a:p>
            <a:pPr indent="391795" algn="just" fontAlgn="t">
              <a:spcBef>
                <a:spcPts val="0"/>
              </a:spcBef>
              <a:spcAft>
                <a:spcPts val="0"/>
              </a:spcAft>
            </a:pPr>
            <a:r>
              <a:rPr lang="uk-UA" sz="1200" dirty="0">
                <a:latin typeface="Times New Roman"/>
                <a:ea typeface="Times New Roman"/>
                <a:cs typeface="Times New Roman"/>
              </a:rPr>
              <a:t>	Крок за кроком. Програма із </a:t>
            </a:r>
            <a:r>
              <a:rPr lang="uk-UA" sz="1200" dirty="0" err="1">
                <a:latin typeface="Times New Roman"/>
                <a:ea typeface="Times New Roman"/>
                <a:cs typeface="Times New Roman"/>
              </a:rPr>
              <a:t>корекційно-розвиткової</a:t>
            </a:r>
            <a:r>
              <a:rPr lang="uk-UA" sz="1200" dirty="0">
                <a:latin typeface="Times New Roman"/>
                <a:ea typeface="Times New Roman"/>
                <a:cs typeface="Times New Roman"/>
              </a:rPr>
              <a:t> роботи для дітей старшого дошкільного віку з тяжкими порушеннями мовлення (заїкання) (автори — Людмила </a:t>
            </a:r>
            <a:r>
              <a:rPr lang="uk-UA" sz="1200" dirty="0" err="1">
                <a:latin typeface="Times New Roman"/>
                <a:ea typeface="Times New Roman"/>
                <a:cs typeface="Times New Roman"/>
              </a:rPr>
              <a:t>Тка</a:t>
            </a:r>
            <a:r>
              <a:rPr lang="uk-UA" sz="1200" dirty="0">
                <a:latin typeface="Times New Roman"/>
                <a:ea typeface="Times New Roman"/>
                <a:cs typeface="Times New Roman"/>
              </a:rPr>
              <a:t> </a:t>
            </a:r>
            <a:r>
              <a:rPr lang="uk-UA" sz="1200" dirty="0" err="1">
                <a:latin typeface="Times New Roman"/>
                <a:ea typeface="Times New Roman"/>
                <a:cs typeface="Times New Roman"/>
              </a:rPr>
              <a:t>ченко</a:t>
            </a:r>
            <a:r>
              <a:rPr lang="uk-UA" sz="1200" dirty="0">
                <a:latin typeface="Times New Roman"/>
                <a:ea typeface="Times New Roman"/>
                <a:cs typeface="Times New Roman"/>
              </a:rPr>
              <a:t>, Ірина </a:t>
            </a:r>
            <a:r>
              <a:rPr lang="uk-UA" sz="1200" dirty="0" err="1">
                <a:latin typeface="Times New Roman"/>
                <a:ea typeface="Times New Roman"/>
                <a:cs typeface="Times New Roman"/>
              </a:rPr>
              <a:t>Деуля</a:t>
            </a:r>
            <a:r>
              <a:rPr lang="uk-UA" sz="1200" dirty="0">
                <a:latin typeface="Times New Roman"/>
                <a:ea typeface="Times New Roman"/>
                <a:cs typeface="Times New Roman"/>
              </a:rPr>
              <a:t>, Інна </a:t>
            </a:r>
            <a:r>
              <a:rPr lang="uk-UA" sz="1200" dirty="0" err="1">
                <a:latin typeface="Times New Roman"/>
                <a:ea typeface="Times New Roman"/>
                <a:cs typeface="Times New Roman"/>
              </a:rPr>
              <a:t>Шаповалова</a:t>
            </a:r>
            <a:r>
              <a:rPr lang="uk-UA" sz="1200" dirty="0">
                <a:latin typeface="Times New Roman"/>
                <a:ea typeface="Times New Roman"/>
                <a:cs typeface="Times New Roman"/>
              </a:rPr>
              <a:t>)</a:t>
            </a:r>
            <a:endParaRPr lang="uk-UA" sz="1200" dirty="0">
              <a:latin typeface="Calibri"/>
              <a:ea typeface="Calibri"/>
              <a:cs typeface="Times New Roman"/>
            </a:endParaRPr>
          </a:p>
          <a:p>
            <a:pPr indent="391795" algn="just" fontAlgn="t">
              <a:spcBef>
                <a:spcPts val="0"/>
              </a:spcBef>
              <a:spcAft>
                <a:spcPts val="0"/>
              </a:spcAft>
            </a:pPr>
            <a:r>
              <a:rPr lang="uk-UA" sz="1200" dirty="0">
                <a:latin typeface="Times New Roman"/>
                <a:ea typeface="Times New Roman"/>
                <a:cs typeface="Times New Roman"/>
              </a:rPr>
              <a:t>	Програма розвитку дітей дошкільного віку з порушенням слуху (глухі, зі зниженим слухом, з </a:t>
            </a:r>
            <a:r>
              <a:rPr lang="uk-UA" sz="1200" dirty="0" err="1">
                <a:latin typeface="Times New Roman"/>
                <a:ea typeface="Times New Roman"/>
                <a:cs typeface="Times New Roman"/>
              </a:rPr>
              <a:t>хохлеарними</a:t>
            </a:r>
            <a:r>
              <a:rPr lang="uk-UA" sz="1200" dirty="0">
                <a:latin typeface="Times New Roman"/>
                <a:ea typeface="Times New Roman"/>
                <a:cs typeface="Times New Roman"/>
              </a:rPr>
              <a:t> </a:t>
            </a:r>
            <a:r>
              <a:rPr lang="uk-UA" sz="1200" dirty="0" err="1">
                <a:latin typeface="Times New Roman"/>
                <a:ea typeface="Times New Roman"/>
                <a:cs typeface="Times New Roman"/>
              </a:rPr>
              <a:t>імплантами</a:t>
            </a:r>
            <a:r>
              <a:rPr lang="uk-UA" sz="1200" dirty="0">
                <a:latin typeface="Times New Roman"/>
                <a:ea typeface="Times New Roman"/>
                <a:cs typeface="Times New Roman"/>
              </a:rPr>
              <a:t>) (за загальною редакцією Катерини Луцько)</a:t>
            </a:r>
            <a:endParaRPr lang="uk-UA" sz="1200" dirty="0">
              <a:latin typeface="Calibri"/>
              <a:ea typeface="Calibri"/>
              <a:cs typeface="Times New Roman"/>
            </a:endParaRPr>
          </a:p>
          <a:p>
            <a:pPr indent="391795" algn="just" fontAlgn="t">
              <a:spcBef>
                <a:spcPts val="0"/>
              </a:spcBef>
              <a:spcAft>
                <a:spcPts val="0"/>
              </a:spcAft>
            </a:pPr>
            <a:r>
              <a:rPr lang="uk-UA" sz="1200" dirty="0">
                <a:latin typeface="Times New Roman"/>
                <a:ea typeface="Times New Roman"/>
                <a:cs typeface="Times New Roman"/>
              </a:rPr>
              <a:t> </a:t>
            </a:r>
            <a:endParaRPr lang="uk-UA" sz="1200" dirty="0">
              <a:latin typeface="Calibri"/>
              <a:ea typeface="Calibri"/>
              <a:cs typeface="Times New Roman"/>
            </a:endParaRPr>
          </a:p>
          <a:p>
            <a:pPr indent="393065" algn="just" fontAlgn="t">
              <a:spcBef>
                <a:spcPts val="0"/>
              </a:spcBef>
              <a:spcAft>
                <a:spcPts val="0"/>
              </a:spcAft>
            </a:pPr>
            <a:r>
              <a:rPr lang="uk-UA" sz="1200" b="1" dirty="0">
                <a:latin typeface="Times New Roman"/>
                <a:ea typeface="Times New Roman"/>
                <a:cs typeface="Times New Roman"/>
              </a:rPr>
              <a:t>навчально-методичні посібники</a:t>
            </a:r>
            <a:endParaRPr lang="uk-UA" sz="1200" dirty="0">
              <a:latin typeface="Calibri"/>
              <a:ea typeface="Calibri"/>
              <a:cs typeface="Times New Roman"/>
            </a:endParaRPr>
          </a:p>
          <a:p>
            <a:pPr indent="391795" algn="just" fontAlgn="t">
              <a:spcBef>
                <a:spcPts val="0"/>
              </a:spcBef>
              <a:spcAft>
                <a:spcPts val="0"/>
              </a:spcAft>
            </a:pPr>
            <a:r>
              <a:rPr lang="uk-UA" sz="1200" dirty="0">
                <a:latin typeface="Times New Roman"/>
                <a:ea typeface="Times New Roman"/>
                <a:cs typeface="Times New Roman"/>
              </a:rPr>
              <a:t>	</a:t>
            </a:r>
            <a:r>
              <a:rPr lang="uk-UA" sz="1200" dirty="0" err="1">
                <a:latin typeface="Times New Roman"/>
                <a:ea typeface="Times New Roman"/>
                <a:cs typeface="Times New Roman"/>
              </a:rPr>
              <a:t>Грайлик</a:t>
            </a:r>
            <a:r>
              <a:rPr lang="uk-UA" sz="1200" dirty="0">
                <a:latin typeface="Times New Roman"/>
                <a:ea typeface="Times New Roman"/>
                <a:cs typeface="Times New Roman"/>
              </a:rPr>
              <a:t> </a:t>
            </a:r>
            <a:r>
              <a:rPr lang="uk-UA" sz="1200" dirty="0" err="1">
                <a:latin typeface="Times New Roman"/>
                <a:ea typeface="Times New Roman"/>
                <a:cs typeface="Times New Roman"/>
              </a:rPr>
              <a:t>розмовляйлик</a:t>
            </a:r>
            <a:r>
              <a:rPr lang="uk-UA" sz="1200" dirty="0">
                <a:latin typeface="Times New Roman"/>
                <a:ea typeface="Times New Roman"/>
                <a:cs typeface="Times New Roman"/>
              </a:rPr>
              <a:t>. Посібник з </a:t>
            </a:r>
            <a:r>
              <a:rPr lang="uk-UA" sz="1200" dirty="0" err="1">
                <a:latin typeface="Times New Roman"/>
                <a:ea typeface="Times New Roman"/>
                <a:cs typeface="Times New Roman"/>
              </a:rPr>
              <a:t>корекційно-розвиткової</a:t>
            </a:r>
            <a:r>
              <a:rPr lang="uk-UA" sz="1200" dirty="0">
                <a:latin typeface="Times New Roman"/>
                <a:ea typeface="Times New Roman"/>
                <a:cs typeface="Times New Roman"/>
              </a:rPr>
              <a:t> роботи з </a:t>
            </a:r>
            <a:r>
              <a:rPr lang="uk-UA" sz="1200" dirty="0" err="1">
                <a:latin typeface="Times New Roman"/>
                <a:ea typeface="Times New Roman"/>
                <a:cs typeface="Times New Roman"/>
              </a:rPr>
              <a:t>ді-</a:t>
            </a:r>
            <a:r>
              <a:rPr lang="uk-UA" sz="1200" dirty="0">
                <a:latin typeface="Times New Roman"/>
                <a:ea typeface="Times New Roman"/>
                <a:cs typeface="Times New Roman"/>
              </a:rPr>
              <a:t> тьми 5—6 років із фонетико-фонематичним недорозвитком мовлення (автор — Алла </a:t>
            </a:r>
            <a:r>
              <a:rPr lang="uk-UA" sz="1200" dirty="0" err="1">
                <a:latin typeface="Times New Roman"/>
                <a:ea typeface="Times New Roman"/>
                <a:cs typeface="Times New Roman"/>
              </a:rPr>
              <a:t>Войтінцева</a:t>
            </a:r>
            <a:r>
              <a:rPr lang="uk-UA" sz="1200" dirty="0">
                <a:latin typeface="Times New Roman"/>
                <a:ea typeface="Times New Roman"/>
                <a:cs typeface="Times New Roman"/>
              </a:rPr>
              <a:t>)</a:t>
            </a:r>
            <a:endParaRPr lang="uk-UA" sz="1200" dirty="0">
              <a:latin typeface="Calibri"/>
              <a:ea typeface="Calibri"/>
              <a:cs typeface="Times New Roman"/>
            </a:endParaRPr>
          </a:p>
          <a:p>
            <a:pPr indent="391795" algn="just" fontAlgn="t">
              <a:spcBef>
                <a:spcPts val="0"/>
              </a:spcBef>
              <a:spcAft>
                <a:spcPts val="0"/>
              </a:spcAft>
            </a:pPr>
            <a:r>
              <a:rPr lang="uk-UA" sz="1200" dirty="0">
                <a:latin typeface="Times New Roman"/>
                <a:ea typeface="Times New Roman"/>
                <a:cs typeface="Times New Roman"/>
              </a:rPr>
              <a:t>	Казкова </a:t>
            </a:r>
            <a:r>
              <a:rPr lang="uk-UA" sz="1200" dirty="0" err="1">
                <a:latin typeface="Times New Roman"/>
                <a:ea typeface="Times New Roman"/>
                <a:cs typeface="Times New Roman"/>
              </a:rPr>
              <a:t>розмовляночка</a:t>
            </a:r>
            <a:r>
              <a:rPr lang="uk-UA" sz="1200" dirty="0">
                <a:latin typeface="Times New Roman"/>
                <a:ea typeface="Times New Roman"/>
                <a:cs typeface="Times New Roman"/>
              </a:rPr>
              <a:t> за малюнками. Методичний посібник для </a:t>
            </a:r>
            <a:r>
              <a:rPr lang="uk-UA" sz="1200" dirty="0" err="1">
                <a:latin typeface="Times New Roman"/>
                <a:ea typeface="Times New Roman"/>
                <a:cs typeface="Times New Roman"/>
              </a:rPr>
              <a:t>робо-</a:t>
            </a:r>
            <a:r>
              <a:rPr lang="uk-UA" sz="1200" dirty="0">
                <a:latin typeface="Times New Roman"/>
                <a:ea typeface="Times New Roman"/>
                <a:cs typeface="Times New Roman"/>
              </a:rPr>
              <a:t> ти з дітьми 4-го року життя та дітьми з особливими освітніми потребами за опорними малюнками (автори — Любомира Калуська, Оксана Чекан)</a:t>
            </a:r>
            <a:endParaRPr lang="uk-UA" sz="1200" dirty="0">
              <a:latin typeface="Calibri"/>
              <a:ea typeface="Calibri"/>
              <a:cs typeface="Times New Roman"/>
            </a:endParaRPr>
          </a:p>
          <a:p>
            <a:pPr indent="391795" algn="just" fontAlgn="t">
              <a:spcBef>
                <a:spcPts val="0"/>
              </a:spcBef>
              <a:spcAft>
                <a:spcPts val="0"/>
              </a:spcAft>
            </a:pPr>
            <a:r>
              <a:rPr lang="uk-UA" sz="1200" dirty="0">
                <a:latin typeface="Times New Roman"/>
                <a:ea typeface="Times New Roman"/>
                <a:cs typeface="Times New Roman"/>
              </a:rPr>
              <a:t>	Казкова </a:t>
            </a:r>
            <a:r>
              <a:rPr lang="uk-UA" sz="1200" dirty="0" err="1">
                <a:latin typeface="Times New Roman"/>
                <a:ea typeface="Times New Roman"/>
                <a:cs typeface="Times New Roman"/>
              </a:rPr>
              <a:t>розмовляночка</a:t>
            </a:r>
            <a:r>
              <a:rPr lang="uk-UA" sz="1200" dirty="0">
                <a:latin typeface="Times New Roman"/>
                <a:ea typeface="Times New Roman"/>
                <a:cs typeface="Times New Roman"/>
              </a:rPr>
              <a:t> за малюнками. Методичний посібник для </a:t>
            </a:r>
            <a:r>
              <a:rPr lang="uk-UA" sz="1200" dirty="0" err="1">
                <a:latin typeface="Times New Roman"/>
                <a:ea typeface="Times New Roman"/>
                <a:cs typeface="Times New Roman"/>
              </a:rPr>
              <a:t>робо-</a:t>
            </a:r>
            <a:r>
              <a:rPr lang="uk-UA" sz="1200" dirty="0">
                <a:latin typeface="Times New Roman"/>
                <a:ea typeface="Times New Roman"/>
                <a:cs typeface="Times New Roman"/>
              </a:rPr>
              <a:t> ти з дітьми 5-го року життя та дітьми з особливими освітніми потребами за опорними малюнками (автори — Любомира Калуська, Оксана Чекан)</a:t>
            </a:r>
            <a:endParaRPr lang="uk-UA" sz="1200" dirty="0">
              <a:latin typeface="Calibri"/>
              <a:ea typeface="Calibri"/>
              <a:cs typeface="Times New Roman"/>
            </a:endParaRPr>
          </a:p>
          <a:p>
            <a:pPr indent="391795" algn="just" fontAlgn="t">
              <a:spcBef>
                <a:spcPts val="0"/>
              </a:spcBef>
              <a:spcAft>
                <a:spcPts val="0"/>
              </a:spcAft>
            </a:pPr>
            <a:r>
              <a:rPr lang="uk-UA" sz="1200" dirty="0">
                <a:latin typeface="Times New Roman"/>
                <a:ea typeface="Times New Roman"/>
                <a:cs typeface="Times New Roman"/>
              </a:rPr>
              <a:t>	Казкова </a:t>
            </a:r>
            <a:r>
              <a:rPr lang="uk-UA" sz="1200" dirty="0" err="1">
                <a:latin typeface="Times New Roman"/>
                <a:ea typeface="Times New Roman"/>
                <a:cs typeface="Times New Roman"/>
              </a:rPr>
              <a:t>розмовляночка</a:t>
            </a:r>
            <a:r>
              <a:rPr lang="uk-UA" sz="1200" dirty="0">
                <a:latin typeface="Times New Roman"/>
                <a:ea typeface="Times New Roman"/>
                <a:cs typeface="Times New Roman"/>
              </a:rPr>
              <a:t> за малюнками. Методичний посібник для </a:t>
            </a:r>
            <a:r>
              <a:rPr lang="uk-UA" sz="1200" dirty="0" err="1">
                <a:latin typeface="Times New Roman"/>
                <a:ea typeface="Times New Roman"/>
                <a:cs typeface="Times New Roman"/>
              </a:rPr>
              <a:t>робо-</a:t>
            </a:r>
            <a:r>
              <a:rPr lang="uk-UA" sz="1200" dirty="0">
                <a:latin typeface="Times New Roman"/>
                <a:ea typeface="Times New Roman"/>
                <a:cs typeface="Times New Roman"/>
              </a:rPr>
              <a:t> ти з дітьми 6-го року життя та дітьми з особливими освітніми потребами за опорними малюнками (автори — Любомира Калуська, Оксана Чекан)</a:t>
            </a:r>
            <a:endParaRPr lang="uk-UA" sz="1200" dirty="0">
              <a:latin typeface="Calibri"/>
              <a:ea typeface="Calibri"/>
              <a:cs typeface="Times New Roman"/>
            </a:endParaRPr>
          </a:p>
          <a:p>
            <a:pPr indent="391795" algn="just" fontAlgn="t">
              <a:spcBef>
                <a:spcPts val="0"/>
              </a:spcBef>
              <a:spcAft>
                <a:spcPts val="0"/>
              </a:spcAft>
            </a:pPr>
            <a:r>
              <a:rPr lang="uk-UA" sz="1200" dirty="0">
                <a:latin typeface="Times New Roman"/>
                <a:ea typeface="Times New Roman"/>
                <a:cs typeface="Times New Roman"/>
              </a:rPr>
              <a:t>	Комунікативний компонент мовленнєвої діяльності у дітей: діагностичний комплекс. Навчально-методичний посібник для дітей з </a:t>
            </a:r>
            <a:r>
              <a:rPr lang="uk-UA" sz="1200" dirty="0" err="1">
                <a:latin typeface="Times New Roman"/>
                <a:ea typeface="Times New Roman"/>
                <a:cs typeface="Times New Roman"/>
              </a:rPr>
              <a:t>порушення-</a:t>
            </a:r>
            <a:r>
              <a:rPr lang="uk-UA" sz="1200" dirty="0">
                <a:latin typeface="Times New Roman"/>
                <a:ea typeface="Times New Roman"/>
                <a:cs typeface="Times New Roman"/>
              </a:rPr>
              <a:t> ми мовлення (автори — Ірина </a:t>
            </a:r>
            <a:r>
              <a:rPr lang="uk-UA" sz="1200" dirty="0" err="1">
                <a:latin typeface="Times New Roman"/>
                <a:ea typeface="Times New Roman"/>
                <a:cs typeface="Times New Roman"/>
              </a:rPr>
              <a:t>Брушневська</a:t>
            </a:r>
            <a:r>
              <a:rPr lang="uk-UA" sz="1200" dirty="0">
                <a:latin typeface="Times New Roman"/>
                <a:ea typeface="Times New Roman"/>
                <a:cs typeface="Times New Roman"/>
              </a:rPr>
              <a:t>, Юлія </a:t>
            </a:r>
            <a:r>
              <a:rPr lang="uk-UA" sz="1200" dirty="0" err="1">
                <a:latin typeface="Times New Roman"/>
                <a:ea typeface="Times New Roman"/>
                <a:cs typeface="Times New Roman"/>
              </a:rPr>
              <a:t>Рібцун</a:t>
            </a:r>
            <a:r>
              <a:rPr lang="uk-UA" sz="1200" dirty="0">
                <a:latin typeface="Times New Roman"/>
                <a:ea typeface="Times New Roman"/>
                <a:cs typeface="Times New Roman"/>
              </a:rPr>
              <a:t>)</a:t>
            </a:r>
            <a:endParaRPr lang="uk-UA" sz="1200" dirty="0">
              <a:latin typeface="Calibri"/>
              <a:ea typeface="Calibri"/>
              <a:cs typeface="Times New Roman"/>
            </a:endParaRPr>
          </a:p>
          <a:p>
            <a:pPr indent="391795" algn="just" fontAlgn="t">
              <a:spcBef>
                <a:spcPts val="0"/>
              </a:spcBef>
              <a:spcAft>
                <a:spcPts val="0"/>
              </a:spcAft>
            </a:pPr>
            <a:r>
              <a:rPr lang="uk-UA" sz="1200" dirty="0">
                <a:latin typeface="Times New Roman"/>
                <a:ea typeface="Times New Roman"/>
                <a:cs typeface="Times New Roman"/>
              </a:rPr>
              <a:t>	Комунікативний компонент мовленнєвої діяльності у дітей: методика форсування. Навчально-методичний посібник для дітей з порушеннями мовлення (автори — Ірина </a:t>
            </a:r>
            <a:r>
              <a:rPr lang="uk-UA" sz="1200" dirty="0" err="1">
                <a:latin typeface="Times New Roman"/>
                <a:ea typeface="Times New Roman"/>
                <a:cs typeface="Times New Roman"/>
              </a:rPr>
              <a:t>Брушневська</a:t>
            </a:r>
            <a:r>
              <a:rPr lang="uk-UA" sz="1200" dirty="0">
                <a:latin typeface="Times New Roman"/>
                <a:ea typeface="Times New Roman"/>
                <a:cs typeface="Times New Roman"/>
              </a:rPr>
              <a:t>, Юлія </a:t>
            </a:r>
            <a:r>
              <a:rPr lang="uk-UA" sz="1200" dirty="0" err="1">
                <a:latin typeface="Times New Roman"/>
                <a:ea typeface="Times New Roman"/>
                <a:cs typeface="Times New Roman"/>
              </a:rPr>
              <a:t>Рібцун</a:t>
            </a:r>
            <a:r>
              <a:rPr lang="uk-UA" sz="1200" dirty="0">
                <a:latin typeface="Times New Roman"/>
                <a:ea typeface="Times New Roman"/>
                <a:cs typeface="Times New Roman"/>
              </a:rPr>
              <a:t>)</a:t>
            </a:r>
            <a:endParaRPr lang="uk-UA" sz="1200" dirty="0">
              <a:latin typeface="Calibri"/>
              <a:ea typeface="Calibri"/>
              <a:cs typeface="Times New Roman"/>
            </a:endParaRPr>
          </a:p>
          <a:p>
            <a:pPr algn="just" fontAlgn="t">
              <a:spcBef>
                <a:spcPts val="0"/>
              </a:spcBef>
              <a:spcAft>
                <a:spcPts val="0"/>
              </a:spcAft>
            </a:pPr>
            <a:r>
              <a:rPr lang="uk-UA" sz="1200" dirty="0">
                <a:solidFill>
                  <a:srgbClr val="C00000"/>
                </a:solidFill>
                <a:latin typeface="Times New Roman"/>
                <a:ea typeface="Times New Roman"/>
                <a:cs typeface="Times New Roman"/>
              </a:rPr>
              <a:t> </a:t>
            </a:r>
            <a:endParaRPr lang="uk-UA" sz="1200" dirty="0">
              <a:latin typeface="Calibri"/>
              <a:ea typeface="Calibri"/>
              <a:cs typeface="Times New Roman"/>
            </a:endParaRPr>
          </a:p>
          <a:p>
            <a:pPr>
              <a:spcBef>
                <a:spcPts val="0"/>
              </a:spcBef>
            </a:pPr>
            <a:endParaRPr lang="uk-UA" sz="1200" dirty="0">
              <a:solidFill>
                <a:schemeClr val="tx1"/>
              </a:solidFill>
            </a:endParaRPr>
          </a:p>
        </p:txBody>
      </p:sp>
    </p:spTree>
    <p:extLst>
      <p:ext uri="{BB962C8B-B14F-4D97-AF65-F5344CB8AC3E}">
        <p14:creationId xmlns:p14="http://schemas.microsoft.com/office/powerpoint/2010/main" val="1060815623"/>
      </p:ext>
    </p:extLst>
  </p:cSld>
  <p:clrMapOvr>
    <a:masterClrMapping/>
  </p:clrMapOvr>
  <p:transition spd="med">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1766" y="188640"/>
            <a:ext cx="8640960" cy="6237541"/>
          </a:xfrm>
          <a:prstGeom prst="rect">
            <a:avLst/>
          </a:prstGeom>
        </p:spPr>
        <p:txBody>
          <a:bodyPr wrap="square">
            <a:spAutoFit/>
          </a:bodyPr>
          <a:lstStyle/>
          <a:p>
            <a:pPr algn="just">
              <a:lnSpc>
                <a:spcPct val="115000"/>
              </a:lnSpc>
              <a:spcAft>
                <a:spcPts val="0"/>
              </a:spcAft>
            </a:pPr>
            <a:r>
              <a:rPr lang="uk-UA" sz="1200" dirty="0">
                <a:latin typeface="Times New Roman"/>
                <a:ea typeface="Courier New"/>
                <a:cs typeface="Times New Roman"/>
              </a:rPr>
              <a:t>Наказом директора ЗДО на 01.09.2023 року затверджено склад педагогічних працівників, які здійснюватимуть освітню та </a:t>
            </a:r>
            <a:r>
              <a:rPr lang="uk-UA" sz="1200" dirty="0" err="1">
                <a:latin typeface="Times New Roman"/>
                <a:ea typeface="Courier New"/>
                <a:cs typeface="Times New Roman"/>
              </a:rPr>
              <a:t>корекційну</a:t>
            </a:r>
            <a:r>
              <a:rPr lang="uk-UA" sz="1200" dirty="0">
                <a:latin typeface="Times New Roman"/>
                <a:ea typeface="Courier New"/>
                <a:cs typeface="Times New Roman"/>
              </a:rPr>
              <a:t> роботу  з дітьми з особливими освітніми потребами у 2023/2024 </a:t>
            </a:r>
            <a:r>
              <a:rPr lang="uk-UA" sz="1200" dirty="0" err="1">
                <a:latin typeface="Times New Roman"/>
                <a:ea typeface="Courier New"/>
                <a:cs typeface="Times New Roman"/>
              </a:rPr>
              <a:t>н.р</a:t>
            </a:r>
            <a:r>
              <a:rPr lang="uk-UA" sz="1200" dirty="0">
                <a:latin typeface="Times New Roman"/>
                <a:ea typeface="Courier New"/>
                <a:cs typeface="Times New Roman"/>
              </a:rPr>
              <a:t>. та організовано діяльність групи фахівців  індивідуального супроводу дитини щодо організації функціонування інклюзивних груп для дітей з особливими освітніми потребами, у тому числі з інвалідністю.</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Courier New"/>
                <a:cs typeface="Times New Roman"/>
              </a:rPr>
              <a:t>Розроблено та затверджено Заходи щодо  впровадження інклюзивного навчання в ЗДО №8 «Калинонька»  на 2023/2024 навчальний рік, План спільної роботи асистентів вихователів та вихователів інклюзивних груп на 2023/2024 </a:t>
            </a:r>
            <a:r>
              <a:rPr lang="uk-UA" sz="1200" dirty="0" err="1">
                <a:latin typeface="Times New Roman"/>
                <a:ea typeface="Courier New"/>
                <a:cs typeface="Times New Roman"/>
              </a:rPr>
              <a:t>н.р</a:t>
            </a:r>
            <a:r>
              <a:rPr lang="uk-UA" sz="1200" dirty="0">
                <a:latin typeface="Times New Roman"/>
                <a:ea typeface="Courier New"/>
                <a:cs typeface="Times New Roman"/>
              </a:rPr>
              <a:t>. з урахуванням обмежувальних заходів встановлених Урядом країни та місцевою владою в умовах правового режиму воєнного стану.</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Courier New"/>
                <a:cs typeface="Times New Roman"/>
              </a:rPr>
              <a:t>Адміністрація закладу дошкільної освіти протягом навчального року вивчала відповідність стану освітнього середовища принципам інклюзивної освіти, відповідність організації інклюзивного навчання нормативним вимогам та сучасним викликам,.  використання технологій, методів навчання, пристосування навчального матеріалу, програм до особистостей розвитку дитини з ООП в інклюзивних групах. </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Courier New"/>
                <a:cs typeface="Times New Roman"/>
              </a:rPr>
              <a:t>Команда супроводу дитини здійснювала:</a:t>
            </a:r>
            <a:endParaRPr lang="uk-UA" sz="1200" dirty="0">
              <a:latin typeface="Calibri"/>
              <a:ea typeface="Calibri"/>
              <a:cs typeface="Times New Roman"/>
            </a:endParaRPr>
          </a:p>
          <a:p>
            <a:pPr marL="342900" lvl="0" indent="-342900" algn="just">
              <a:lnSpc>
                <a:spcPct val="115000"/>
              </a:lnSpc>
              <a:spcAft>
                <a:spcPts val="0"/>
              </a:spcAft>
              <a:buFont typeface="Symbol"/>
              <a:buChar char=""/>
            </a:pPr>
            <a:r>
              <a:rPr lang="uk-UA" sz="1200" dirty="0">
                <a:latin typeface="Times New Roman"/>
                <a:ea typeface="Courier New"/>
                <a:cs typeface="Times New Roman"/>
              </a:rPr>
              <a:t>аналіз психофізичного розвитку вихованців з ООП, соціальних умов розвитку, </a:t>
            </a:r>
            <a:endParaRPr lang="uk-UA" sz="1200" dirty="0">
              <a:latin typeface="Calibri"/>
              <a:ea typeface="Calibri"/>
              <a:cs typeface="Times New Roman"/>
            </a:endParaRPr>
          </a:p>
          <a:p>
            <a:pPr marL="342900" lvl="0" indent="-342900" algn="just">
              <a:lnSpc>
                <a:spcPct val="115000"/>
              </a:lnSpc>
              <a:spcAft>
                <a:spcPts val="0"/>
              </a:spcAft>
              <a:buFont typeface="Symbol"/>
              <a:buChar char=""/>
            </a:pPr>
            <a:r>
              <a:rPr lang="uk-UA" sz="1200" dirty="0">
                <a:latin typeface="Times New Roman"/>
                <a:ea typeface="Courier New"/>
                <a:cs typeface="Times New Roman"/>
              </a:rPr>
              <a:t>аналіз динаміки розвитку інклюзивної освіти відповідно до освітніх потреб</a:t>
            </a:r>
            <a:endParaRPr lang="uk-UA" sz="1200" dirty="0">
              <a:latin typeface="Calibri"/>
              <a:ea typeface="Calibri"/>
              <a:cs typeface="Times New Roman"/>
            </a:endParaRPr>
          </a:p>
          <a:p>
            <a:pPr marL="342900" lvl="0" indent="-342900" algn="just">
              <a:lnSpc>
                <a:spcPct val="115000"/>
              </a:lnSpc>
              <a:spcAft>
                <a:spcPts val="0"/>
              </a:spcAft>
              <a:buFont typeface="Symbol"/>
              <a:buChar char=""/>
            </a:pPr>
            <a:r>
              <a:rPr lang="uk-UA" sz="1200" dirty="0">
                <a:latin typeface="Times New Roman"/>
                <a:ea typeface="Courier New"/>
                <a:cs typeface="Times New Roman"/>
              </a:rPr>
              <a:t>розробляла інструментарій для аналізу психофізичного розвитку дітей із ООП, соціальних умов розвитку</a:t>
            </a:r>
            <a:endParaRPr lang="uk-UA" sz="1200" dirty="0">
              <a:latin typeface="Calibri"/>
              <a:ea typeface="Calibri"/>
              <a:cs typeface="Times New Roman"/>
            </a:endParaRPr>
          </a:p>
          <a:p>
            <a:pPr marL="342900" lvl="0" indent="-342900" algn="just">
              <a:lnSpc>
                <a:spcPct val="115000"/>
              </a:lnSpc>
              <a:spcAft>
                <a:spcPts val="0"/>
              </a:spcAft>
              <a:buFont typeface="Symbol"/>
              <a:buChar char=""/>
            </a:pPr>
            <a:r>
              <a:rPr lang="uk-UA" sz="1200" dirty="0">
                <a:latin typeface="Times New Roman"/>
                <a:ea typeface="Courier New"/>
                <a:cs typeface="Times New Roman"/>
              </a:rPr>
              <a:t>здійснювала аналіз критеріїв оцінювання навчальних досягнень здобувачів освіти з ООП</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Courier New"/>
                <a:cs typeface="Times New Roman"/>
              </a:rPr>
              <a:t>Протягом навчального 2023-2024 року забезпечено проходження асистентами вихователів, </a:t>
            </a:r>
            <a:r>
              <a:rPr lang="uk-UA" sz="1200" dirty="0" err="1">
                <a:latin typeface="Times New Roman"/>
                <a:ea typeface="Courier New"/>
                <a:cs typeface="Times New Roman"/>
              </a:rPr>
              <a:t>вихователів</a:t>
            </a:r>
            <a:r>
              <a:rPr lang="uk-UA" sz="1200" dirty="0">
                <a:latin typeface="Times New Roman"/>
                <a:ea typeface="Courier New"/>
                <a:cs typeface="Times New Roman"/>
              </a:rPr>
              <a:t> тренінгів, курсів, семінарів з проблем інклюзивного навчання. </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Courier New"/>
                <a:cs typeface="Times New Roman"/>
              </a:rPr>
              <a:t>Питання  організації інклюзивного навчання розглядалися  на засіданнях педагогічної ради, на нараді при директору, методичних годинах.  </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Courier New"/>
                <a:cs typeface="Times New Roman"/>
              </a:rPr>
              <a:t>24 травня 2024 року проведено заключне засідання КППС, на якому проаналізовано ефективність засвоєння навчального матеріалу дітьми  з особливими освітніми потребами та коригування індивідуальної навчальної програми, психологічну діагностику дітей з ООП з метою вивчення сильних і слабких сторін розвитку особистості, виявлення і вирішення проблем, що виникають у процесі інтеграції її в освітній простір. </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Courier New"/>
                <a:cs typeface="Times New Roman"/>
              </a:rPr>
              <a:t>Вихователі та спеціалісти здійснюють педагогічне спостереження і </a:t>
            </a:r>
            <a:r>
              <a:rPr lang="uk-UA" sz="1200" dirty="0" err="1">
                <a:latin typeface="Times New Roman"/>
                <a:ea typeface="Courier New"/>
                <a:cs typeface="Times New Roman"/>
              </a:rPr>
              <a:t>скринінг-діагностику</a:t>
            </a:r>
            <a:r>
              <a:rPr lang="uk-UA" sz="1200" dirty="0">
                <a:latin typeface="Times New Roman"/>
                <a:ea typeface="Courier New"/>
                <a:cs typeface="Times New Roman"/>
              </a:rPr>
              <a:t>, які спрямовані на виявлення дошкільників з підозрою на відхилення в розвитку</a:t>
            </a:r>
            <a:endParaRPr lang="uk-UA" sz="1200" dirty="0">
              <a:latin typeface="Calibri"/>
              <a:ea typeface="Calibri"/>
              <a:cs typeface="Times New Roman"/>
            </a:endParaRPr>
          </a:p>
          <a:p>
            <a:pPr algn="just">
              <a:lnSpc>
                <a:spcPct val="115000"/>
              </a:lnSpc>
              <a:spcAft>
                <a:spcPts val="0"/>
              </a:spcAft>
            </a:pPr>
            <a:r>
              <a:rPr lang="uk-UA" sz="1200" dirty="0">
                <a:latin typeface="Times New Roman"/>
                <a:ea typeface="Courier New"/>
                <a:cs typeface="Times New Roman"/>
              </a:rPr>
              <a:t>Проте питанню  впровадження інноваційних освітніх технологій на основі інклюзивного підходу та моделей спеціальних освітніх послуг для дітей з особливими освітніми потребами в умовах воєнного стану» варто приділити більшу увагу в роботі з дітьми з ООП.</a:t>
            </a:r>
            <a:endParaRPr lang="uk-UA" sz="1200" dirty="0">
              <a:effectLst/>
              <a:latin typeface="Calibri"/>
              <a:ea typeface="Calibri"/>
              <a:cs typeface="Times New Roman"/>
            </a:endParaRPr>
          </a:p>
        </p:txBody>
      </p:sp>
    </p:spTree>
    <p:extLst>
      <p:ext uri="{BB962C8B-B14F-4D97-AF65-F5344CB8AC3E}">
        <p14:creationId xmlns:p14="http://schemas.microsoft.com/office/powerpoint/2010/main" val="293280231"/>
      </p:ext>
    </p:extLst>
  </p:cSld>
  <p:clrMapOvr>
    <a:masterClrMapping/>
  </p:clrMapOvr>
  <p:transition spd="med">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7571184" cy="439718"/>
          </a:xfrm>
        </p:spPr>
        <p:txBody>
          <a:bodyPr>
            <a:noAutofit/>
          </a:bodyPr>
          <a:lstStyle/>
          <a:p>
            <a:pPr marL="0" indent="0" algn="ctr">
              <a:buNone/>
            </a:pPr>
            <a:r>
              <a:rPr lang="en-US" sz="4000" b="1" dirty="0" smtClean="0">
                <a:solidFill>
                  <a:srgbClr val="FF0000"/>
                </a:solidFill>
                <a:latin typeface="Monotype Corsiva" pitchFamily="66" charset="0"/>
                <a:cs typeface="Times New Roman" pitchFamily="18" charset="0"/>
              </a:rPr>
              <a:t>       </a:t>
            </a:r>
            <a:r>
              <a:rPr lang="uk-UA" sz="4000" b="1" dirty="0" smtClean="0">
                <a:solidFill>
                  <a:srgbClr val="FF0000"/>
                </a:solidFill>
                <a:latin typeface="Monotype Corsiva" pitchFamily="66" charset="0"/>
                <a:cs typeface="Times New Roman" pitchFamily="18" charset="0"/>
              </a:rPr>
              <a:t>Медична робота</a:t>
            </a:r>
            <a:endParaRPr lang="ru-RU" sz="4000" b="1" dirty="0">
              <a:solidFill>
                <a:srgbClr val="FF0000"/>
              </a:solidFill>
              <a:latin typeface="Monotype Corsiva" pitchFamily="66" charset="0"/>
              <a:cs typeface="Times New Roman" pitchFamily="18" charset="0"/>
            </a:endParaRPr>
          </a:p>
        </p:txBody>
      </p:sp>
      <p:sp>
        <p:nvSpPr>
          <p:cNvPr id="2" name="Содержимое 1"/>
          <p:cNvSpPr>
            <a:spLocks noGrp="1"/>
          </p:cNvSpPr>
          <p:nvPr>
            <p:ph sz="quarter" idx="13"/>
          </p:nvPr>
        </p:nvSpPr>
        <p:spPr>
          <a:xfrm>
            <a:off x="2411760" y="1268760"/>
            <a:ext cx="6264696" cy="1080120"/>
          </a:xfrm>
        </p:spPr>
        <p:txBody>
          <a:bodyPr>
            <a:normAutofit lnSpcReduction="10000"/>
          </a:bodyPr>
          <a:lstStyle/>
          <a:p>
            <a:pPr marL="85725" indent="23813" algn="just">
              <a:buNone/>
            </a:pPr>
            <a:r>
              <a:rPr lang="uk-UA" sz="1400" dirty="0" smtClean="0">
                <a:latin typeface="Times New Roman" pitchFamily="18" charset="0"/>
                <a:cs typeface="Times New Roman" pitchFamily="18" charset="0"/>
              </a:rPr>
              <a:t>Медичне обслуговування дітей закладу забезпечували</a:t>
            </a:r>
          </a:p>
          <a:p>
            <a:pPr marL="85725" indent="0" algn="just">
              <a:buNone/>
            </a:pPr>
            <a:r>
              <a:rPr lang="uk-UA" sz="1400" b="1" dirty="0" smtClean="0">
                <a:latin typeface="Times New Roman" pitchFamily="18" charset="0"/>
                <a:cs typeface="Times New Roman" pitchFamily="18" charset="0"/>
              </a:rPr>
              <a:t>сестра  медична старша РИБАЧОК Лілія</a:t>
            </a:r>
            <a:r>
              <a:rPr lang="uk-UA" sz="1400" dirty="0" smtClean="0">
                <a:latin typeface="Times New Roman" pitchFamily="18" charset="0"/>
                <a:cs typeface="Times New Roman" pitchFamily="18" charset="0"/>
              </a:rPr>
              <a:t> </a:t>
            </a:r>
          </a:p>
          <a:p>
            <a:pPr marL="85725" indent="23813" algn="just">
              <a:buNone/>
            </a:pPr>
            <a:r>
              <a:rPr lang="uk-UA" sz="1400" dirty="0" smtClean="0">
                <a:latin typeface="Times New Roman" pitchFamily="18" charset="0"/>
                <a:cs typeface="Times New Roman" pitchFamily="18" charset="0"/>
              </a:rPr>
              <a:t>які організовували </a:t>
            </a:r>
            <a:r>
              <a:rPr lang="uk-UA" sz="1400" dirty="0">
                <a:latin typeface="Times New Roman" pitchFamily="18" charset="0"/>
                <a:cs typeface="Times New Roman" pitchFamily="18" charset="0"/>
              </a:rPr>
              <a:t>систематичне та планове медичне обслуговування дітей, </a:t>
            </a:r>
            <a:r>
              <a:rPr lang="uk-UA" sz="1400" dirty="0" smtClean="0">
                <a:latin typeface="Times New Roman" pitchFamily="18" charset="0"/>
                <a:cs typeface="Times New Roman" pitchFamily="18" charset="0"/>
              </a:rPr>
              <a:t>забезпечувал</a:t>
            </a:r>
            <a:r>
              <a:rPr lang="uk-UA" sz="1400" dirty="0">
                <a:latin typeface="Times New Roman" pitchFamily="18" charset="0"/>
                <a:cs typeface="Times New Roman" pitchFamily="18" charset="0"/>
              </a:rPr>
              <a:t>и</a:t>
            </a:r>
            <a:r>
              <a:rPr lang="uk-UA" sz="1400" dirty="0" smtClean="0">
                <a:latin typeface="Times New Roman" pitchFamily="18" charset="0"/>
                <a:cs typeface="Times New Roman" pitchFamily="18" charset="0"/>
              </a:rPr>
              <a:t> </a:t>
            </a:r>
            <a:r>
              <a:rPr lang="uk-UA" sz="1400" dirty="0">
                <a:latin typeface="Times New Roman" pitchFamily="18" charset="0"/>
                <a:cs typeface="Times New Roman" pitchFamily="18" charset="0"/>
              </a:rPr>
              <a:t>профілактику </a:t>
            </a:r>
            <a:r>
              <a:rPr lang="uk-UA" sz="1400" dirty="0" smtClean="0">
                <a:latin typeface="Times New Roman" pitchFamily="18" charset="0"/>
                <a:cs typeface="Times New Roman" pitchFamily="18" charset="0"/>
              </a:rPr>
              <a:t>захворювань.</a:t>
            </a:r>
            <a:endParaRPr lang="uk-UA" sz="1400" dirty="0">
              <a:latin typeface="Times New Roman" pitchFamily="18" charset="0"/>
              <a:cs typeface="Times New Roman" pitchFamily="18" charset="0"/>
            </a:endParaRPr>
          </a:p>
          <a:p>
            <a:pPr marL="85725" indent="23813" algn="just">
              <a:buNone/>
            </a:pPr>
            <a:endParaRPr lang="ru-RU" dirty="0"/>
          </a:p>
        </p:txBody>
      </p:sp>
      <p:pic>
        <p:nvPicPr>
          <p:cNvPr id="9217" name="Picture 1"/>
          <p:cNvPicPr>
            <a:picLocks noChangeAspect="1" noChangeArrowheads="1"/>
          </p:cNvPicPr>
          <p:nvPr/>
        </p:nvPicPr>
        <p:blipFill>
          <a:blip r:embed="rId2"/>
          <a:srcRect/>
          <a:stretch>
            <a:fillRect/>
          </a:stretch>
        </p:blipFill>
        <p:spPr bwMode="auto">
          <a:xfrm>
            <a:off x="666440" y="116633"/>
            <a:ext cx="1673312" cy="2255084"/>
          </a:xfrm>
          <a:prstGeom prst="rect">
            <a:avLst/>
          </a:prstGeom>
          <a:noFill/>
          <a:ln w="9525">
            <a:noFill/>
            <a:miter lim="800000"/>
            <a:headEnd/>
            <a:tailEnd/>
          </a:ln>
          <a:effectLst/>
        </p:spPr>
      </p:pic>
      <p:sp>
        <p:nvSpPr>
          <p:cNvPr id="4" name="TextBox 3"/>
          <p:cNvSpPr txBox="1"/>
          <p:nvPr/>
        </p:nvSpPr>
        <p:spPr>
          <a:xfrm>
            <a:off x="179512" y="2348880"/>
            <a:ext cx="8784976" cy="3539430"/>
          </a:xfrm>
          <a:prstGeom prst="rect">
            <a:avLst/>
          </a:prstGeom>
          <a:noFill/>
        </p:spPr>
        <p:txBody>
          <a:bodyPr wrap="square" rtlCol="0">
            <a:spAutoFit/>
          </a:bodyPr>
          <a:lstStyle/>
          <a:p>
            <a:r>
              <a:rPr lang="uk-UA" sz="1400" dirty="0" smtClean="0">
                <a:latin typeface="Times New Roman" pitchFamily="18" charset="0"/>
                <a:cs typeface="Times New Roman" pitchFamily="18" charset="0"/>
              </a:rPr>
              <a:t>     ЗДО має: медичний кабінет, ізолятор на випадок захворювання дітей. Медичне обладнання закладу відповідає нормативним вимогам.</a:t>
            </a:r>
          </a:p>
          <a:p>
            <a:r>
              <a:rPr lang="uk-UA" sz="1400" dirty="0">
                <a:latin typeface="Times New Roman" pitchFamily="18" charset="0"/>
                <a:cs typeface="Times New Roman" pitchFamily="18" charset="0"/>
              </a:rPr>
              <a:t> </a:t>
            </a:r>
            <a:r>
              <a:rPr lang="uk-UA" sz="1400" dirty="0" smtClean="0">
                <a:latin typeface="Times New Roman" pitchFamily="18" charset="0"/>
                <a:cs typeface="Times New Roman" pitchFamily="18" charset="0"/>
              </a:rPr>
              <a:t>    Медичне обслуговування в ЗДО передбачає надання дітям допомоги у збереженні </a:t>
            </a:r>
            <a:r>
              <a:rPr lang="uk-UA" sz="1400" dirty="0" err="1" smtClean="0">
                <a:latin typeface="Times New Roman" pitchFamily="18" charset="0"/>
                <a:cs typeface="Times New Roman" pitchFamily="18" charset="0"/>
              </a:rPr>
              <a:t>здоровя</a:t>
            </a:r>
            <a:r>
              <a:rPr lang="uk-UA" sz="1400" dirty="0" smtClean="0">
                <a:latin typeface="Times New Roman" pitchFamily="18" charset="0"/>
                <a:cs typeface="Times New Roman" pitchFamily="18" charset="0"/>
              </a:rPr>
              <a:t> дітей та профілактиці захворювань. Велику увагу протягом навчального року колектив приділяє формуванню здоров</a:t>
            </a:r>
            <a:r>
              <a:rPr lang="en-US" sz="1400" dirty="0" smtClean="0">
                <a:latin typeface="Times New Roman" pitchFamily="18" charset="0"/>
                <a:cs typeface="Times New Roman" pitchFamily="18" charset="0"/>
              </a:rPr>
              <a:t>’</a:t>
            </a:r>
            <a:r>
              <a:rPr lang="uk-UA" sz="1400" dirty="0" err="1" smtClean="0">
                <a:latin typeface="Times New Roman" pitchFamily="18" charset="0"/>
                <a:cs typeface="Times New Roman" pitchFamily="18" charset="0"/>
              </a:rPr>
              <a:t>язберігаючої</a:t>
            </a:r>
            <a:r>
              <a:rPr lang="uk-UA" sz="1400" dirty="0" smtClean="0">
                <a:latin typeface="Times New Roman" pitchFamily="18" charset="0"/>
                <a:cs typeface="Times New Roman" pitchFamily="18" charset="0"/>
              </a:rPr>
              <a:t> компетентності у дітей.</a:t>
            </a:r>
          </a:p>
          <a:p>
            <a:r>
              <a:rPr lang="uk-UA" sz="1400" dirty="0">
                <a:latin typeface="Times New Roman" pitchFamily="18" charset="0"/>
                <a:cs typeface="Times New Roman" pitchFamily="18" charset="0"/>
              </a:rPr>
              <a:t> </a:t>
            </a:r>
            <a:r>
              <a:rPr lang="uk-UA" sz="1400" dirty="0" smtClean="0">
                <a:latin typeface="Times New Roman" pitchFamily="18" charset="0"/>
                <a:cs typeface="Times New Roman" pitchFamily="18" charset="0"/>
              </a:rPr>
              <a:t>    Ефективність оздоровчих заходів визначалася тим, що поєднувалася оздоровчо-профілактична робота з педагогічними заходами в умовах воєнного стану та короткотривалого режиму роботи закладу.</a:t>
            </a:r>
          </a:p>
          <a:p>
            <a:pPr algn="just">
              <a:spcAft>
                <a:spcPts val="0"/>
              </a:spcAft>
            </a:pPr>
            <a:r>
              <a:rPr lang="uk-UA" sz="1400" dirty="0">
                <a:latin typeface="Times New Roman" pitchFamily="18" charset="0"/>
                <a:cs typeface="Times New Roman" pitchFamily="18" charset="0"/>
              </a:rPr>
              <a:t> </a:t>
            </a:r>
            <a:r>
              <a:rPr lang="uk-UA" sz="1400" dirty="0" smtClean="0">
                <a:latin typeface="Times New Roman" pitchFamily="18" charset="0"/>
                <a:cs typeface="Times New Roman" pitchFamily="18" charset="0"/>
              </a:rPr>
              <a:t>   У процесі роботи закладу вивчався стан здоров'я дітей. У кожній віковій групі за результатами антропометричних вимірювань ведеться лист здоров'я  вихованців, згідно з яким проводиться маркування меблів, здійснюється індивідуальний підхід під час фізкультурно-оздоровчої роботи.  Здійснювався контроль медичним працівниками за дотриманням протиепідемічних заходів під час освітнього процесу та режимних моментів.</a:t>
            </a:r>
            <a:r>
              <a:rPr lang="uk-UA" sz="1400" dirty="0">
                <a:latin typeface="Times New Roman"/>
                <a:ea typeface="Times New Roman"/>
              </a:rPr>
              <a:t> Проведено серед працівників закладу та батьків  роз’яснювальної роботи з проблемних питань, пов’язаних випадками спалахів захворювання на ГРВІ;  консультації </a:t>
            </a:r>
            <a:r>
              <a:rPr lang="uk-UA" sz="1400" dirty="0">
                <a:latin typeface="Times New Roman"/>
                <a:ea typeface="Calibri"/>
              </a:rPr>
              <a:t>у вигляді пам'яток з профілактики грипу та ГРВІ. </a:t>
            </a:r>
            <a:endParaRPr lang="uk-UA" sz="1400" dirty="0"/>
          </a:p>
          <a:p>
            <a:pPr algn="just">
              <a:spcAft>
                <a:spcPts val="0"/>
              </a:spcAft>
            </a:pPr>
            <a:r>
              <a:rPr lang="uk-UA" sz="1400" dirty="0">
                <a:latin typeface="Times New Roman"/>
                <a:ea typeface="Calibri"/>
              </a:rPr>
              <a:t>     Інформацію щодо профілактики захворювань на ГРВІ розміщено у батьківських куточках кожної вікової групи та на стенді медичної сестри.</a:t>
            </a:r>
            <a:r>
              <a:rPr lang="uk-UA" sz="1400" dirty="0">
                <a:latin typeface="Times New Roman"/>
                <a:ea typeface="Times New Roman"/>
              </a:rPr>
              <a:t>                                                                                    </a:t>
            </a:r>
            <a:endParaRPr lang="uk-UA" sz="1400" dirty="0"/>
          </a:p>
        </p:txBody>
      </p:sp>
    </p:spTree>
  </p:cSld>
  <p:clrMapOvr>
    <a:masterClrMapping/>
  </p:clrMapOvr>
  <p:transition spd="med">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99696" y="260648"/>
            <a:ext cx="3820277" cy="707886"/>
          </a:xfrm>
          <a:prstGeom prst="rect">
            <a:avLst/>
          </a:prstGeom>
        </p:spPr>
        <p:txBody>
          <a:bodyPr wrap="none">
            <a:spAutoFit/>
          </a:bodyPr>
          <a:lstStyle/>
          <a:p>
            <a:r>
              <a:rPr lang="uk-UA" sz="4000" b="1" dirty="0" smtClean="0">
                <a:solidFill>
                  <a:srgbClr val="FF0000"/>
                </a:solidFill>
                <a:effectLst>
                  <a:reflection blurRad="6350" stA="55000" endA="300" endPos="45500" dir="5400000" sy="-100000" algn="bl" rotWithShape="0"/>
                </a:effectLst>
                <a:latin typeface="Monotype Corsiva" pitchFamily="66" charset="0"/>
                <a:ea typeface="+mj-ea"/>
                <a:cs typeface="Times New Roman" pitchFamily="18" charset="0"/>
              </a:rPr>
              <a:t>Харчування у ЗДО</a:t>
            </a:r>
            <a:endParaRPr lang="uk-UA" dirty="0"/>
          </a:p>
        </p:txBody>
      </p:sp>
      <p:sp>
        <p:nvSpPr>
          <p:cNvPr id="5" name="Прямоугольник 4"/>
          <p:cNvSpPr/>
          <p:nvPr/>
        </p:nvSpPr>
        <p:spPr>
          <a:xfrm>
            <a:off x="259928" y="968534"/>
            <a:ext cx="8776567" cy="2123658"/>
          </a:xfrm>
          <a:prstGeom prst="rect">
            <a:avLst/>
          </a:prstGeom>
        </p:spPr>
        <p:txBody>
          <a:bodyPr wrap="square">
            <a:spAutoFit/>
          </a:bodyPr>
          <a:lstStyle/>
          <a:p>
            <a:pPr algn="just"/>
            <a:r>
              <a:rPr lang="uk-UA" sz="1200" dirty="0" smtClean="0">
                <a:latin typeface="Times New Roman"/>
                <a:ea typeface="Times New Roman"/>
              </a:rPr>
              <a:t>     Відповідно </a:t>
            </a:r>
            <a:r>
              <a:rPr lang="uk-UA" sz="1200" dirty="0">
                <a:latin typeface="Times New Roman"/>
                <a:ea typeface="Times New Roman"/>
              </a:rPr>
              <a:t>до Законів України </a:t>
            </a:r>
            <a:r>
              <a:rPr lang="uk-UA" sz="1200" dirty="0">
                <a:solidFill>
                  <a:srgbClr val="280EC2"/>
                </a:solidFill>
                <a:latin typeface="Times New Roman"/>
                <a:ea typeface="Times New Roman"/>
                <a:hlinkClick r:id="rId2"/>
              </a:rPr>
              <a:t>“Про освіту”</a:t>
            </a:r>
            <a:r>
              <a:rPr lang="uk-UA" sz="1200" dirty="0">
                <a:solidFill>
                  <a:srgbClr val="280EC2"/>
                </a:solidFill>
                <a:latin typeface="Times New Roman"/>
                <a:ea typeface="Times New Roman"/>
              </a:rPr>
              <a:t>, </a:t>
            </a:r>
            <a:r>
              <a:rPr lang="uk-UA" sz="1200" dirty="0">
                <a:solidFill>
                  <a:srgbClr val="280EC2"/>
                </a:solidFill>
                <a:latin typeface="Times New Roman"/>
                <a:ea typeface="Times New Roman"/>
                <a:hlinkClick r:id="rId3"/>
              </a:rPr>
              <a:t>“Про дошкільну освіту”</a:t>
            </a:r>
            <a:r>
              <a:rPr lang="uk-UA" sz="1200" dirty="0">
                <a:solidFill>
                  <a:srgbClr val="280EC2"/>
                </a:solidFill>
                <a:latin typeface="Times New Roman"/>
                <a:ea typeface="Times New Roman"/>
              </a:rPr>
              <a:t>, </a:t>
            </a:r>
            <a:r>
              <a:rPr lang="uk-UA" sz="1200" dirty="0">
                <a:solidFill>
                  <a:srgbClr val="280EC2"/>
                </a:solidFill>
                <a:latin typeface="Times New Roman"/>
                <a:ea typeface="Times New Roman"/>
                <a:hlinkClick r:id="rId4"/>
              </a:rPr>
              <a:t>“Про повну загальну середню освіту”</a:t>
            </a:r>
            <a:r>
              <a:rPr lang="uk-UA" sz="1200" dirty="0">
                <a:solidFill>
                  <a:srgbClr val="280EC2"/>
                </a:solidFill>
                <a:latin typeface="Times New Roman"/>
                <a:ea typeface="Times New Roman"/>
              </a:rPr>
              <a:t>, </a:t>
            </a:r>
            <a:r>
              <a:rPr lang="uk-UA" sz="1200" dirty="0">
                <a:solidFill>
                  <a:srgbClr val="280EC2"/>
                </a:solidFill>
                <a:latin typeface="Times New Roman"/>
                <a:ea typeface="Times New Roman"/>
                <a:hlinkClick r:id="rId5"/>
              </a:rPr>
              <a:t>“Про місцеве самоврядування в Україні”</a:t>
            </a:r>
            <a:r>
              <a:rPr lang="uk-UA" sz="1200" dirty="0">
                <a:solidFill>
                  <a:srgbClr val="280EC2"/>
                </a:solidFill>
                <a:latin typeface="Times New Roman"/>
                <a:ea typeface="Times New Roman"/>
              </a:rPr>
              <a:t>, </a:t>
            </a:r>
            <a:r>
              <a:rPr lang="uk-UA" sz="1200" dirty="0">
                <a:solidFill>
                  <a:srgbClr val="280EC2"/>
                </a:solidFill>
                <a:latin typeface="Times New Roman"/>
                <a:ea typeface="Times New Roman"/>
                <a:hlinkClick r:id="rId6"/>
              </a:rPr>
              <a:t>“Про забезпечення санітарного та епідемічного благополуччя населення”</a:t>
            </a:r>
            <a:r>
              <a:rPr lang="uk-UA" sz="1200" dirty="0">
                <a:solidFill>
                  <a:srgbClr val="280EC2"/>
                </a:solidFill>
                <a:latin typeface="Times New Roman"/>
                <a:ea typeface="Times New Roman"/>
              </a:rPr>
              <a:t>, </a:t>
            </a:r>
            <a:r>
              <a:rPr lang="uk-UA" sz="1200" dirty="0">
                <a:solidFill>
                  <a:srgbClr val="280EC2"/>
                </a:solidFill>
                <a:latin typeface="Times New Roman"/>
                <a:ea typeface="Times New Roman"/>
                <a:hlinkClick r:id="rId7"/>
              </a:rPr>
              <a:t>“Про захист населення від інфекційних хвороб”</a:t>
            </a:r>
            <a:r>
              <a:rPr lang="uk-UA" sz="1200" dirty="0">
                <a:solidFill>
                  <a:srgbClr val="280EC2"/>
                </a:solidFill>
                <a:latin typeface="Times New Roman"/>
                <a:ea typeface="Times New Roman"/>
              </a:rPr>
              <a:t>, </a:t>
            </a:r>
            <a:r>
              <a:rPr lang="uk-UA" sz="1200" dirty="0">
                <a:solidFill>
                  <a:srgbClr val="280EC2"/>
                </a:solidFill>
                <a:latin typeface="Times New Roman"/>
                <a:ea typeface="Times New Roman"/>
                <a:hlinkClick r:id="rId8"/>
              </a:rPr>
              <a:t>“Про основні принципи та вимоги до безпечності та якості харчових продуктів”</a:t>
            </a:r>
            <a:r>
              <a:rPr lang="uk-UA" sz="1200" dirty="0">
                <a:solidFill>
                  <a:srgbClr val="280EC2"/>
                </a:solidFill>
                <a:latin typeface="Times New Roman"/>
                <a:ea typeface="Times New Roman"/>
              </a:rPr>
              <a:t>, </a:t>
            </a:r>
            <a:r>
              <a:rPr lang="uk-UA" sz="1200" dirty="0">
                <a:solidFill>
                  <a:srgbClr val="280EC2"/>
                </a:solidFill>
                <a:latin typeface="Times New Roman"/>
                <a:ea typeface="Times New Roman"/>
                <a:hlinkClick r:id="rId9"/>
              </a:rPr>
              <a:t>“Про інформацію для споживачів щодо харчових продуктів”</a:t>
            </a:r>
            <a:r>
              <a:rPr lang="uk-UA" sz="1200" dirty="0">
                <a:solidFill>
                  <a:srgbClr val="280EC2"/>
                </a:solidFill>
                <a:latin typeface="Times New Roman"/>
                <a:ea typeface="Times New Roman"/>
              </a:rPr>
              <a:t>, </a:t>
            </a:r>
            <a:r>
              <a:rPr lang="uk-UA" sz="1200" dirty="0">
                <a:solidFill>
                  <a:srgbClr val="280EC2"/>
                </a:solidFill>
                <a:latin typeface="Times New Roman"/>
                <a:ea typeface="Times New Roman"/>
                <a:hlinkClick r:id="rId10"/>
              </a:rPr>
              <a:t>“Про забезпечення прав і свобод внутрішньо переміщених осіб”</a:t>
            </a:r>
            <a:r>
              <a:rPr lang="uk-UA" sz="1200" dirty="0">
                <a:solidFill>
                  <a:srgbClr val="280EC2"/>
                </a:solidFill>
                <a:latin typeface="Times New Roman"/>
                <a:ea typeface="Times New Roman"/>
              </a:rPr>
              <a:t>, </a:t>
            </a:r>
            <a:r>
              <a:rPr lang="uk-UA" sz="1200" dirty="0">
                <a:solidFill>
                  <a:srgbClr val="280EC2"/>
                </a:solidFill>
                <a:latin typeface="Times New Roman"/>
                <a:ea typeface="Times New Roman"/>
                <a:hlinkClick r:id="rId11"/>
              </a:rPr>
              <a:t>“Про статус ветеранів війни, гарантії їх соціального захисту”</a:t>
            </a:r>
            <a:r>
              <a:rPr lang="uk-UA" sz="1200" dirty="0">
                <a:solidFill>
                  <a:srgbClr val="280EC2"/>
                </a:solidFill>
                <a:latin typeface="Times New Roman"/>
                <a:ea typeface="Times New Roman"/>
              </a:rPr>
              <a:t>, </a:t>
            </a:r>
            <a:r>
              <a:rPr lang="uk-UA" sz="1200" dirty="0">
                <a:latin typeface="Times New Roman"/>
                <a:ea typeface="Times New Roman"/>
              </a:rPr>
              <a:t>Постанови Кабінету Міністрів України від 24 березня 2021 року № 305 «Про затвердження норм та Порядку організації харчування у закладах освіти та дитячих закладах оздоровлення та відпочинку», рішення </a:t>
            </a:r>
            <a:r>
              <a:rPr lang="uk-UA" sz="1200" dirty="0" err="1">
                <a:latin typeface="Times New Roman"/>
                <a:ea typeface="Times New Roman"/>
              </a:rPr>
              <a:t>Старокостянтинівської</a:t>
            </a:r>
            <a:r>
              <a:rPr lang="uk-UA" sz="1200" dirty="0">
                <a:latin typeface="Times New Roman"/>
                <a:ea typeface="Times New Roman"/>
              </a:rPr>
              <a:t> міської  ради від 03 березня 2023 року № 29/17/</a:t>
            </a:r>
            <a:r>
              <a:rPr lang="en-US" sz="1200" dirty="0">
                <a:latin typeface="Times New Roman"/>
                <a:ea typeface="Times New Roman"/>
              </a:rPr>
              <a:t>VIII</a:t>
            </a:r>
            <a:r>
              <a:rPr lang="uk-UA" sz="1200" dirty="0">
                <a:latin typeface="Times New Roman"/>
                <a:ea typeface="Times New Roman"/>
              </a:rPr>
              <a:t> «Про організацію харчування в закладах освіти </a:t>
            </a:r>
            <a:r>
              <a:rPr lang="uk-UA" sz="1200" dirty="0" err="1">
                <a:latin typeface="Times New Roman"/>
                <a:ea typeface="Times New Roman"/>
              </a:rPr>
              <a:t>Старокостянтинівської</a:t>
            </a:r>
            <a:r>
              <a:rPr lang="uk-UA" sz="1200" dirty="0">
                <a:latin typeface="Times New Roman"/>
                <a:ea typeface="Times New Roman"/>
              </a:rPr>
              <a:t> міської територіальної громади у 2023 році», наказу управління освіти виконавчого комітету від 30 серпня 2023 року № 70/2023-о «Про організацію та визначення способів організації харчування у закладах освіти </a:t>
            </a:r>
            <a:r>
              <a:rPr lang="uk-UA" sz="1200" dirty="0" err="1">
                <a:latin typeface="Times New Roman"/>
                <a:ea typeface="Times New Roman"/>
              </a:rPr>
              <a:t>Старокостянтинівської</a:t>
            </a:r>
            <a:r>
              <a:rPr lang="uk-UA" sz="1200" dirty="0">
                <a:latin typeface="Times New Roman"/>
                <a:ea typeface="Times New Roman"/>
              </a:rPr>
              <a:t> міської територіальної громади у 2023 році</a:t>
            </a:r>
            <a:r>
              <a:rPr lang="uk-UA" sz="1200" dirty="0" smtClean="0">
                <a:latin typeface="Times New Roman"/>
                <a:ea typeface="Times New Roman"/>
              </a:rPr>
              <a:t>». Відповідно до наказу закладу дошкільної освіти № 8 «Калинонька» від 31.08.2023 року № 64 «Про організацію та визначення способів організації харчування у </a:t>
            </a:r>
            <a:r>
              <a:rPr lang="uk-UA" sz="1200" dirty="0" err="1" smtClean="0">
                <a:latin typeface="Times New Roman"/>
                <a:ea typeface="Times New Roman"/>
              </a:rPr>
              <a:t>ЗДО»Калинонька</a:t>
            </a:r>
            <a:r>
              <a:rPr lang="uk-UA" sz="1200" dirty="0" smtClean="0">
                <a:latin typeface="Times New Roman"/>
                <a:ea typeface="Times New Roman"/>
              </a:rPr>
              <a:t>» у 2023році»:</a:t>
            </a:r>
            <a:endParaRPr lang="uk-UA" sz="1200" dirty="0"/>
          </a:p>
        </p:txBody>
      </p:sp>
      <p:sp>
        <p:nvSpPr>
          <p:cNvPr id="6" name="Прямоугольник 5"/>
          <p:cNvSpPr/>
          <p:nvPr/>
        </p:nvSpPr>
        <p:spPr>
          <a:xfrm>
            <a:off x="285155" y="3212976"/>
            <a:ext cx="8758633" cy="3231654"/>
          </a:xfrm>
          <a:prstGeom prst="rect">
            <a:avLst/>
          </a:prstGeom>
        </p:spPr>
        <p:txBody>
          <a:bodyPr wrap="square">
            <a:spAutoFit/>
          </a:bodyPr>
          <a:lstStyle/>
          <a:p>
            <a:pPr marR="8890" algn="just">
              <a:spcBef>
                <a:spcPts val="25"/>
              </a:spcBef>
              <a:buClr>
                <a:srgbClr val="000000"/>
              </a:buClr>
              <a:tabLst>
                <a:tab pos="320040" algn="l"/>
              </a:tabLst>
            </a:pPr>
            <a:r>
              <a:rPr lang="uk-UA" sz="1200" dirty="0" smtClean="0">
                <a:latin typeface="Times New Roman"/>
                <a:ea typeface="Times New Roman"/>
              </a:rPr>
              <a:t>  - </a:t>
            </a:r>
            <a:r>
              <a:rPr lang="uk-UA" sz="1200" spc="-100" dirty="0" smtClean="0">
                <a:latin typeface="Times New Roman"/>
                <a:ea typeface="Times New Roman"/>
              </a:rPr>
              <a:t>Призначено  </a:t>
            </a:r>
            <a:r>
              <a:rPr lang="uk-UA" sz="1200" spc="-100" dirty="0">
                <a:latin typeface="Times New Roman"/>
                <a:ea typeface="Times New Roman"/>
              </a:rPr>
              <a:t>відповідальною особою за організацією харчування в закладі, та відповідальною за зняття проби з готових страв    сестру медичну  старшу Лілію РИБАЧОК</a:t>
            </a:r>
            <a:r>
              <a:rPr lang="uk-UA" sz="1200" dirty="0">
                <a:latin typeface="Times New Roman"/>
                <a:ea typeface="Times New Roman"/>
              </a:rPr>
              <a:t> визначити режим організації харчування</a:t>
            </a:r>
            <a:r>
              <a:rPr lang="uk-UA" sz="1200" spc="-100" dirty="0">
                <a:latin typeface="Times New Roman"/>
                <a:ea typeface="Times New Roman"/>
              </a:rPr>
              <a:t>.</a:t>
            </a:r>
            <a:endParaRPr lang="uk-UA" sz="1200" dirty="0">
              <a:latin typeface="Times New Roman"/>
              <a:ea typeface="Times New Roman"/>
            </a:endParaRPr>
          </a:p>
          <a:p>
            <a:pPr marR="8890" lvl="0" algn="just">
              <a:spcBef>
                <a:spcPts val="25"/>
              </a:spcBef>
              <a:spcAft>
                <a:spcPts val="0"/>
              </a:spcAft>
              <a:buClr>
                <a:srgbClr val="000000"/>
              </a:buClr>
              <a:tabLst>
                <a:tab pos="320040" algn="l"/>
              </a:tabLst>
            </a:pPr>
            <a:r>
              <a:rPr lang="uk-UA" sz="1200" dirty="0" smtClean="0">
                <a:latin typeface="Times New Roman"/>
                <a:ea typeface="Times New Roman"/>
              </a:rPr>
              <a:t>- Забезпечено харчування </a:t>
            </a:r>
            <a:r>
              <a:rPr lang="uk-UA" sz="1200" dirty="0">
                <a:latin typeface="Times New Roman"/>
                <a:ea typeface="Times New Roman"/>
              </a:rPr>
              <a:t>здобувачів освіти відповідно до затвердженої вартості харчування та розпочати харчування дітей у закладі з 04 вересня 2023 </a:t>
            </a:r>
            <a:r>
              <a:rPr lang="uk-UA" sz="1200" dirty="0" smtClean="0">
                <a:latin typeface="Times New Roman"/>
                <a:ea typeface="Times New Roman"/>
              </a:rPr>
              <a:t>року.</a:t>
            </a:r>
          </a:p>
          <a:p>
            <a:pPr marR="8890" lvl="0" algn="just">
              <a:spcBef>
                <a:spcPts val="25"/>
              </a:spcBef>
              <a:spcAft>
                <a:spcPts val="0"/>
              </a:spcAft>
              <a:buClr>
                <a:srgbClr val="000000"/>
              </a:buClr>
              <a:tabLst>
                <a:tab pos="320040" algn="l"/>
              </a:tabLst>
            </a:pPr>
            <a:r>
              <a:rPr lang="uk-UA" sz="1200" dirty="0" smtClean="0">
                <a:latin typeface="Times New Roman"/>
                <a:ea typeface="Times New Roman"/>
              </a:rPr>
              <a:t>-   Забезпечено </a:t>
            </a:r>
            <a:r>
              <a:rPr lang="uk-UA" sz="1200" dirty="0">
                <a:latin typeface="Times New Roman"/>
                <a:ea typeface="Times New Roman"/>
              </a:rPr>
              <a:t>своєчасне планування та організацію харчування у </a:t>
            </a:r>
            <a:r>
              <a:rPr lang="uk-UA" sz="1200" dirty="0" smtClean="0">
                <a:latin typeface="Times New Roman"/>
                <a:ea typeface="Times New Roman"/>
              </a:rPr>
              <a:t>закладі</a:t>
            </a:r>
          </a:p>
          <a:p>
            <a:pPr marR="8890" lvl="0" algn="just">
              <a:spcBef>
                <a:spcPts val="25"/>
              </a:spcBef>
              <a:spcAft>
                <a:spcPts val="0"/>
              </a:spcAft>
              <a:buClr>
                <a:srgbClr val="000000"/>
              </a:buClr>
              <a:tabLst>
                <a:tab pos="320040" algn="l"/>
              </a:tabLst>
            </a:pPr>
            <a:r>
              <a:rPr lang="uk-UA" sz="1200" spc="-100" dirty="0">
                <a:latin typeface="Times New Roman"/>
                <a:ea typeface="Times New Roman"/>
              </a:rPr>
              <a:t> </a:t>
            </a:r>
            <a:r>
              <a:rPr lang="uk-UA" sz="1200" spc="-100" dirty="0" smtClean="0">
                <a:latin typeface="Times New Roman"/>
                <a:ea typeface="Times New Roman"/>
              </a:rPr>
              <a:t> -   У  </a:t>
            </a:r>
            <a:r>
              <a:rPr lang="uk-UA" sz="1200" spc="-100" dirty="0">
                <a:latin typeface="Times New Roman"/>
                <a:ea typeface="Times New Roman"/>
              </a:rPr>
              <a:t>закладі дошкільної освіти </a:t>
            </a:r>
            <a:r>
              <a:rPr lang="uk-UA" sz="1200" spc="-100" dirty="0" smtClean="0">
                <a:latin typeface="Times New Roman"/>
                <a:ea typeface="Times New Roman"/>
              </a:rPr>
              <a:t>забезпечено  </a:t>
            </a:r>
            <a:r>
              <a:rPr lang="uk-UA" sz="1200" spc="-100" dirty="0">
                <a:latin typeface="Times New Roman"/>
                <a:ea typeface="Times New Roman"/>
              </a:rPr>
              <a:t>безкоштовне гаряче харчування: дітей – сиріт; дітей, позбавлених батьківського піклування; дітей з особливими освітніми потребами, які навчаються в інклюзивних групах; дітей із сімей, які отримують допомогу відповідно до Закону України «Про державну соціальну допомогу малозабезпеченим сім’ям»; дітей з числа внутрішньо переміщених осіб; дітей, які мають статус дитини, яка постраждала внаслідок воєнних дій і збройних конфліктів; дітей з числа осіб, визначених у  статті 10, 101 Закону України «Про статус ветеранів війни, гарантії їх соціального захисту»; дітей з інвалідністю; дітей, евакуйованих із зони відчуження, дітей, які є особами з інвалідністю внаслідок Чорнобильської катастрофи, і тих, що проживали у зоні безумовного (обов’язкового) відселення з моменту аварії до прийняття постанови про відселення, відповідно до Закону України «Про статус і соціальний захист громадян, які постраждали внаслідок Чорнобильської катастрофи»; дітей, один із батьків яких отримав легкі тілесні ушкодження, побої, мордування під час участі в масових акціях громадського протесту, що відбувалися у період з 21 листопада 2013 року по 21 лютого 2014 року; дітей, один із батьків яких: ветеран війни (до яких належать учасники бойових дій, особи з інвалідністю внаслідок війни, учасники війни), має особливі заслуги перед Батьківщиною.</a:t>
            </a:r>
            <a:endParaRPr lang="uk-UA" sz="1200" dirty="0">
              <a:latin typeface="Times New Roman"/>
              <a:ea typeface="Times New Roman"/>
            </a:endParaRPr>
          </a:p>
          <a:p>
            <a:pPr marR="8890" lvl="0" algn="just">
              <a:spcBef>
                <a:spcPts val="25"/>
              </a:spcBef>
              <a:spcAft>
                <a:spcPts val="0"/>
              </a:spcAft>
              <a:buClr>
                <a:srgbClr val="000000"/>
              </a:buClr>
              <a:tabLst>
                <a:tab pos="320040" algn="l"/>
              </a:tabLst>
            </a:pPr>
            <a:r>
              <a:rPr lang="uk-UA" sz="1200" spc="-100" dirty="0" smtClean="0">
                <a:latin typeface="Times New Roman"/>
                <a:ea typeface="Times New Roman"/>
              </a:rPr>
              <a:t> -     Зменшено  </a:t>
            </a:r>
            <a:r>
              <a:rPr lang="uk-UA" sz="1200" spc="-100" dirty="0">
                <a:latin typeface="Times New Roman"/>
                <a:ea typeface="Times New Roman"/>
              </a:rPr>
              <a:t>на 50 відсотків розмір плати за харчування дітей, які відвідують </a:t>
            </a:r>
            <a:r>
              <a:rPr lang="uk-UA" sz="1200" spc="-100" dirty="0" smtClean="0">
                <a:latin typeface="Times New Roman"/>
                <a:ea typeface="Times New Roman"/>
              </a:rPr>
              <a:t>заклад </a:t>
            </a:r>
            <a:r>
              <a:rPr lang="uk-UA" sz="1200" spc="-100" dirty="0">
                <a:latin typeface="Times New Roman"/>
                <a:ea typeface="Times New Roman"/>
              </a:rPr>
              <a:t>дошкільної освіти </a:t>
            </a:r>
            <a:r>
              <a:rPr lang="uk-UA" sz="1200" spc="-100" dirty="0" smtClean="0">
                <a:latin typeface="Times New Roman"/>
                <a:ea typeface="Times New Roman"/>
              </a:rPr>
              <a:t>для </a:t>
            </a:r>
            <a:r>
              <a:rPr lang="uk-UA" sz="1200" spc="-100" dirty="0">
                <a:latin typeface="Times New Roman"/>
                <a:ea typeface="Times New Roman"/>
              </a:rPr>
              <a:t>батьків, у сім’ях яких виховується троє і більше дітей, відповідно до </a:t>
            </a:r>
            <a:r>
              <a:rPr lang="uk-UA" sz="1200" spc="-100" dirty="0" smtClean="0">
                <a:latin typeface="Times New Roman"/>
                <a:ea typeface="Times New Roman"/>
              </a:rPr>
              <a:t>законодавства..</a:t>
            </a:r>
            <a:endParaRPr lang="uk-UA" sz="1200" dirty="0" smtClean="0">
              <a:latin typeface="Times New Roman"/>
              <a:ea typeface="Times New Roman"/>
            </a:endParaRPr>
          </a:p>
          <a:p>
            <a:pPr marR="8890" lvl="0" algn="just">
              <a:spcBef>
                <a:spcPts val="25"/>
              </a:spcBef>
              <a:spcAft>
                <a:spcPts val="0"/>
              </a:spcAft>
              <a:buClr>
                <a:srgbClr val="000000"/>
              </a:buClr>
              <a:tabLst>
                <a:tab pos="320040" algn="l"/>
              </a:tabLst>
            </a:pPr>
            <a:r>
              <a:rPr lang="uk-UA" sz="1200" spc="-100" dirty="0">
                <a:latin typeface="Times New Roman"/>
                <a:ea typeface="Times New Roman"/>
              </a:rPr>
              <a:t> </a:t>
            </a:r>
            <a:r>
              <a:rPr lang="uk-UA" sz="1200" spc="-100" dirty="0" smtClean="0">
                <a:latin typeface="Times New Roman"/>
                <a:ea typeface="Times New Roman"/>
              </a:rPr>
              <a:t>     </a:t>
            </a:r>
            <a:endParaRPr lang="uk-UA" sz="1200" dirty="0">
              <a:effectLst/>
              <a:latin typeface="Times New Roman"/>
              <a:ea typeface="Times New Roman"/>
            </a:endParaRPr>
          </a:p>
        </p:txBody>
      </p:sp>
    </p:spTree>
    <p:extLst>
      <p:ext uri="{BB962C8B-B14F-4D97-AF65-F5344CB8AC3E}">
        <p14:creationId xmlns:p14="http://schemas.microsoft.com/office/powerpoint/2010/main" val="4271919934"/>
      </p:ext>
    </p:extLst>
  </p:cSld>
  <p:clrMapOvr>
    <a:masterClrMapping/>
  </p:clrMapOvr>
  <p:transition spd="med">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8464" y="332656"/>
            <a:ext cx="8678198" cy="1384995"/>
          </a:xfrm>
          <a:prstGeom prst="rect">
            <a:avLst/>
          </a:prstGeom>
        </p:spPr>
        <p:txBody>
          <a:bodyPr wrap="square">
            <a:spAutoFit/>
          </a:bodyPr>
          <a:lstStyle/>
          <a:p>
            <a:pPr indent="446088" algn="just" fontAlgn="base">
              <a:spcBef>
                <a:spcPct val="0"/>
              </a:spcBef>
              <a:spcAft>
                <a:spcPct val="0"/>
              </a:spcAft>
            </a:pPr>
            <a:endParaRPr lang="uk-UA" sz="1400" b="1" dirty="0" smtClean="0">
              <a:ln w="10541" cmpd="sng">
                <a:solidFill>
                  <a:schemeClr val="accent1">
                    <a:shade val="88000"/>
                    <a:satMod val="110000"/>
                  </a:schemeClr>
                </a:solidFill>
                <a:prstDash val="solid"/>
              </a:ln>
              <a:latin typeface="Times New Roman" pitchFamily="18" charset="0"/>
              <a:ea typeface="Times New Roman" pitchFamily="18" charset="0"/>
              <a:cs typeface="Times New Roman" pitchFamily="18" charset="0"/>
            </a:endParaRPr>
          </a:p>
          <a:p>
            <a:pPr indent="446088" algn="just" fontAlgn="base">
              <a:spcBef>
                <a:spcPct val="0"/>
              </a:spcBef>
              <a:spcAft>
                <a:spcPct val="0"/>
              </a:spcAft>
            </a:pPr>
            <a:r>
              <a:rPr lang="en-US" sz="1400" b="1" dirty="0" smtClean="0">
                <a:ln w="10541" cmpd="sng">
                  <a:solidFill>
                    <a:schemeClr val="accent1">
                      <a:shade val="88000"/>
                      <a:satMod val="110000"/>
                    </a:schemeClr>
                  </a:solidFill>
                  <a:prstDash val="solid"/>
                </a:ln>
                <a:latin typeface="Times New Roman" pitchFamily="18" charset="0"/>
                <a:ea typeface="Times New Roman" pitchFamily="18" charset="0"/>
                <a:cs typeface="Times New Roman" pitchFamily="18" charset="0"/>
              </a:rPr>
              <a:t> </a:t>
            </a:r>
            <a:endParaRPr lang="uk-UA" sz="1400" b="1" dirty="0" smtClean="0">
              <a:ln w="10541" cmpd="sng">
                <a:solidFill>
                  <a:schemeClr val="accent1">
                    <a:shade val="88000"/>
                    <a:satMod val="110000"/>
                  </a:schemeClr>
                </a:solidFill>
                <a:prstDash val="solid"/>
              </a:ln>
              <a:latin typeface="Times New Roman" pitchFamily="18" charset="0"/>
              <a:ea typeface="Times New Roman" pitchFamily="18" charset="0"/>
              <a:cs typeface="Times New Roman" pitchFamily="18" charset="0"/>
            </a:endParaRPr>
          </a:p>
          <a:p>
            <a:pPr indent="446088" algn="just" fontAlgn="base">
              <a:spcBef>
                <a:spcPct val="0"/>
              </a:spcBef>
              <a:spcAft>
                <a:spcPct val="0"/>
              </a:spcAft>
            </a:pPr>
            <a:endParaRPr lang="uk-UA" sz="1400" b="1" dirty="0" smtClean="0">
              <a:ln w="10541" cmpd="sng">
                <a:solidFill>
                  <a:schemeClr val="accent1">
                    <a:shade val="88000"/>
                    <a:satMod val="110000"/>
                  </a:schemeClr>
                </a:solidFill>
                <a:prstDash val="solid"/>
              </a:ln>
              <a:latin typeface="Times New Roman" pitchFamily="18" charset="0"/>
              <a:ea typeface="Times New Roman" pitchFamily="18" charset="0"/>
              <a:cs typeface="Times New Roman" pitchFamily="18" charset="0"/>
            </a:endParaRPr>
          </a:p>
          <a:p>
            <a:pPr indent="446088" algn="just" fontAlgn="base">
              <a:spcBef>
                <a:spcPct val="0"/>
              </a:spcBef>
              <a:spcAft>
                <a:spcPct val="0"/>
              </a:spcAft>
            </a:pPr>
            <a:endParaRPr lang="uk-UA" sz="1400" b="1" dirty="0" smtClean="0">
              <a:ln w="10541" cmpd="sng">
                <a:solidFill>
                  <a:schemeClr val="accent1">
                    <a:shade val="88000"/>
                    <a:satMod val="110000"/>
                  </a:schemeClr>
                </a:solidFill>
                <a:prstDash val="solid"/>
              </a:ln>
              <a:latin typeface="Times New Roman" pitchFamily="18" charset="0"/>
              <a:ea typeface="Times New Roman" pitchFamily="18" charset="0"/>
              <a:cs typeface="Times New Roman" pitchFamily="18" charset="0"/>
            </a:endParaRPr>
          </a:p>
          <a:p>
            <a:pPr indent="446088" algn="just" fontAlgn="base">
              <a:spcBef>
                <a:spcPct val="0"/>
              </a:spcBef>
              <a:spcAft>
                <a:spcPct val="0"/>
              </a:spcAft>
            </a:pPr>
            <a:endParaRPr lang="uk-UA" sz="1400" b="1" dirty="0" smtClean="0">
              <a:ln w="10541" cmpd="sng">
                <a:solidFill>
                  <a:schemeClr val="accent1">
                    <a:shade val="88000"/>
                    <a:satMod val="110000"/>
                  </a:schemeClr>
                </a:solidFill>
                <a:prstDash val="solid"/>
              </a:ln>
              <a:latin typeface="Times New Roman" pitchFamily="18" charset="0"/>
              <a:ea typeface="Times New Roman" pitchFamily="18" charset="0"/>
              <a:cs typeface="Times New Roman" pitchFamily="18" charset="0"/>
            </a:endParaRPr>
          </a:p>
          <a:p>
            <a:pPr indent="446088" algn="just" fontAlgn="base">
              <a:spcBef>
                <a:spcPct val="0"/>
              </a:spcBef>
              <a:spcAft>
                <a:spcPct val="0"/>
              </a:spcAft>
            </a:pPr>
            <a:endParaRPr lang="uk-UA" sz="1400" b="1" dirty="0" smtClean="0">
              <a:ln w="10541" cmpd="sng">
                <a:solidFill>
                  <a:schemeClr val="accent1">
                    <a:shade val="88000"/>
                    <a:satMod val="110000"/>
                  </a:schemeClr>
                </a:solidFill>
                <a:prstDash val="solid"/>
              </a:ln>
              <a:latin typeface="Times New Roman" pitchFamily="18" charset="0"/>
              <a:ea typeface="Times New Roman" pitchFamily="18" charset="0"/>
              <a:cs typeface="Times New Roman" pitchFamily="18" charset="0"/>
            </a:endParaRPr>
          </a:p>
        </p:txBody>
      </p:sp>
      <p:pic>
        <p:nvPicPr>
          <p:cNvPr id="7170" name="Picture 2"/>
          <p:cNvPicPr>
            <a:picLocks noChangeAspect="1" noChangeArrowheads="1"/>
          </p:cNvPicPr>
          <p:nvPr/>
        </p:nvPicPr>
        <p:blipFill>
          <a:blip r:embed="rId2"/>
          <a:srcRect/>
          <a:stretch>
            <a:fillRect/>
          </a:stretch>
        </p:blipFill>
        <p:spPr bwMode="auto">
          <a:xfrm>
            <a:off x="3651523" y="401938"/>
            <a:ext cx="2590805" cy="3241779"/>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398968" y="404664"/>
            <a:ext cx="2644793" cy="3287819"/>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388" y="404664"/>
            <a:ext cx="2311044" cy="3241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7504" y="116632"/>
            <a:ext cx="8928992" cy="1154098"/>
          </a:xfrm>
        </p:spPr>
        <p:txBody>
          <a:bodyPr>
            <a:normAutofit fontScale="90000"/>
          </a:bodyPr>
          <a:lstStyle/>
          <a:p>
            <a:pPr marL="0" indent="0" algn="l">
              <a:buNone/>
            </a:pPr>
            <a:r>
              <a:rPr lang="uk-UA" sz="3600" dirty="0" smtClean="0">
                <a:solidFill>
                  <a:srgbClr val="FF0000"/>
                </a:solidFill>
                <a:latin typeface="Monotype Corsiva" pitchFamily="66" charset="0"/>
                <a:cs typeface="Times New Roman" pitchFamily="18" charset="0"/>
              </a:rPr>
              <a:t>Дотримання вимог охорони дитинства, техніки безпеки, санітарно-гігієнічних та протипожежних норм</a:t>
            </a:r>
            <a:r>
              <a:rPr lang="ru-RU" b="1" dirty="0" smtClean="0">
                <a:solidFill>
                  <a:srgbClr val="FF0000"/>
                </a:solidFill>
              </a:rPr>
              <a:t/>
            </a:r>
            <a:br>
              <a:rPr lang="ru-RU" b="1" dirty="0" smtClean="0">
                <a:solidFill>
                  <a:srgbClr val="FF0000"/>
                </a:solidFill>
              </a:rPr>
            </a:br>
            <a:endParaRPr lang="ru-RU" b="1" dirty="0">
              <a:solidFill>
                <a:srgbClr val="FF0000"/>
              </a:solidFill>
            </a:endParaRPr>
          </a:p>
        </p:txBody>
      </p:sp>
      <p:sp>
        <p:nvSpPr>
          <p:cNvPr id="2" name="Содержимое 1"/>
          <p:cNvSpPr>
            <a:spLocks noGrp="1"/>
          </p:cNvSpPr>
          <p:nvPr>
            <p:ph sz="quarter" idx="13"/>
          </p:nvPr>
        </p:nvSpPr>
        <p:spPr>
          <a:xfrm>
            <a:off x="179512" y="1124744"/>
            <a:ext cx="8964488" cy="441738"/>
          </a:xfrm>
        </p:spPr>
        <p:txBody>
          <a:bodyPr>
            <a:normAutofit fontScale="25000" lnSpcReduction="20000"/>
          </a:bodyPr>
          <a:lstStyle/>
          <a:p>
            <a:pPr marL="45720" indent="0">
              <a:lnSpc>
                <a:spcPct val="115000"/>
              </a:lnSpc>
              <a:spcAft>
                <a:spcPts val="0"/>
              </a:spcAft>
              <a:buNone/>
            </a:pPr>
            <a:endParaRPr lang="uk-UA" sz="4800" dirty="0">
              <a:latin typeface="Times New Roman"/>
              <a:ea typeface="Times New Roman"/>
              <a:cs typeface="Times New Roman"/>
            </a:endParaRPr>
          </a:p>
          <a:p>
            <a:pPr marL="45720" indent="0">
              <a:lnSpc>
                <a:spcPct val="115000"/>
              </a:lnSpc>
              <a:spcAft>
                <a:spcPts val="0"/>
              </a:spcAft>
              <a:buNone/>
            </a:pPr>
            <a:r>
              <a:rPr lang="uk-UA" sz="4800" dirty="0" smtClean="0">
                <a:solidFill>
                  <a:schemeClr val="tx1"/>
                </a:solidFill>
                <a:latin typeface="Times New Roman"/>
                <a:ea typeface="Times New Roman"/>
                <a:cs typeface="Times New Roman"/>
              </a:rPr>
              <a:t>В ЗДО «Калинонька» забезпечено проведення: первинного, позапланового, цільового, тематичного та інших видів інструктажів з техніки безпеки, пожежної безпеки, цивільного захисту та охорони праці.</a:t>
            </a:r>
          </a:p>
          <a:p>
            <a:pPr marL="45720" indent="0">
              <a:lnSpc>
                <a:spcPct val="115000"/>
              </a:lnSpc>
              <a:spcAft>
                <a:spcPts val="0"/>
              </a:spcAft>
              <a:buNone/>
            </a:pPr>
            <a:r>
              <a:rPr lang="uk-UA" sz="4800" dirty="0" smtClean="0">
                <a:solidFill>
                  <a:schemeClr val="tx1"/>
                </a:solidFill>
                <a:latin typeface="Times New Roman"/>
                <a:ea typeface="Times New Roman"/>
                <a:cs typeface="Times New Roman"/>
              </a:rPr>
              <a:t>Відповідно виконуються усі вимоги щодо дотримання вимог охорони дитинства та усіх нормативно-правових документів чинного законодавства.</a:t>
            </a:r>
          </a:p>
          <a:p>
            <a:pPr marL="45720" indent="0" algn="just">
              <a:lnSpc>
                <a:spcPct val="107000"/>
              </a:lnSpc>
              <a:spcAft>
                <a:spcPts val="0"/>
              </a:spcAft>
              <a:buNone/>
            </a:pPr>
            <a:r>
              <a:rPr lang="uk-UA" sz="4800" dirty="0" smtClean="0">
                <a:solidFill>
                  <a:schemeClr val="tx1"/>
                </a:solidFill>
                <a:latin typeface="Times New Roman"/>
                <a:ea typeface="Calibri"/>
              </a:rPr>
              <a:t>      Проведено тематичні </a:t>
            </a:r>
            <a:r>
              <a:rPr lang="uk-UA" sz="4800" dirty="0">
                <a:solidFill>
                  <a:schemeClr val="tx1"/>
                </a:solidFill>
                <a:latin typeface="Times New Roman"/>
                <a:ea typeface="Calibri"/>
              </a:rPr>
              <a:t>Тижні безпеки </a:t>
            </a:r>
            <a:r>
              <a:rPr lang="uk-UA" sz="4800" dirty="0" smtClean="0">
                <a:solidFill>
                  <a:schemeClr val="tx1"/>
                </a:solidFill>
                <a:latin typeface="Times New Roman"/>
                <a:ea typeface="Calibri"/>
              </a:rPr>
              <a:t>дитини, </a:t>
            </a:r>
            <a:r>
              <a:rPr lang="uk-UA" sz="4800" dirty="0">
                <a:solidFill>
                  <a:schemeClr val="tx1"/>
                </a:solidFill>
                <a:latin typeface="Times New Roman"/>
                <a:ea typeface="Calibri"/>
              </a:rPr>
              <a:t>що проходили у </a:t>
            </a:r>
            <a:r>
              <a:rPr lang="uk-UA" sz="4800" dirty="0" smtClean="0">
                <a:solidFill>
                  <a:schemeClr val="tx1"/>
                </a:solidFill>
                <a:latin typeface="Times New Roman"/>
                <a:ea typeface="Calibri"/>
              </a:rPr>
              <a:t>листопаді  </a:t>
            </a:r>
            <a:r>
              <a:rPr lang="uk-UA" sz="4800" dirty="0">
                <a:solidFill>
                  <a:schemeClr val="tx1"/>
                </a:solidFill>
                <a:latin typeface="Times New Roman"/>
                <a:ea typeface="Calibri"/>
              </a:rPr>
              <a:t>та квітні мали системний характер: розроблені заходи, алгоритм проведення та надані методичні рекомендації педагогам.</a:t>
            </a:r>
            <a:endParaRPr lang="uk-UA" sz="800" dirty="0">
              <a:solidFill>
                <a:schemeClr val="tx1"/>
              </a:solidFill>
            </a:endParaRPr>
          </a:p>
          <a:p>
            <a:pPr marL="45720" indent="0" algn="just">
              <a:lnSpc>
                <a:spcPct val="107000"/>
              </a:lnSpc>
              <a:spcAft>
                <a:spcPts val="0"/>
              </a:spcAft>
              <a:buNone/>
            </a:pPr>
            <a:r>
              <a:rPr lang="uk-UA" sz="4800" dirty="0" smtClean="0">
                <a:solidFill>
                  <a:schemeClr val="tx1"/>
                </a:solidFill>
                <a:latin typeface="Times New Roman"/>
                <a:ea typeface="Calibri"/>
              </a:rPr>
              <a:t>    </a:t>
            </a:r>
            <a:r>
              <a:rPr lang="uk-UA" sz="4800" spc="-5" dirty="0" smtClean="0">
                <a:latin typeface="Times New Roman"/>
                <a:ea typeface="Calibri"/>
              </a:rPr>
              <a:t>В</a:t>
            </a:r>
            <a:r>
              <a:rPr lang="uk-UA" sz="4800" spc="-5" dirty="0" smtClean="0">
                <a:latin typeface="Times New Roman"/>
                <a:ea typeface="Times New Roman"/>
              </a:rPr>
              <a:t> </a:t>
            </a:r>
            <a:r>
              <a:rPr lang="uk-UA" sz="4800" spc="-5" dirty="0">
                <a:latin typeface="Times New Roman"/>
                <a:ea typeface="Times New Roman"/>
              </a:rPr>
              <a:t>період </a:t>
            </a:r>
            <a:r>
              <a:rPr lang="uk-UA" sz="4800" dirty="0">
                <a:latin typeface="Times New Roman"/>
                <a:ea typeface="Times New Roman"/>
              </a:rPr>
              <a:t>з 13 по 19 травня 2023 року</a:t>
            </a:r>
            <a:r>
              <a:rPr lang="uk-UA" sz="4800" dirty="0">
                <a:latin typeface="Times New Roman"/>
                <a:ea typeface="Times New Roman"/>
                <a:cs typeface="Times New Roman"/>
              </a:rPr>
              <a:t> </a:t>
            </a:r>
            <a:r>
              <a:rPr lang="uk-UA" sz="4800" dirty="0" smtClean="0">
                <a:latin typeface="Times New Roman"/>
                <a:ea typeface="Times New Roman"/>
                <a:cs typeface="Times New Roman"/>
              </a:rPr>
              <a:t> проведено</a:t>
            </a:r>
            <a:r>
              <a:rPr lang="uk-UA" sz="4800" dirty="0" smtClean="0">
                <a:solidFill>
                  <a:schemeClr val="tx1"/>
                </a:solidFill>
                <a:latin typeface="Times New Roman"/>
                <a:ea typeface="Calibri"/>
              </a:rPr>
              <a:t> </a:t>
            </a:r>
            <a:r>
              <a:rPr lang="uk-UA" sz="4800" spc="-5" dirty="0">
                <a:latin typeface="Times New Roman"/>
                <a:ea typeface="Times New Roman"/>
              </a:rPr>
              <a:t>Тиждень  </a:t>
            </a:r>
            <a:r>
              <a:rPr lang="uk-UA" sz="4800" dirty="0">
                <a:latin typeface="Times New Roman"/>
                <a:ea typeface="Times New Roman"/>
              </a:rPr>
              <a:t>безпеки дорожнього руху</a:t>
            </a:r>
            <a:r>
              <a:rPr lang="uk-UA" sz="4800" spc="-5" dirty="0">
                <a:latin typeface="Times New Roman"/>
                <a:ea typeface="Times New Roman"/>
              </a:rPr>
              <a:t> в закладі дошкільної освіти </a:t>
            </a:r>
            <a:r>
              <a:rPr lang="uk-UA" sz="4800" dirty="0">
                <a:latin typeface="Times New Roman"/>
                <a:ea typeface="Calibri"/>
              </a:rPr>
              <a:t>у рамках реалізації заходів ІІ Десятиліття дій з безпеки дорожнього руху </a:t>
            </a:r>
            <a:r>
              <a:rPr lang="uk-UA" sz="4800" dirty="0" smtClean="0">
                <a:latin typeface="Times New Roman"/>
                <a:ea typeface="Calibri"/>
              </a:rPr>
              <a:t>2021-2030рр</a:t>
            </a:r>
            <a:endParaRPr lang="uk-UA" sz="4800" dirty="0">
              <a:solidFill>
                <a:schemeClr val="tx1"/>
              </a:solidFill>
              <a:latin typeface="Times New Roman"/>
              <a:ea typeface="Calibri"/>
              <a:cs typeface="Times New Roman"/>
            </a:endParaRPr>
          </a:p>
          <a:p>
            <a:pPr marL="0" indent="0">
              <a:buNone/>
            </a:pPr>
            <a:endParaRPr lang="ru-RU" sz="4800" dirty="0" smtClean="0">
              <a:latin typeface="Times New Roman" pitchFamily="18" charset="0"/>
              <a:cs typeface="Times New Roman" pitchFamily="18" charset="0"/>
            </a:endParaRPr>
          </a:p>
          <a:p>
            <a:pPr>
              <a:buNone/>
            </a:pPr>
            <a:endParaRPr lang="ru-RU" sz="4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916173"/>
            <a:ext cx="3324647" cy="252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1" y="4510800"/>
            <a:ext cx="2788361" cy="2091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852936"/>
            <a:ext cx="3203401" cy="2402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99392"/>
            <a:ext cx="7715200" cy="582594"/>
          </a:xfrm>
        </p:spPr>
        <p:txBody>
          <a:bodyPr>
            <a:noAutofit/>
          </a:bodyPr>
          <a:lstStyle/>
          <a:p>
            <a:pPr marL="0" indent="0" algn="ctr">
              <a:buNone/>
            </a:pPr>
            <a:r>
              <a:rPr lang="uk-UA" sz="4400" b="1" dirty="0" smtClean="0">
                <a:solidFill>
                  <a:srgbClr val="FF0000"/>
                </a:solidFill>
                <a:latin typeface="Monotype Corsiva" pitchFamily="66" charset="0"/>
                <a:cs typeface="Times New Roman" pitchFamily="18" charset="0"/>
              </a:rPr>
              <a:t>Матеріально – технічна база</a:t>
            </a:r>
            <a:r>
              <a:rPr lang="ru-RU" sz="4400" b="1" dirty="0" smtClean="0">
                <a:solidFill>
                  <a:srgbClr val="FF0000"/>
                </a:solidFill>
                <a:latin typeface="Monotype Corsiva" pitchFamily="66" charset="0"/>
                <a:cs typeface="Times New Roman" pitchFamily="18" charset="0"/>
              </a:rPr>
              <a:t/>
            </a:r>
            <a:br>
              <a:rPr lang="ru-RU" sz="4400" b="1" dirty="0" smtClean="0">
                <a:solidFill>
                  <a:srgbClr val="FF0000"/>
                </a:solidFill>
                <a:latin typeface="Monotype Corsiva" pitchFamily="66" charset="0"/>
                <a:cs typeface="Times New Roman" pitchFamily="18" charset="0"/>
              </a:rPr>
            </a:br>
            <a:endParaRPr lang="ru-RU" sz="4400" b="1" dirty="0">
              <a:solidFill>
                <a:srgbClr val="FF0000"/>
              </a:solidFill>
              <a:latin typeface="Monotype Corsiva" pitchFamily="66" charset="0"/>
              <a:cs typeface="Times New Roman" pitchFamily="18" charset="0"/>
            </a:endParaRPr>
          </a:p>
        </p:txBody>
      </p:sp>
      <p:sp>
        <p:nvSpPr>
          <p:cNvPr id="6" name="TextBox 5"/>
          <p:cNvSpPr txBox="1"/>
          <p:nvPr/>
        </p:nvSpPr>
        <p:spPr>
          <a:xfrm>
            <a:off x="237599" y="1196752"/>
            <a:ext cx="8798896" cy="5601533"/>
          </a:xfrm>
          <a:prstGeom prst="rect">
            <a:avLst/>
          </a:prstGeom>
          <a:noFill/>
        </p:spPr>
        <p:txBody>
          <a:bodyPr wrap="square" rtlCol="0">
            <a:spAutoFit/>
          </a:bodyPr>
          <a:lstStyle/>
          <a:p>
            <a:pPr algn="just"/>
            <a:r>
              <a:rPr lang="uk-UA" sz="1400" b="1" dirty="0">
                <a:latin typeface="Times New Roman" pitchFamily="18" charset="0"/>
                <a:cs typeface="Times New Roman" pitchFamily="18" charset="0"/>
              </a:rPr>
              <a:t> </a:t>
            </a:r>
            <a:r>
              <a:rPr lang="uk-UA" sz="1400" b="1" dirty="0" smtClean="0">
                <a:latin typeface="Times New Roman" pitchFamily="18" charset="0"/>
                <a:cs typeface="Times New Roman" pitchFamily="18" charset="0"/>
              </a:rPr>
              <a:t>   </a:t>
            </a:r>
            <a:r>
              <a:rPr lang="uk-UA" sz="1400" dirty="0" smtClean="0">
                <a:latin typeface="Times New Roman" pitchFamily="18" charset="0"/>
                <a:cs typeface="Times New Roman" pitchFamily="18" charset="0"/>
              </a:rPr>
              <a:t>Директор закладу є активним учасником благодійної програми ЮНІСЕФ.</a:t>
            </a:r>
          </a:p>
          <a:p>
            <a:pPr algn="just"/>
            <a:r>
              <a:rPr lang="uk-UA" sz="1400" dirty="0" smtClean="0">
                <a:latin typeface="Times New Roman" pitchFamily="18" charset="0"/>
                <a:cs typeface="Times New Roman" pitchFamily="18" charset="0"/>
              </a:rPr>
              <a:t> </a:t>
            </a:r>
            <a:r>
              <a:rPr lang="uk-UA" sz="1400" dirty="0">
                <a:latin typeface="Times New Roman" pitchFamily="18" charset="0"/>
                <a:cs typeface="Times New Roman" pitchFamily="18" charset="0"/>
              </a:rPr>
              <a:t>ЮНІСЕФ – це провідний голос світу для дітей та молоді, а також голос самих дітей. У всьому, що ми робимо, ми залучаємо та підтримуємо молодь, щоб вони впливали на прийняття рішень, які визначають їхнє життя</a:t>
            </a:r>
            <a:r>
              <a:rPr lang="uk-UA" sz="1400" dirty="0" smtClean="0">
                <a:latin typeface="Times New Roman" pitchFamily="18" charset="0"/>
                <a:cs typeface="Times New Roman" pitchFamily="18" charset="0"/>
              </a:rPr>
              <a:t>. ЮНІСЕФ забезпечив заклад канцтоварами, дидактичними матеріалами для дітей з ООП та усіх вікових груп.</a:t>
            </a:r>
            <a:endParaRPr lang="uk-UA" sz="1400" dirty="0" smtClean="0">
              <a:latin typeface="Times New Roman" pitchFamily="18" charset="0"/>
              <a:cs typeface="Times New Roman" pitchFamily="18" charset="0"/>
            </a:endParaRPr>
          </a:p>
          <a:p>
            <a:r>
              <a:rPr lang="uk-UA" sz="1400" dirty="0" smtClean="0">
                <a:latin typeface="Times New Roman" pitchFamily="18" charset="0"/>
                <a:cs typeface="Times New Roman" pitchFamily="18" charset="0"/>
              </a:rPr>
              <a:t>    Заклад дошкільної освіти протягом 2023-2024 навчального року був забезпечений :</a:t>
            </a:r>
          </a:p>
          <a:p>
            <a:pPr marL="285750" indent="-285750">
              <a:buFontTx/>
              <a:buChar char="-"/>
            </a:pPr>
            <a:r>
              <a:rPr lang="uk-UA" sz="1400" dirty="0" smtClean="0">
                <a:latin typeface="Times New Roman" pitchFamily="18" charset="0"/>
                <a:cs typeface="Times New Roman" pitchFamily="18" charset="0"/>
              </a:rPr>
              <a:t>медикаментами;</a:t>
            </a:r>
          </a:p>
          <a:p>
            <a:pPr marL="285750" indent="-285750">
              <a:buFontTx/>
              <a:buChar char="-"/>
            </a:pPr>
            <a:r>
              <a:rPr lang="uk-UA" sz="1400" dirty="0">
                <a:latin typeface="Times New Roman" pitchFamily="18" charset="0"/>
                <a:cs typeface="Times New Roman" pitchFamily="18" charset="0"/>
              </a:rPr>
              <a:t>м</a:t>
            </a:r>
            <a:r>
              <a:rPr lang="uk-UA" sz="1400" dirty="0" smtClean="0">
                <a:latin typeface="Times New Roman" pitchFamily="18" charset="0"/>
                <a:cs typeface="Times New Roman" pitchFamily="18" charset="0"/>
              </a:rPr>
              <a:t>иючими та </a:t>
            </a:r>
            <a:r>
              <a:rPr lang="uk-UA" sz="1400" dirty="0" err="1" smtClean="0">
                <a:latin typeface="Times New Roman" pitchFamily="18" charset="0"/>
                <a:cs typeface="Times New Roman" pitchFamily="18" charset="0"/>
              </a:rPr>
              <a:t>дезинфікуючими</a:t>
            </a:r>
            <a:r>
              <a:rPr lang="uk-UA" sz="1400" dirty="0" smtClean="0">
                <a:latin typeface="Times New Roman" pitchFamily="18" charset="0"/>
                <a:cs typeface="Times New Roman" pitchFamily="18" charset="0"/>
              </a:rPr>
              <a:t> засобами;</a:t>
            </a:r>
          </a:p>
          <a:p>
            <a:pPr marL="285750" indent="-285750">
              <a:buFontTx/>
              <a:buChar char="-"/>
            </a:pPr>
            <a:r>
              <a:rPr lang="uk-UA" sz="1400" dirty="0" smtClean="0">
                <a:latin typeface="Times New Roman" pitchFamily="18" charset="0"/>
                <a:cs typeface="Times New Roman" pitchFamily="18" charset="0"/>
              </a:rPr>
              <a:t>канцтоварами;</a:t>
            </a:r>
          </a:p>
          <a:p>
            <a:pPr marL="285750" indent="-285750">
              <a:buFontTx/>
              <a:buChar char="-"/>
            </a:pPr>
            <a:r>
              <a:rPr lang="uk-UA" sz="1400" dirty="0">
                <a:latin typeface="Times New Roman" pitchFamily="18" charset="0"/>
                <a:cs typeface="Times New Roman" pitchFamily="18" charset="0"/>
              </a:rPr>
              <a:t>б</a:t>
            </a:r>
            <a:r>
              <a:rPr lang="uk-UA" sz="1400" dirty="0" smtClean="0">
                <a:latin typeface="Times New Roman" pitchFamily="18" charset="0"/>
                <a:cs typeface="Times New Roman" pitchFamily="18" charset="0"/>
              </a:rPr>
              <a:t>удівельними матеріалами (фарба, </a:t>
            </a:r>
            <a:r>
              <a:rPr lang="uk-UA" sz="1400" dirty="0" err="1" smtClean="0">
                <a:latin typeface="Times New Roman" pitchFamily="18" charset="0"/>
                <a:cs typeface="Times New Roman" pitchFamily="18" charset="0"/>
              </a:rPr>
              <a:t>водоемульсія</a:t>
            </a:r>
            <a:r>
              <a:rPr lang="uk-UA" sz="1400" dirty="0" smtClean="0">
                <a:latin typeface="Times New Roman" pitchFamily="18" charset="0"/>
                <a:cs typeface="Times New Roman" pitchFamily="18" charset="0"/>
              </a:rPr>
              <a:t>, цемент, шпаклівка для зовнішніх та </a:t>
            </a:r>
            <a:r>
              <a:rPr lang="uk-UA" sz="1400" dirty="0" err="1" smtClean="0">
                <a:latin typeface="Times New Roman" pitchFamily="18" charset="0"/>
                <a:cs typeface="Times New Roman" pitchFamily="18" charset="0"/>
              </a:rPr>
              <a:t>внутішніх</a:t>
            </a:r>
            <a:r>
              <a:rPr lang="uk-UA" sz="1400" dirty="0" smtClean="0">
                <a:latin typeface="Times New Roman" pitchFamily="18" charset="0"/>
                <a:cs typeface="Times New Roman" pitchFamily="18" charset="0"/>
              </a:rPr>
              <a:t> робіт, пісок);</a:t>
            </a:r>
          </a:p>
          <a:p>
            <a:pPr marL="285750" indent="-285750">
              <a:buFontTx/>
              <a:buChar char="-"/>
            </a:pPr>
            <a:r>
              <a:rPr lang="uk-UA" sz="1400" dirty="0">
                <a:latin typeface="Times New Roman" pitchFamily="18" charset="0"/>
                <a:cs typeface="Times New Roman" pitchFamily="18" charset="0"/>
              </a:rPr>
              <a:t>п</a:t>
            </a:r>
            <a:r>
              <a:rPr lang="uk-UA" sz="1400" dirty="0" smtClean="0">
                <a:latin typeface="Times New Roman" pitchFamily="18" charset="0"/>
                <a:cs typeface="Times New Roman" pitchFamily="18" charset="0"/>
              </a:rPr>
              <a:t>ральним порошком;</a:t>
            </a:r>
          </a:p>
          <a:p>
            <a:pPr marL="285750" indent="-285750">
              <a:buFontTx/>
              <a:buChar char="-"/>
            </a:pPr>
            <a:r>
              <a:rPr lang="uk-UA" sz="1400" dirty="0">
                <a:latin typeface="Times New Roman" pitchFamily="18" charset="0"/>
                <a:cs typeface="Times New Roman" pitchFamily="18" charset="0"/>
              </a:rPr>
              <a:t>б</a:t>
            </a:r>
            <a:r>
              <a:rPr lang="uk-UA" sz="1400" dirty="0" smtClean="0">
                <a:latin typeface="Times New Roman" pitchFamily="18" charset="0"/>
                <a:cs typeface="Times New Roman" pitchFamily="18" charset="0"/>
              </a:rPr>
              <a:t>ензин для косіння трави влітку;</a:t>
            </a:r>
          </a:p>
          <a:p>
            <a:pPr marL="285750" indent="-285750">
              <a:buFontTx/>
              <a:buChar char="-"/>
            </a:pPr>
            <a:r>
              <a:rPr lang="uk-UA" sz="1400" dirty="0" smtClean="0">
                <a:latin typeface="Times New Roman" pitchFamily="18" charset="0"/>
                <a:cs typeface="Times New Roman" pitchFamily="18" charset="0"/>
              </a:rPr>
              <a:t>Вода для укриття;</a:t>
            </a:r>
          </a:p>
          <a:p>
            <a:pPr marL="285750" indent="-285750">
              <a:buFontTx/>
              <a:buChar char="-"/>
            </a:pPr>
            <a:r>
              <a:rPr lang="uk-UA" sz="1400" dirty="0" smtClean="0">
                <a:latin typeface="Times New Roman" pitchFamily="18" charset="0"/>
                <a:cs typeface="Times New Roman" pitchFamily="18" charset="0"/>
              </a:rPr>
              <a:t>Лавки м'які в </a:t>
            </a:r>
            <a:r>
              <a:rPr lang="uk-UA" sz="1400" dirty="0" smtClean="0">
                <a:latin typeface="Times New Roman" pitchFamily="18" charset="0"/>
                <a:cs typeface="Times New Roman" pitchFamily="18" charset="0"/>
              </a:rPr>
              <a:t>укриття</a:t>
            </a:r>
          </a:p>
          <a:p>
            <a:r>
              <a:rPr lang="uk-UA" sz="1400" dirty="0" smtClean="0">
                <a:latin typeface="Times New Roman" pitchFamily="18" charset="0"/>
                <a:cs typeface="Times New Roman" pitchFamily="18" charset="0"/>
              </a:rPr>
              <a:t>     Управлінням освіти виконавчого комітету </a:t>
            </a:r>
            <a:r>
              <a:rPr lang="uk-UA" sz="1400" dirty="0" err="1" smtClean="0">
                <a:latin typeface="Times New Roman" pitchFamily="18" charset="0"/>
                <a:cs typeface="Times New Roman" pitchFamily="18" charset="0"/>
              </a:rPr>
              <a:t>Старокостянтинівської</a:t>
            </a:r>
            <a:r>
              <a:rPr lang="uk-UA" sz="1400" dirty="0" smtClean="0">
                <a:latin typeface="Times New Roman" pitchFamily="18" charset="0"/>
                <a:cs typeface="Times New Roman" pitchFamily="18" charset="0"/>
              </a:rPr>
              <a:t> міської ради було придбано на харчоблок  холодильник та дві електричних плити. </a:t>
            </a:r>
          </a:p>
          <a:p>
            <a:r>
              <a:rPr lang="uk-UA" sz="1400" dirty="0" smtClean="0">
                <a:latin typeface="Times New Roman" pitchFamily="18" charset="0"/>
                <a:cs typeface="Times New Roman" pitchFamily="18" charset="0"/>
              </a:rPr>
              <a:t>     Директор закладу дошкільної освіти за власні кошти придбала на харчоблок міксер, </a:t>
            </a:r>
            <a:r>
              <a:rPr lang="uk-UA" sz="1400" dirty="0" err="1" smtClean="0">
                <a:latin typeface="Times New Roman" pitchFamily="18" charset="0"/>
                <a:cs typeface="Times New Roman" pitchFamily="18" charset="0"/>
              </a:rPr>
              <a:t>блендер</a:t>
            </a:r>
            <a:r>
              <a:rPr lang="uk-UA" sz="1400" dirty="0" smtClean="0">
                <a:latin typeface="Times New Roman" pitchFamily="18" charset="0"/>
                <a:cs typeface="Times New Roman" pitchFamily="18" charset="0"/>
              </a:rPr>
              <a:t>, посуд та необхідні речі для гігієни та роботи працівникам харчоблоку (</a:t>
            </a:r>
            <a:r>
              <a:rPr lang="uk-UA" sz="1400" dirty="0" err="1" smtClean="0">
                <a:latin typeface="Times New Roman" pitchFamily="18" charset="0"/>
                <a:cs typeface="Times New Roman" pitchFamily="18" charset="0"/>
              </a:rPr>
              <a:t>перчатки</a:t>
            </a:r>
            <a:r>
              <a:rPr lang="uk-UA" sz="1400" dirty="0" smtClean="0">
                <a:latin typeface="Times New Roman" pitchFamily="18" charset="0"/>
                <a:cs typeface="Times New Roman" pitchFamily="18" charset="0"/>
              </a:rPr>
              <a:t>, чепчики, одноразові халати та </a:t>
            </a:r>
            <a:r>
              <a:rPr lang="uk-UA" sz="1400" dirty="0" err="1" smtClean="0">
                <a:latin typeface="Times New Roman" pitchFamily="18" charset="0"/>
                <a:cs typeface="Times New Roman" pitchFamily="18" charset="0"/>
              </a:rPr>
              <a:t>бахіли</a:t>
            </a:r>
            <a:r>
              <a:rPr lang="uk-UA" sz="1400" dirty="0" smtClean="0">
                <a:latin typeface="Times New Roman" pitchFamily="18" charset="0"/>
                <a:cs typeface="Times New Roman" pitchFamily="18" charset="0"/>
              </a:rPr>
              <a:t>). У музичну залу закупила костюми для дорослих для проведення свят.</a:t>
            </a:r>
            <a:endParaRPr lang="uk-UA" sz="1400" dirty="0" smtClean="0">
              <a:latin typeface="Times New Roman" pitchFamily="18" charset="0"/>
              <a:cs typeface="Times New Roman" pitchFamily="18" charset="0"/>
            </a:endParaRPr>
          </a:p>
          <a:p>
            <a:r>
              <a:rPr lang="uk-UA" sz="1400" dirty="0">
                <a:latin typeface="Times New Roman" pitchFamily="18" charset="0"/>
                <a:cs typeface="Times New Roman" pitchFamily="18" charset="0"/>
              </a:rPr>
              <a:t> </a:t>
            </a:r>
            <a:r>
              <a:rPr lang="uk-UA" sz="1400" dirty="0" smtClean="0">
                <a:latin typeface="Times New Roman" pitchFamily="18" charset="0"/>
                <a:cs typeface="Times New Roman" pitchFamily="18" charset="0"/>
              </a:rPr>
              <a:t>    Висловлюємо слова щирої вдячності працівникам ЗДО, батькам наших вихованців, місцевій адміністрації, усім небайдужим людям за матеріальну підтримку та допомогу у вирішені поточних та нагальних питань.</a:t>
            </a:r>
          </a:p>
          <a:p>
            <a:r>
              <a:rPr lang="uk-UA" sz="1400" dirty="0">
                <a:latin typeface="Times New Roman" pitchFamily="18" charset="0"/>
                <a:cs typeface="Times New Roman" pitchFamily="18" charset="0"/>
              </a:rPr>
              <a:t> </a:t>
            </a:r>
            <a:r>
              <a:rPr lang="uk-UA" sz="1400" dirty="0" smtClean="0">
                <a:latin typeface="Times New Roman" pitchFamily="18" charset="0"/>
                <a:cs typeface="Times New Roman" pitchFamily="18" charset="0"/>
              </a:rPr>
              <a:t>   Будемо надалі працювати над впровадженням державних стандартів дошкільної освіти відповідно сучасним тенденціям підготовки дошкільників, створенням безпечних та комфортних умов для наших вихованців і забезпечення їм щасливого майбутнього.</a:t>
            </a:r>
          </a:p>
          <a:p>
            <a:pPr algn="ctr"/>
            <a:r>
              <a:rPr lang="uk-UA" b="1" dirty="0">
                <a:solidFill>
                  <a:srgbClr val="FF0000"/>
                </a:solidFill>
                <a:latin typeface="Times New Roman" pitchFamily="18" charset="0"/>
                <a:cs typeface="Times New Roman" pitchFamily="18" charset="0"/>
              </a:rPr>
              <a:t> </a:t>
            </a:r>
            <a:r>
              <a:rPr lang="uk-UA" b="1" dirty="0" smtClean="0">
                <a:solidFill>
                  <a:srgbClr val="FF0000"/>
                </a:solidFill>
                <a:latin typeface="Times New Roman" pitchFamily="18" charset="0"/>
                <a:cs typeface="Times New Roman" pitchFamily="18" charset="0"/>
              </a:rPr>
              <a:t> Дякую за увагу!</a:t>
            </a:r>
            <a:endParaRPr lang="ru-RU" sz="1400" dirty="0" smtClean="0">
              <a:solidFill>
                <a:srgbClr val="FF0000"/>
              </a:solidFill>
              <a:latin typeface="Times New Roman" pitchFamily="18" charset="0"/>
              <a:cs typeface="Times New Roman" pitchFamily="18" charset="0"/>
            </a:endParaRPr>
          </a:p>
          <a:p>
            <a:r>
              <a:rPr lang="uk-UA" dirty="0" smtClean="0">
                <a:solidFill>
                  <a:srgbClr val="FF0000"/>
                </a:solidFill>
              </a:rPr>
              <a:t> </a:t>
            </a:r>
            <a:endParaRPr lang="ru-RU" dirty="0">
              <a:solidFill>
                <a:srgbClr val="FF0000"/>
              </a:solidFill>
            </a:endParaRPr>
          </a:p>
        </p:txBody>
      </p:sp>
      <p:sp>
        <p:nvSpPr>
          <p:cNvPr id="11" name="TextBox 10"/>
          <p:cNvSpPr txBox="1"/>
          <p:nvPr/>
        </p:nvSpPr>
        <p:spPr>
          <a:xfrm>
            <a:off x="260604" y="530677"/>
            <a:ext cx="8775891" cy="954107"/>
          </a:xfrm>
          <a:prstGeom prst="rect">
            <a:avLst/>
          </a:prstGeom>
          <a:noFill/>
        </p:spPr>
        <p:txBody>
          <a:bodyPr wrap="square" rtlCol="0">
            <a:spAutoFit/>
          </a:bodyPr>
          <a:lstStyle/>
          <a:p>
            <a:pPr algn="just"/>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Поступове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осучаснення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розвивального</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середовища</a:t>
            </a:r>
            <a:r>
              <a:rPr lang="ru-RU" sz="1400" dirty="0" smtClean="0">
                <a:latin typeface="Times New Roman" pitchFamily="18" charset="0"/>
                <a:cs typeface="Times New Roman" pitchFamily="18" charset="0"/>
              </a:rPr>
              <a:t> закладу, </a:t>
            </a:r>
            <a:r>
              <a:rPr lang="ru-RU" sz="1400" dirty="0" err="1" smtClean="0">
                <a:latin typeface="Times New Roman" pitchFamily="18" charset="0"/>
                <a:cs typeface="Times New Roman" pitchFamily="18" charset="0"/>
              </a:rPr>
              <a:t>його</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розвиток</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можливий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тільки</a:t>
            </a:r>
            <a:r>
              <a:rPr lang="ru-RU" sz="1400" dirty="0" smtClean="0">
                <a:latin typeface="Times New Roman" pitchFamily="18" charset="0"/>
                <a:cs typeface="Times New Roman" pitchFamily="18" charset="0"/>
              </a:rPr>
              <a:t> за умов </a:t>
            </a:r>
            <a:r>
              <a:rPr lang="ru-RU" sz="1400" dirty="0" err="1" smtClean="0">
                <a:latin typeface="Times New Roman" pitchFamily="18" charset="0"/>
                <a:cs typeface="Times New Roman" pitchFamily="18" charset="0"/>
              </a:rPr>
              <a:t>засвоєння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нововведень</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бачення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власної</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перспективи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розвитку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плідної</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співпраці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сіх</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учасникі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восвітнього</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процесу</a:t>
            </a:r>
            <a:r>
              <a:rPr lang="ru-RU" sz="1400" dirty="0" smtClean="0">
                <a:latin typeface="Times New Roman" pitchFamily="18" charset="0"/>
                <a:cs typeface="Times New Roman" pitchFamily="18" charset="0"/>
              </a:rPr>
              <a:t>. А </a:t>
            </a:r>
            <a:r>
              <a:rPr lang="ru-RU" sz="1400" dirty="0" err="1" smtClean="0">
                <a:latin typeface="Times New Roman" pitchFamily="18" charset="0"/>
                <a:cs typeface="Times New Roman" pitchFamily="18" charset="0"/>
              </a:rPr>
              <a:t>це</a:t>
            </a:r>
            <a:r>
              <a:rPr lang="ru-RU" sz="1400" dirty="0" smtClean="0">
                <a:latin typeface="Times New Roman" pitchFamily="18" charset="0"/>
                <a:cs typeface="Times New Roman" pitchFamily="18" charset="0"/>
              </a:rPr>
              <a:t> все </a:t>
            </a:r>
            <a:r>
              <a:rPr lang="ru-RU" sz="1400" dirty="0" err="1" smtClean="0">
                <a:latin typeface="Times New Roman" pitchFamily="18" charset="0"/>
                <a:cs typeface="Times New Roman" pitchFamily="18" charset="0"/>
              </a:rPr>
              <a:t>звичайно</a:t>
            </a:r>
            <a:r>
              <a:rPr lang="ru-RU" sz="1400" dirty="0" smtClean="0">
                <a:latin typeface="Times New Roman" pitchFamily="18" charset="0"/>
                <a:cs typeface="Times New Roman" pitchFamily="18" charset="0"/>
              </a:rPr>
              <a:t> вклад </a:t>
            </a:r>
            <a:r>
              <a:rPr lang="ru-RU" sz="1400" dirty="0" err="1" smtClean="0">
                <a:latin typeface="Times New Roman" pitchFamily="18" charset="0"/>
                <a:cs typeface="Times New Roman" pitchFamily="18" charset="0"/>
              </a:rPr>
              <a:t>матеріально-технічний</a:t>
            </a:r>
            <a:r>
              <a:rPr lang="ru-RU" sz="1400" dirty="0" smtClean="0">
                <a:latin typeface="Times New Roman" pitchFamily="18" charset="0"/>
                <a:cs typeface="Times New Roman" pitchFamily="18" charset="0"/>
              </a:rPr>
              <a:t>.</a:t>
            </a:r>
          </a:p>
          <a:p>
            <a:pPr algn="just"/>
            <a:r>
              <a:rPr lang="ru-RU" sz="14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7504" y="357166"/>
            <a:ext cx="9036496" cy="1199626"/>
          </a:xfrm>
        </p:spPr>
        <p:txBody>
          <a:bodyPr>
            <a:noAutofit/>
          </a:bodyPr>
          <a:lstStyle/>
          <a:p>
            <a:pPr marL="0" indent="0" algn="ctr">
              <a:buNone/>
            </a:pPr>
            <a:r>
              <a:rPr lang="uk-UA" sz="3600" dirty="0" smtClean="0">
                <a:solidFill>
                  <a:srgbClr val="FF0000"/>
                </a:solidFill>
                <a:latin typeface="Monotype Corsiva" pitchFamily="66" charset="0"/>
                <a:cs typeface="Times New Roman" pitchFamily="18" charset="0"/>
              </a:rPr>
              <a:t>Загальна інформація </a:t>
            </a:r>
            <a:br>
              <a:rPr lang="uk-UA" sz="3600" dirty="0" smtClean="0">
                <a:solidFill>
                  <a:srgbClr val="FF0000"/>
                </a:solidFill>
                <a:latin typeface="Monotype Corsiva" pitchFamily="66" charset="0"/>
                <a:cs typeface="Times New Roman" pitchFamily="18" charset="0"/>
              </a:rPr>
            </a:br>
            <a:r>
              <a:rPr lang="uk-UA" sz="3600" dirty="0" smtClean="0">
                <a:solidFill>
                  <a:srgbClr val="FF0000"/>
                </a:solidFill>
                <a:latin typeface="Monotype Corsiva" pitchFamily="66" charset="0"/>
                <a:cs typeface="Times New Roman" pitchFamily="18" charset="0"/>
              </a:rPr>
              <a:t>про закладу дошкільної освіти :</a:t>
            </a:r>
            <a:r>
              <a:rPr lang="ru-RU" sz="3600" dirty="0" smtClean="0">
                <a:solidFill>
                  <a:srgbClr val="FF0000"/>
                </a:solidFill>
                <a:latin typeface="Monotype Corsiva" pitchFamily="66" charset="0"/>
                <a:cs typeface="Times New Roman" pitchFamily="18" charset="0"/>
              </a:rPr>
              <a:t/>
            </a:r>
            <a:br>
              <a:rPr lang="ru-RU" sz="3600" dirty="0" smtClean="0">
                <a:solidFill>
                  <a:srgbClr val="FF0000"/>
                </a:solidFill>
                <a:latin typeface="Monotype Corsiva" pitchFamily="66" charset="0"/>
                <a:cs typeface="Times New Roman" pitchFamily="18" charset="0"/>
              </a:rPr>
            </a:br>
            <a:endParaRPr lang="ru-RU" sz="3600" dirty="0">
              <a:solidFill>
                <a:srgbClr val="FF0000"/>
              </a:solidFill>
              <a:latin typeface="Monotype Corsiva" pitchFamily="66" charset="0"/>
              <a:cs typeface="Times New Roman" pitchFamily="18" charset="0"/>
            </a:endParaRPr>
          </a:p>
        </p:txBody>
      </p:sp>
      <p:sp>
        <p:nvSpPr>
          <p:cNvPr id="2" name="Содержимое 1"/>
          <p:cNvSpPr>
            <a:spLocks noGrp="1"/>
          </p:cNvSpPr>
          <p:nvPr>
            <p:ph sz="quarter" idx="13"/>
          </p:nvPr>
        </p:nvSpPr>
        <p:spPr>
          <a:xfrm>
            <a:off x="1979712" y="2852936"/>
            <a:ext cx="8593048" cy="2915463"/>
          </a:xfrm>
        </p:spPr>
        <p:txBody>
          <a:bodyPr>
            <a:normAutofit/>
          </a:bodyPr>
          <a:lstStyle/>
          <a:p>
            <a:pPr>
              <a:buNone/>
            </a:pPr>
            <a:r>
              <a:rPr lang="uk-UA" sz="2400" dirty="0" smtClean="0">
                <a:latin typeface="Times New Roman" pitchFamily="18" charset="0"/>
                <a:cs typeface="Times New Roman" pitchFamily="18" charset="0"/>
              </a:rPr>
              <a:t>   </a:t>
            </a:r>
          </a:p>
          <a:p>
            <a:pPr>
              <a:buNone/>
            </a:pPr>
            <a:r>
              <a:rPr lang="uk-UA" sz="2400" dirty="0" smtClean="0">
                <a:latin typeface="Times New Roman" pitchFamily="18" charset="0"/>
                <a:cs typeface="Times New Roman" pitchFamily="18" charset="0"/>
              </a:rPr>
              <a:t>  </a:t>
            </a:r>
            <a:r>
              <a:rPr lang="ru-RU" sz="2600" b="1" dirty="0" smtClean="0">
                <a:latin typeface="Times New Roman" pitchFamily="18" charset="0"/>
                <a:cs typeface="Times New Roman" pitchFamily="18" charset="0"/>
              </a:rPr>
              <a:t>   </a:t>
            </a:r>
          </a:p>
          <a:p>
            <a:pPr>
              <a:buNone/>
            </a:pPr>
            <a:r>
              <a:rPr lang="ru-RU" sz="2600" b="1" dirty="0" smtClean="0">
                <a:latin typeface="Times New Roman" pitchFamily="18" charset="0"/>
                <a:cs typeface="Times New Roman" pitchFamily="18" charset="0"/>
              </a:rPr>
              <a:t>   </a:t>
            </a:r>
            <a:endParaRPr lang="ru-RU" dirty="0"/>
          </a:p>
        </p:txBody>
      </p:sp>
      <p:sp>
        <p:nvSpPr>
          <p:cNvPr id="7" name="TextBox 6"/>
          <p:cNvSpPr txBox="1"/>
          <p:nvPr/>
        </p:nvSpPr>
        <p:spPr>
          <a:xfrm>
            <a:off x="1043608" y="1628800"/>
            <a:ext cx="7643866" cy="646331"/>
          </a:xfrm>
          <a:prstGeom prst="rect">
            <a:avLst/>
          </a:prstGeom>
          <a:noFill/>
        </p:spPr>
        <p:txBody>
          <a:bodyPr wrap="square" rtlCol="0">
            <a:spAutoFit/>
          </a:bodyPr>
          <a:lstStyle/>
          <a:p>
            <a:pPr algn="ctr"/>
            <a:r>
              <a:rPr lang="uk-UA" dirty="0" smtClean="0">
                <a:latin typeface="Times New Roman" pitchFamily="18" charset="0"/>
                <a:cs typeface="Times New Roman" pitchFamily="18" charset="0"/>
              </a:rPr>
              <a:t>Заклад дошкільної освіти № 8 «Калинонька» є колективною власністю виконавчого комітету  </a:t>
            </a:r>
            <a:r>
              <a:rPr lang="uk-UA" dirty="0" err="1" smtClean="0">
                <a:latin typeface="Times New Roman" pitchFamily="18" charset="0"/>
                <a:cs typeface="Times New Roman" pitchFamily="18" charset="0"/>
              </a:rPr>
              <a:t>Старокостянтинівської</a:t>
            </a:r>
            <a:r>
              <a:rPr lang="uk-UA" dirty="0" smtClean="0">
                <a:latin typeface="Times New Roman" pitchFamily="18" charset="0"/>
                <a:cs typeface="Times New Roman" pitchFamily="18" charset="0"/>
              </a:rPr>
              <a:t> міської ради.</a:t>
            </a:r>
            <a:endParaRPr lang="ru-RU" dirty="0"/>
          </a:p>
        </p:txBody>
      </p:sp>
      <p:sp>
        <p:nvSpPr>
          <p:cNvPr id="8" name="TextBox 7"/>
          <p:cNvSpPr txBox="1"/>
          <p:nvPr/>
        </p:nvSpPr>
        <p:spPr>
          <a:xfrm>
            <a:off x="1285852" y="5000637"/>
            <a:ext cx="6072230" cy="1877437"/>
          </a:xfrm>
          <a:prstGeom prst="rect">
            <a:avLst/>
          </a:prstGeom>
          <a:noFill/>
        </p:spPr>
        <p:txBody>
          <a:bodyPr wrap="square" rtlCol="0">
            <a:spAutoFit/>
          </a:bodyPr>
          <a:lstStyle/>
          <a:p>
            <a:pPr algn="ctr">
              <a:buNone/>
            </a:pPr>
            <a:r>
              <a:rPr lang="uk-UA" sz="1400" b="1" dirty="0" smtClean="0">
                <a:solidFill>
                  <a:srgbClr val="1046C0"/>
                </a:solidFill>
                <a:latin typeface="Times New Roman" pitchFamily="18" charset="0"/>
                <a:cs typeface="Times New Roman" pitchFamily="18" charset="0"/>
              </a:rPr>
              <a:t>                 Адреса:  </a:t>
            </a:r>
          </a:p>
          <a:p>
            <a:pPr algn="ctr">
              <a:buNone/>
            </a:pPr>
            <a:r>
              <a:rPr lang="uk-UA" sz="1400" b="1" i="1" dirty="0" smtClean="0">
                <a:latin typeface="Times New Roman" pitchFamily="18" charset="0"/>
                <a:cs typeface="Times New Roman" pitchFamily="18" charset="0"/>
              </a:rPr>
              <a:t>                вул.  Софійська 15.</a:t>
            </a:r>
          </a:p>
          <a:p>
            <a:pPr algn="ctr">
              <a:buNone/>
            </a:pPr>
            <a:r>
              <a:rPr lang="uk-UA" sz="1400" b="1" i="1" dirty="0" smtClean="0">
                <a:latin typeface="Times New Roman" pitchFamily="18" charset="0"/>
                <a:cs typeface="Times New Roman" pitchFamily="18" charset="0"/>
              </a:rPr>
              <a:t>                  </a:t>
            </a:r>
            <a:r>
              <a:rPr lang="uk-UA" sz="1400" b="1" i="1" dirty="0" err="1" smtClean="0">
                <a:latin typeface="Times New Roman" pitchFamily="18" charset="0"/>
                <a:cs typeface="Times New Roman" pitchFamily="18" charset="0"/>
              </a:rPr>
              <a:t>м.Старокостянтинів</a:t>
            </a:r>
            <a:endParaRPr lang="uk-UA" sz="1400" b="1" i="1" dirty="0" smtClean="0">
              <a:latin typeface="Times New Roman" pitchFamily="18" charset="0"/>
              <a:cs typeface="Times New Roman" pitchFamily="18" charset="0"/>
            </a:endParaRPr>
          </a:p>
          <a:p>
            <a:pPr algn="ctr">
              <a:buNone/>
            </a:pPr>
            <a:r>
              <a:rPr lang="uk-UA" sz="1400" b="1" i="1" dirty="0" smtClean="0">
                <a:latin typeface="Times New Roman" pitchFamily="18" charset="0"/>
                <a:cs typeface="Times New Roman" pitchFamily="18" charset="0"/>
              </a:rPr>
              <a:t>                 Хмельницька область </a:t>
            </a:r>
          </a:p>
          <a:p>
            <a:pPr algn="ctr">
              <a:buNone/>
            </a:pPr>
            <a:r>
              <a:rPr lang="uk-UA" sz="1400" b="1" i="1" dirty="0" smtClean="0">
                <a:latin typeface="Times New Roman" pitchFamily="18" charset="0"/>
                <a:cs typeface="Times New Roman" pitchFamily="18" charset="0"/>
              </a:rPr>
              <a:t>                 тел. 4-51-52</a:t>
            </a:r>
          </a:p>
          <a:p>
            <a:pPr algn="ctr">
              <a:buNone/>
            </a:pPr>
            <a:r>
              <a:rPr lang="uk-UA" sz="1400" b="1" dirty="0" smtClean="0">
                <a:latin typeface="Times New Roman" pitchFamily="18" charset="0"/>
                <a:cs typeface="Times New Roman" pitchFamily="18" charset="0"/>
              </a:rPr>
              <a:t>               </a:t>
            </a:r>
            <a:r>
              <a:rPr lang="uk-UA" sz="1400" b="1" dirty="0" smtClean="0">
                <a:solidFill>
                  <a:srgbClr val="1046C0"/>
                </a:solidFill>
                <a:latin typeface="Times New Roman" pitchFamily="18" charset="0"/>
                <a:cs typeface="Times New Roman" pitchFamily="18" charset="0"/>
              </a:rPr>
              <a:t>Е</a:t>
            </a:r>
            <a:r>
              <a:rPr lang="en-US" sz="1400" b="1" dirty="0" smtClean="0">
                <a:solidFill>
                  <a:srgbClr val="1046C0"/>
                </a:solidFill>
                <a:latin typeface="Times New Roman" pitchFamily="18" charset="0"/>
                <a:cs typeface="Times New Roman" pitchFamily="18" charset="0"/>
              </a:rPr>
              <a:t>mail</a:t>
            </a:r>
            <a:r>
              <a:rPr lang="ru-RU" sz="1400" b="1" dirty="0" smtClean="0">
                <a:solidFill>
                  <a:srgbClr val="1046C0"/>
                </a:solidFill>
                <a:latin typeface="Times New Roman" pitchFamily="18" charset="0"/>
                <a:cs typeface="Times New Roman" pitchFamily="18" charset="0"/>
              </a:rPr>
              <a:t>:</a:t>
            </a:r>
            <a:r>
              <a:rPr lang="en-US" sz="1400" b="1" i="1" dirty="0" smtClean="0">
                <a:latin typeface="Times New Roman" pitchFamily="18" charset="0"/>
                <a:cs typeface="Times New Roman" pitchFamily="18" charset="0"/>
              </a:rPr>
              <a:t>sadok8@i.ua</a:t>
            </a:r>
          </a:p>
          <a:p>
            <a:pPr algn="ctr">
              <a:buNone/>
            </a:pPr>
            <a:r>
              <a:rPr lang="uk-UA" sz="1400" dirty="0" smtClean="0">
                <a:latin typeface="Times New Roman" pitchFamily="18" charset="0"/>
                <a:cs typeface="Times New Roman" pitchFamily="18" charset="0"/>
              </a:rPr>
              <a:t>               </a:t>
            </a:r>
            <a:r>
              <a:rPr lang="uk-UA" sz="1400" b="1" dirty="0" smtClean="0">
                <a:solidFill>
                  <a:srgbClr val="1046C0"/>
                </a:solidFill>
                <a:latin typeface="Times New Roman" pitchFamily="18" charset="0"/>
                <a:cs typeface="Times New Roman" pitchFamily="18" charset="0"/>
              </a:rPr>
              <a:t>Адреса сайту ЗДО:</a:t>
            </a:r>
            <a:r>
              <a:rPr lang="uk-UA" sz="1400" dirty="0" smtClean="0">
                <a:solidFill>
                  <a:srgbClr val="1046C0"/>
                </a:solidFill>
                <a:latin typeface="Times New Roman" pitchFamily="18" charset="0"/>
                <a:cs typeface="Times New Roman" pitchFamily="18" charset="0"/>
              </a:rPr>
              <a:t> </a:t>
            </a:r>
            <a:r>
              <a:rPr lang="en-US" sz="1400" b="1" i="1" dirty="0" smtClean="0">
                <a:latin typeface="Times New Roman" pitchFamily="18" charset="0"/>
                <a:cs typeface="Times New Roman" pitchFamily="18" charset="0"/>
              </a:rPr>
              <a:t> http:dnz8</a:t>
            </a:r>
            <a:r>
              <a:rPr lang="uk-UA" sz="1400" b="1" i="1" dirty="0" err="1" smtClean="0">
                <a:latin typeface="Times New Roman" pitchFamily="18" charset="0"/>
                <a:cs typeface="Times New Roman" pitchFamily="18" charset="0"/>
              </a:rPr>
              <a:t>.освіта</a:t>
            </a:r>
            <a:r>
              <a:rPr lang="uk-UA" sz="1400" b="1" i="1" dirty="0" smtClean="0">
                <a:latin typeface="Times New Roman" pitchFamily="18" charset="0"/>
                <a:cs typeface="Times New Roman" pitchFamily="18" charset="0"/>
              </a:rPr>
              <a:t> – </a:t>
            </a:r>
            <a:r>
              <a:rPr lang="uk-UA" sz="1400" b="1" i="1" dirty="0" err="1" smtClean="0">
                <a:latin typeface="Times New Roman" pitchFamily="18" charset="0"/>
                <a:cs typeface="Times New Roman" pitchFamily="18" charset="0"/>
              </a:rPr>
              <a:t>стм.укр</a:t>
            </a:r>
            <a:endParaRPr lang="uk-UA" sz="1400" b="1" i="1" dirty="0" smtClean="0">
              <a:latin typeface="Times New Roman" pitchFamily="18" charset="0"/>
              <a:cs typeface="Times New Roman" pitchFamily="18" charset="0"/>
            </a:endParaRPr>
          </a:p>
          <a:p>
            <a:pPr algn="ctr">
              <a:buNone/>
            </a:pPr>
            <a:r>
              <a:rPr lang="uk-UA"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275131"/>
            <a:ext cx="7272808" cy="266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596" y="214290"/>
            <a:ext cx="8229600" cy="868346"/>
          </a:xfrm>
        </p:spPr>
        <p:txBody>
          <a:bodyPr>
            <a:normAutofit/>
          </a:bodyPr>
          <a:lstStyle/>
          <a:p>
            <a:pPr marL="0" indent="0" algn="ctr">
              <a:buNone/>
            </a:pPr>
            <a:r>
              <a:rPr lang="uk-UA" sz="4800" dirty="0" smtClean="0">
                <a:solidFill>
                  <a:srgbClr val="FF0000"/>
                </a:solidFill>
                <a:latin typeface="Monotype Corsiva" pitchFamily="66" charset="0"/>
                <a:cs typeface="Times New Roman" pitchFamily="18" charset="0"/>
              </a:rPr>
              <a:t>Паспорт закладу</a:t>
            </a:r>
            <a:endParaRPr lang="ru-RU" sz="4800" dirty="0">
              <a:solidFill>
                <a:srgbClr val="FF0000"/>
              </a:solidFill>
              <a:latin typeface="Monotype Corsiva" pitchFamily="66" charset="0"/>
              <a:cs typeface="Times New Roman" pitchFamily="18" charset="0"/>
            </a:endParaRPr>
          </a:p>
        </p:txBody>
      </p:sp>
      <p:sp>
        <p:nvSpPr>
          <p:cNvPr id="2" name="Содержимое 1"/>
          <p:cNvSpPr>
            <a:spLocks noGrp="1"/>
          </p:cNvSpPr>
          <p:nvPr>
            <p:ph sz="quarter" idx="13"/>
          </p:nvPr>
        </p:nvSpPr>
        <p:spPr>
          <a:xfrm>
            <a:off x="357158" y="1142985"/>
            <a:ext cx="8229600" cy="1500197"/>
          </a:xfrm>
        </p:spPr>
        <p:txBody>
          <a:bodyPr>
            <a:normAutofit fontScale="25000" lnSpcReduction="20000"/>
          </a:bodyPr>
          <a:lstStyle/>
          <a:p>
            <a:r>
              <a:rPr lang="uk-UA" sz="3300" b="1" dirty="0" smtClean="0">
                <a:latin typeface="Times New Roman" pitchFamily="18" charset="0"/>
                <a:cs typeface="Times New Roman" pitchFamily="18" charset="0"/>
              </a:rPr>
              <a:t>В ЗДО працює   13 груп</a:t>
            </a:r>
          </a:p>
          <a:p>
            <a:r>
              <a:rPr lang="uk-UA" sz="3300" b="1" dirty="0" smtClean="0">
                <a:latin typeface="Times New Roman" pitchFamily="18" charset="0"/>
                <a:cs typeface="Times New Roman" pitchFamily="18" charset="0"/>
              </a:rPr>
              <a:t>Проектна потужність – 301 місце</a:t>
            </a:r>
            <a:endParaRPr lang="ru-RU" sz="3300" b="1" dirty="0" smtClean="0">
              <a:latin typeface="Times New Roman" pitchFamily="18" charset="0"/>
              <a:cs typeface="Times New Roman" pitchFamily="18" charset="0"/>
            </a:endParaRPr>
          </a:p>
          <a:p>
            <a:r>
              <a:rPr lang="uk-UA" sz="3300" b="1" dirty="0" smtClean="0">
                <a:latin typeface="Times New Roman" pitchFamily="18" charset="0"/>
                <a:cs typeface="Times New Roman" pitchFamily="18" charset="0"/>
              </a:rPr>
              <a:t>Загальна кількість дітей відповідно до мережі 2023 року  – 225 дітей</a:t>
            </a:r>
            <a:endParaRPr lang="ru-RU" sz="3300" b="1" dirty="0" smtClean="0">
              <a:latin typeface="Times New Roman" pitchFamily="18" charset="0"/>
              <a:cs typeface="Times New Roman" pitchFamily="18" charset="0"/>
            </a:endParaRPr>
          </a:p>
          <a:p>
            <a:endParaRPr lang="ru-RU" sz="3300" b="1" dirty="0" smtClean="0">
              <a:latin typeface="Times New Roman" pitchFamily="18" charset="0"/>
              <a:cs typeface="Times New Roman" pitchFamily="18" charset="0"/>
            </a:endParaRPr>
          </a:p>
          <a:p>
            <a:pPr>
              <a:buNone/>
            </a:pPr>
            <a:r>
              <a:rPr lang="uk-UA" sz="3300" b="1" dirty="0" smtClean="0">
                <a:solidFill>
                  <a:srgbClr val="280EC2"/>
                </a:solidFill>
                <a:latin typeface="Times New Roman" pitchFamily="18" charset="0"/>
                <a:cs typeface="Times New Roman" pitchFamily="18" charset="0"/>
              </a:rPr>
              <a:t>1</a:t>
            </a:r>
            <a:r>
              <a:rPr lang="uk-UA" sz="4400" b="1" i="1" dirty="0" smtClean="0">
                <a:solidFill>
                  <a:srgbClr val="280EC2"/>
                </a:solidFill>
                <a:latin typeface="Times New Roman" pitchFamily="18" charset="0"/>
                <a:cs typeface="Times New Roman" pitchFamily="18" charset="0"/>
              </a:rPr>
              <a:t>.  Групи раннього  віку  – 3групи  –  54  дитини, 1 інклюзивна група</a:t>
            </a:r>
          </a:p>
          <a:p>
            <a:pPr marL="45720" indent="0">
              <a:buNone/>
            </a:pPr>
            <a:r>
              <a:rPr lang="ru-RU" sz="9600" dirty="0" smtClean="0">
                <a:latin typeface="Times New Roman" pitchFamily="18" charset="0"/>
                <a:cs typeface="Times New Roman" pitchFamily="18" charset="0"/>
              </a:rPr>
              <a:t> </a:t>
            </a:r>
          </a:p>
        </p:txBody>
      </p:sp>
      <p:sp>
        <p:nvSpPr>
          <p:cNvPr id="5" name="TextBox 4"/>
          <p:cNvSpPr txBox="1"/>
          <p:nvPr/>
        </p:nvSpPr>
        <p:spPr>
          <a:xfrm>
            <a:off x="6596379" y="1076038"/>
            <a:ext cx="1711881" cy="369332"/>
          </a:xfrm>
          <a:prstGeom prst="rect">
            <a:avLst/>
          </a:prstGeom>
          <a:noFill/>
        </p:spPr>
        <p:txBody>
          <a:bodyPr wrap="square" rtlCol="0">
            <a:spAutoFit/>
          </a:bodyPr>
          <a:lstStyle/>
          <a:p>
            <a:r>
              <a:rPr lang="uk-UA" b="1" dirty="0" smtClean="0">
                <a:solidFill>
                  <a:srgbClr val="280EC2"/>
                </a:solidFill>
                <a:latin typeface="Times New Roman" pitchFamily="18" charset="0"/>
                <a:cs typeface="Times New Roman" pitchFamily="18" charset="0"/>
              </a:rPr>
              <a:t>      Група №11  </a:t>
            </a:r>
            <a:endParaRPr lang="uk-UA" b="1" dirty="0">
              <a:solidFill>
                <a:srgbClr val="280EC2"/>
              </a:solidFill>
              <a:latin typeface="Times New Roman" pitchFamily="18" charset="0"/>
              <a:cs typeface="Times New Roman" pitchFamily="18" charset="0"/>
            </a:endParaRPr>
          </a:p>
        </p:txBody>
      </p:sp>
      <p:sp>
        <p:nvSpPr>
          <p:cNvPr id="11" name="TextBox 10"/>
          <p:cNvSpPr txBox="1"/>
          <p:nvPr/>
        </p:nvSpPr>
        <p:spPr>
          <a:xfrm>
            <a:off x="467544" y="2210172"/>
            <a:ext cx="1800200" cy="369332"/>
          </a:xfrm>
          <a:prstGeom prst="rect">
            <a:avLst/>
          </a:prstGeom>
          <a:noFill/>
        </p:spPr>
        <p:txBody>
          <a:bodyPr wrap="square" rtlCol="0">
            <a:spAutoFit/>
          </a:bodyPr>
          <a:lstStyle/>
          <a:p>
            <a:r>
              <a:rPr lang="uk-UA" b="1" dirty="0" smtClean="0">
                <a:solidFill>
                  <a:srgbClr val="280EC2"/>
                </a:solidFill>
                <a:latin typeface="Times New Roman" pitchFamily="18" charset="0"/>
                <a:cs typeface="Times New Roman" pitchFamily="18" charset="0"/>
              </a:rPr>
              <a:t>   Група № 10</a:t>
            </a:r>
            <a:endParaRPr lang="uk-UA" b="1" dirty="0">
              <a:solidFill>
                <a:srgbClr val="280EC2"/>
              </a:solidFill>
              <a:latin typeface="Times New Roman" pitchFamily="18" charset="0"/>
              <a:cs typeface="Times New Roman" pitchFamily="18" charset="0"/>
            </a:endParaRPr>
          </a:p>
        </p:txBody>
      </p:sp>
      <p:sp>
        <p:nvSpPr>
          <p:cNvPr id="9" name="TextBox 8"/>
          <p:cNvSpPr txBox="1"/>
          <p:nvPr/>
        </p:nvSpPr>
        <p:spPr>
          <a:xfrm>
            <a:off x="5868144" y="3715762"/>
            <a:ext cx="1711881" cy="369332"/>
          </a:xfrm>
          <a:prstGeom prst="rect">
            <a:avLst/>
          </a:prstGeom>
          <a:noFill/>
        </p:spPr>
        <p:txBody>
          <a:bodyPr wrap="square" rtlCol="0">
            <a:spAutoFit/>
          </a:bodyPr>
          <a:lstStyle/>
          <a:p>
            <a:r>
              <a:rPr lang="uk-UA" b="1" dirty="0" smtClean="0">
                <a:solidFill>
                  <a:srgbClr val="280EC2"/>
                </a:solidFill>
                <a:latin typeface="Times New Roman" pitchFamily="18" charset="0"/>
                <a:cs typeface="Times New Roman" pitchFamily="18" charset="0"/>
              </a:rPr>
              <a:t>      Група №12  </a:t>
            </a:r>
            <a:endParaRPr lang="uk-UA" b="1" dirty="0">
              <a:solidFill>
                <a:srgbClr val="280EC2"/>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36912"/>
            <a:ext cx="3024336"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998" y="1473574"/>
            <a:ext cx="3188267" cy="2211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3685434"/>
            <a:ext cx="2448272" cy="3062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sz="quarter" idx="13"/>
          </p:nvPr>
        </p:nvSpPr>
        <p:spPr>
          <a:xfrm>
            <a:off x="395868" y="318403"/>
            <a:ext cx="8568619" cy="605138"/>
          </a:xfrm>
        </p:spPr>
        <p:txBody>
          <a:bodyPr>
            <a:normAutofit/>
          </a:bodyPr>
          <a:lstStyle/>
          <a:p>
            <a:pPr>
              <a:buNone/>
            </a:pPr>
            <a:r>
              <a:rPr lang="uk-UA" sz="1800" b="1" i="1" dirty="0" smtClean="0">
                <a:solidFill>
                  <a:srgbClr val="280EC2"/>
                </a:solidFill>
                <a:latin typeface="Times New Roman" pitchFamily="18" charset="0"/>
                <a:cs typeface="Times New Roman" pitchFamily="18" charset="0"/>
              </a:rPr>
              <a:t>2. Групи молодшого  віку  – 4 групи  –   67 дітей, 2 інклюзивних групи</a:t>
            </a:r>
            <a:endParaRPr lang="ru-RU" sz="1800" dirty="0">
              <a:solidFill>
                <a:srgbClr val="280EC2"/>
              </a:solidFill>
            </a:endParaRPr>
          </a:p>
        </p:txBody>
      </p:sp>
      <p:sp>
        <p:nvSpPr>
          <p:cNvPr id="3" name="TextBox 2"/>
          <p:cNvSpPr txBox="1"/>
          <p:nvPr/>
        </p:nvSpPr>
        <p:spPr>
          <a:xfrm>
            <a:off x="7380311" y="580038"/>
            <a:ext cx="1311275" cy="369332"/>
          </a:xfrm>
          <a:prstGeom prst="rect">
            <a:avLst/>
          </a:prstGeom>
          <a:noFill/>
        </p:spPr>
        <p:txBody>
          <a:bodyPr wrap="square" rtlCol="0">
            <a:spAutoFit/>
          </a:bodyPr>
          <a:lstStyle/>
          <a:p>
            <a:r>
              <a:rPr lang="uk-UA" b="1" dirty="0" smtClean="0">
                <a:solidFill>
                  <a:srgbClr val="280EC2"/>
                </a:solidFill>
                <a:latin typeface="Times New Roman" pitchFamily="18" charset="0"/>
                <a:cs typeface="Times New Roman" pitchFamily="18" charset="0"/>
              </a:rPr>
              <a:t>Група №7</a:t>
            </a:r>
            <a:endParaRPr lang="uk-UA" b="1" dirty="0">
              <a:solidFill>
                <a:srgbClr val="280EC2"/>
              </a:solidFill>
              <a:latin typeface="Times New Roman" pitchFamily="18" charset="0"/>
              <a:cs typeface="Times New Roman" pitchFamily="18" charset="0"/>
            </a:endParaRPr>
          </a:p>
        </p:txBody>
      </p:sp>
      <p:sp>
        <p:nvSpPr>
          <p:cNvPr id="11" name="TextBox 10"/>
          <p:cNvSpPr txBox="1"/>
          <p:nvPr/>
        </p:nvSpPr>
        <p:spPr>
          <a:xfrm>
            <a:off x="1029448" y="3585122"/>
            <a:ext cx="1311275" cy="369332"/>
          </a:xfrm>
          <a:prstGeom prst="rect">
            <a:avLst/>
          </a:prstGeom>
          <a:noFill/>
        </p:spPr>
        <p:txBody>
          <a:bodyPr wrap="square" rtlCol="0">
            <a:spAutoFit/>
          </a:bodyPr>
          <a:lstStyle/>
          <a:p>
            <a:r>
              <a:rPr lang="uk-UA" b="1" dirty="0" smtClean="0">
                <a:solidFill>
                  <a:srgbClr val="280EC2"/>
                </a:solidFill>
                <a:latin typeface="Times New Roman" pitchFamily="18" charset="0"/>
                <a:cs typeface="Times New Roman" pitchFamily="18" charset="0"/>
              </a:rPr>
              <a:t>Група № 2</a:t>
            </a:r>
            <a:endParaRPr lang="uk-UA" b="1" dirty="0">
              <a:solidFill>
                <a:srgbClr val="280EC2"/>
              </a:solidFill>
              <a:latin typeface="Times New Roman" pitchFamily="18" charset="0"/>
              <a:cs typeface="Times New Roman" pitchFamily="18" charset="0"/>
            </a:endParaRPr>
          </a:p>
        </p:txBody>
      </p:sp>
      <p:sp>
        <p:nvSpPr>
          <p:cNvPr id="12" name="TextBox 11"/>
          <p:cNvSpPr txBox="1"/>
          <p:nvPr/>
        </p:nvSpPr>
        <p:spPr>
          <a:xfrm>
            <a:off x="323528" y="601792"/>
            <a:ext cx="1311275" cy="369332"/>
          </a:xfrm>
          <a:prstGeom prst="rect">
            <a:avLst/>
          </a:prstGeom>
          <a:noFill/>
        </p:spPr>
        <p:txBody>
          <a:bodyPr wrap="square" rtlCol="0">
            <a:spAutoFit/>
          </a:bodyPr>
          <a:lstStyle/>
          <a:p>
            <a:r>
              <a:rPr lang="uk-UA" b="1" dirty="0" smtClean="0">
                <a:solidFill>
                  <a:srgbClr val="280EC2"/>
                </a:solidFill>
                <a:latin typeface="Times New Roman" pitchFamily="18" charset="0"/>
                <a:cs typeface="Times New Roman" pitchFamily="18" charset="0"/>
              </a:rPr>
              <a:t>Група № 6</a:t>
            </a:r>
            <a:endParaRPr lang="uk-UA" b="1" dirty="0">
              <a:solidFill>
                <a:srgbClr val="280EC2"/>
              </a:solidFill>
              <a:latin typeface="Times New Roman" pitchFamily="18" charset="0"/>
              <a:cs typeface="Times New Roman" pitchFamily="18" charset="0"/>
            </a:endParaRPr>
          </a:p>
        </p:txBody>
      </p:sp>
      <p:sp>
        <p:nvSpPr>
          <p:cNvPr id="10" name="TextBox 9"/>
          <p:cNvSpPr txBox="1"/>
          <p:nvPr/>
        </p:nvSpPr>
        <p:spPr>
          <a:xfrm>
            <a:off x="6365783" y="3455898"/>
            <a:ext cx="1711881" cy="369332"/>
          </a:xfrm>
          <a:prstGeom prst="rect">
            <a:avLst/>
          </a:prstGeom>
          <a:noFill/>
        </p:spPr>
        <p:txBody>
          <a:bodyPr wrap="square" rtlCol="0">
            <a:spAutoFit/>
          </a:bodyPr>
          <a:lstStyle/>
          <a:p>
            <a:r>
              <a:rPr lang="uk-UA" b="1" dirty="0" smtClean="0">
                <a:solidFill>
                  <a:srgbClr val="280EC2"/>
                </a:solidFill>
                <a:latin typeface="Times New Roman" pitchFamily="18" charset="0"/>
                <a:cs typeface="Times New Roman" pitchFamily="18" charset="0"/>
              </a:rPr>
              <a:t>      Група №13  </a:t>
            </a:r>
            <a:endParaRPr lang="uk-UA" b="1" dirty="0">
              <a:solidFill>
                <a:srgbClr val="280EC2"/>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217" y="4004166"/>
            <a:ext cx="2695738" cy="269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7" y="908720"/>
            <a:ext cx="3571254" cy="243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48" y="971124"/>
            <a:ext cx="3843907" cy="237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2252" y="3954454"/>
            <a:ext cx="3635449" cy="2739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00034" y="357166"/>
            <a:ext cx="8248430" cy="369332"/>
          </a:xfrm>
          <a:prstGeom prst="rect">
            <a:avLst/>
          </a:prstGeom>
        </p:spPr>
        <p:txBody>
          <a:bodyPr wrap="square">
            <a:spAutoFit/>
          </a:bodyPr>
          <a:lstStyle/>
          <a:p>
            <a:pPr marL="109728" lvl="0">
              <a:spcBef>
                <a:spcPts val="400"/>
              </a:spcBef>
              <a:buClr>
                <a:srgbClr val="2DA2BF"/>
              </a:buClr>
              <a:buSzPct val="68000"/>
            </a:pPr>
            <a:r>
              <a:rPr lang="uk-UA" b="1" i="1" dirty="0" smtClean="0">
                <a:solidFill>
                  <a:srgbClr val="280EC2"/>
                </a:solidFill>
                <a:latin typeface="Times New Roman" pitchFamily="18" charset="0"/>
                <a:cs typeface="Times New Roman" pitchFamily="18" charset="0"/>
              </a:rPr>
              <a:t>3.Групи середнього дошкільного віку  3 групи -  44 дитини, </a:t>
            </a:r>
            <a:r>
              <a:rPr lang="uk-UA" b="1" i="1" dirty="0">
                <a:solidFill>
                  <a:srgbClr val="280EC2"/>
                </a:solidFill>
                <a:latin typeface="Times New Roman" pitchFamily="18" charset="0"/>
                <a:cs typeface="Times New Roman" pitchFamily="18" charset="0"/>
              </a:rPr>
              <a:t>3</a:t>
            </a:r>
            <a:r>
              <a:rPr lang="uk-UA" b="1" i="1" dirty="0" smtClean="0">
                <a:solidFill>
                  <a:srgbClr val="280EC2"/>
                </a:solidFill>
                <a:latin typeface="Times New Roman" pitchFamily="18" charset="0"/>
                <a:cs typeface="Times New Roman" pitchFamily="18" charset="0"/>
              </a:rPr>
              <a:t>  інклюзивні групи</a:t>
            </a:r>
            <a:endParaRPr lang="ru-RU" i="1" dirty="0" smtClean="0">
              <a:solidFill>
                <a:srgbClr val="280EC2"/>
              </a:solidFill>
              <a:latin typeface="Times New Roman" pitchFamily="18" charset="0"/>
              <a:cs typeface="Times New Roman" pitchFamily="18" charset="0"/>
            </a:endParaRPr>
          </a:p>
        </p:txBody>
      </p:sp>
      <p:sp>
        <p:nvSpPr>
          <p:cNvPr id="4" name="TextBox 3"/>
          <p:cNvSpPr txBox="1"/>
          <p:nvPr/>
        </p:nvSpPr>
        <p:spPr>
          <a:xfrm>
            <a:off x="1331640" y="726498"/>
            <a:ext cx="1728192" cy="369332"/>
          </a:xfrm>
          <a:prstGeom prst="rect">
            <a:avLst/>
          </a:prstGeom>
          <a:noFill/>
        </p:spPr>
        <p:txBody>
          <a:bodyPr wrap="square" rtlCol="0">
            <a:spAutoFit/>
          </a:bodyPr>
          <a:lstStyle/>
          <a:p>
            <a:r>
              <a:rPr lang="uk-UA" b="1" dirty="0" smtClean="0">
                <a:solidFill>
                  <a:srgbClr val="280EC2"/>
                </a:solidFill>
                <a:latin typeface="Times New Roman" pitchFamily="18" charset="0"/>
                <a:cs typeface="Times New Roman" pitchFamily="18" charset="0"/>
              </a:rPr>
              <a:t>       Група №3</a:t>
            </a:r>
            <a:endParaRPr lang="uk-UA" b="1" dirty="0">
              <a:solidFill>
                <a:srgbClr val="280EC2"/>
              </a:solidFill>
              <a:latin typeface="Times New Roman" pitchFamily="18" charset="0"/>
              <a:cs typeface="Times New Roman" pitchFamily="18" charset="0"/>
            </a:endParaRPr>
          </a:p>
        </p:txBody>
      </p:sp>
      <p:sp>
        <p:nvSpPr>
          <p:cNvPr id="9" name="TextBox 8"/>
          <p:cNvSpPr txBox="1"/>
          <p:nvPr/>
        </p:nvSpPr>
        <p:spPr>
          <a:xfrm>
            <a:off x="6372200" y="767752"/>
            <a:ext cx="1728192" cy="369332"/>
          </a:xfrm>
          <a:prstGeom prst="rect">
            <a:avLst/>
          </a:prstGeom>
          <a:noFill/>
        </p:spPr>
        <p:txBody>
          <a:bodyPr wrap="square" rtlCol="0">
            <a:spAutoFit/>
          </a:bodyPr>
          <a:lstStyle/>
          <a:p>
            <a:r>
              <a:rPr lang="uk-UA" b="1" dirty="0" smtClean="0">
                <a:solidFill>
                  <a:srgbClr val="280EC2"/>
                </a:solidFill>
                <a:latin typeface="Times New Roman" pitchFamily="18" charset="0"/>
                <a:cs typeface="Times New Roman" pitchFamily="18" charset="0"/>
              </a:rPr>
              <a:t>       Група №4</a:t>
            </a:r>
            <a:endParaRPr lang="uk-UA" b="1" dirty="0">
              <a:solidFill>
                <a:srgbClr val="280EC2"/>
              </a:solidFill>
              <a:latin typeface="Times New Roman" pitchFamily="18" charset="0"/>
              <a:cs typeface="Times New Roman" pitchFamily="18" charset="0"/>
            </a:endParaRPr>
          </a:p>
        </p:txBody>
      </p:sp>
      <p:sp>
        <p:nvSpPr>
          <p:cNvPr id="10" name="TextBox 9"/>
          <p:cNvSpPr txBox="1"/>
          <p:nvPr/>
        </p:nvSpPr>
        <p:spPr>
          <a:xfrm>
            <a:off x="1527905" y="3465815"/>
            <a:ext cx="1728192" cy="369332"/>
          </a:xfrm>
          <a:prstGeom prst="rect">
            <a:avLst/>
          </a:prstGeom>
          <a:noFill/>
        </p:spPr>
        <p:txBody>
          <a:bodyPr wrap="square" rtlCol="0">
            <a:spAutoFit/>
          </a:bodyPr>
          <a:lstStyle/>
          <a:p>
            <a:r>
              <a:rPr lang="uk-UA" b="1" dirty="0" smtClean="0">
                <a:solidFill>
                  <a:srgbClr val="280EC2"/>
                </a:solidFill>
                <a:latin typeface="Times New Roman" pitchFamily="18" charset="0"/>
                <a:cs typeface="Times New Roman" pitchFamily="18" charset="0"/>
              </a:rPr>
              <a:t>       Група №5</a:t>
            </a:r>
            <a:endParaRPr lang="uk-UA" b="1" dirty="0">
              <a:solidFill>
                <a:srgbClr val="280EC2"/>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35545"/>
            <a:ext cx="3456384" cy="2430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2286" y="1137084"/>
            <a:ext cx="2739424" cy="4856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34" y="3835147"/>
            <a:ext cx="3999958" cy="2753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844" y="214290"/>
            <a:ext cx="8893652" cy="646331"/>
          </a:xfrm>
          <a:prstGeom prst="rect">
            <a:avLst/>
          </a:prstGeom>
        </p:spPr>
        <p:txBody>
          <a:bodyPr wrap="square">
            <a:spAutoFit/>
          </a:bodyPr>
          <a:lstStyle/>
          <a:p>
            <a:pPr marL="365760" lvl="0" indent="-256032">
              <a:spcBef>
                <a:spcPts val="400"/>
              </a:spcBef>
              <a:buClr>
                <a:srgbClr val="2DA2BF"/>
              </a:buClr>
              <a:buSzPct val="68000"/>
            </a:pPr>
            <a:r>
              <a:rPr lang="uk-UA" b="1" i="1" dirty="0" smtClean="0">
                <a:solidFill>
                  <a:srgbClr val="280EC2"/>
                </a:solidFill>
                <a:latin typeface="Times New Roman" pitchFamily="18" charset="0"/>
                <a:cs typeface="Times New Roman" pitchFamily="18" charset="0"/>
              </a:rPr>
              <a:t>4. Групи старшого  дошкільного віку 3 групи – 60 дітей, з них  3 групи спеціального призначення  для дітей з вадами мови</a:t>
            </a:r>
          </a:p>
        </p:txBody>
      </p:sp>
      <p:sp>
        <p:nvSpPr>
          <p:cNvPr id="3" name="TextBox 2"/>
          <p:cNvSpPr txBox="1"/>
          <p:nvPr/>
        </p:nvSpPr>
        <p:spPr>
          <a:xfrm>
            <a:off x="3027673" y="860621"/>
            <a:ext cx="2232248" cy="369332"/>
          </a:xfrm>
          <a:prstGeom prst="rect">
            <a:avLst/>
          </a:prstGeom>
          <a:noFill/>
        </p:spPr>
        <p:txBody>
          <a:bodyPr wrap="square" rtlCol="0">
            <a:spAutoFit/>
          </a:bodyPr>
          <a:lstStyle/>
          <a:p>
            <a:r>
              <a:rPr lang="uk-UA" b="1" dirty="0" smtClean="0">
                <a:solidFill>
                  <a:srgbClr val="280EC2"/>
                </a:solidFill>
                <a:latin typeface="Times New Roman" pitchFamily="18" charset="0"/>
                <a:cs typeface="Times New Roman" pitchFamily="18" charset="0"/>
              </a:rPr>
              <a:t>                Група №</a:t>
            </a:r>
            <a:r>
              <a:rPr lang="uk-UA" b="1" dirty="0">
                <a:solidFill>
                  <a:srgbClr val="280EC2"/>
                </a:solidFill>
                <a:latin typeface="Times New Roman" pitchFamily="18" charset="0"/>
                <a:cs typeface="Times New Roman" pitchFamily="18" charset="0"/>
              </a:rPr>
              <a:t>8</a:t>
            </a:r>
          </a:p>
        </p:txBody>
      </p:sp>
      <p:sp>
        <p:nvSpPr>
          <p:cNvPr id="5" name="TextBox 4"/>
          <p:cNvSpPr txBox="1"/>
          <p:nvPr/>
        </p:nvSpPr>
        <p:spPr>
          <a:xfrm>
            <a:off x="7355321" y="3472491"/>
            <a:ext cx="1368152" cy="369332"/>
          </a:xfrm>
          <a:prstGeom prst="rect">
            <a:avLst/>
          </a:prstGeom>
          <a:noFill/>
        </p:spPr>
        <p:txBody>
          <a:bodyPr wrap="square" rtlCol="0">
            <a:spAutoFit/>
          </a:bodyPr>
          <a:lstStyle/>
          <a:p>
            <a:r>
              <a:rPr lang="uk-UA" b="1" dirty="0" smtClean="0">
                <a:solidFill>
                  <a:srgbClr val="280EC2"/>
                </a:solidFill>
                <a:latin typeface="Times New Roman" pitchFamily="18" charset="0"/>
                <a:cs typeface="Times New Roman" pitchFamily="18" charset="0"/>
              </a:rPr>
              <a:t>Група №14</a:t>
            </a:r>
            <a:endParaRPr lang="uk-UA" b="1" dirty="0">
              <a:solidFill>
                <a:srgbClr val="280EC2"/>
              </a:solidFill>
              <a:latin typeface="Times New Roman" pitchFamily="18" charset="0"/>
              <a:cs typeface="Times New Roman" pitchFamily="18" charset="0"/>
            </a:endParaRPr>
          </a:p>
        </p:txBody>
      </p:sp>
      <p:sp>
        <p:nvSpPr>
          <p:cNvPr id="11" name="TextBox 10"/>
          <p:cNvSpPr txBox="1"/>
          <p:nvPr/>
        </p:nvSpPr>
        <p:spPr>
          <a:xfrm>
            <a:off x="422051" y="3472491"/>
            <a:ext cx="1368152" cy="369332"/>
          </a:xfrm>
          <a:prstGeom prst="rect">
            <a:avLst/>
          </a:prstGeom>
          <a:noFill/>
        </p:spPr>
        <p:txBody>
          <a:bodyPr wrap="square" rtlCol="0">
            <a:spAutoFit/>
          </a:bodyPr>
          <a:lstStyle/>
          <a:p>
            <a:r>
              <a:rPr lang="uk-UA" b="1" dirty="0" smtClean="0">
                <a:solidFill>
                  <a:srgbClr val="280EC2"/>
                </a:solidFill>
                <a:latin typeface="Times New Roman" pitchFamily="18" charset="0"/>
                <a:cs typeface="Times New Roman" pitchFamily="18" charset="0"/>
              </a:rPr>
              <a:t>Група №</a:t>
            </a:r>
            <a:r>
              <a:rPr lang="uk-UA" b="1" dirty="0">
                <a:solidFill>
                  <a:srgbClr val="280EC2"/>
                </a:solidFill>
                <a:latin typeface="Times New Roman" pitchFamily="18" charset="0"/>
                <a:cs typeface="Times New Roman" pitchFamily="18" charset="0"/>
              </a:rPr>
              <a:t>9</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841823"/>
            <a:ext cx="4083467" cy="261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44" y="3841824"/>
            <a:ext cx="4571553" cy="25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3" y="1268761"/>
            <a:ext cx="3777605" cy="2524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8851</TotalTime>
  <Words>5677</Words>
  <Application>Microsoft Office PowerPoint</Application>
  <PresentationFormat>Экран (4:3)</PresentationFormat>
  <Paragraphs>603</Paragraphs>
  <Slides>48</Slides>
  <Notes>3</Notes>
  <HiddenSlides>0</HiddenSlides>
  <MMClips>1</MMClips>
  <ScaleCrop>false</ScaleCrop>
  <HeadingPairs>
    <vt:vector size="4" baseType="variant">
      <vt:variant>
        <vt:lpstr>Тема</vt:lpstr>
      </vt:variant>
      <vt:variant>
        <vt:i4>1</vt:i4>
      </vt:variant>
      <vt:variant>
        <vt:lpstr>Заголовки слайдов</vt:lpstr>
      </vt:variant>
      <vt:variant>
        <vt:i4>48</vt:i4>
      </vt:variant>
    </vt:vector>
  </HeadingPairs>
  <TitlesOfParts>
    <vt:vector size="49" baseType="lpstr">
      <vt:lpstr>Воздушный поток</vt:lpstr>
      <vt:lpstr>                                </vt:lpstr>
      <vt:lpstr>Презентация PowerPoint</vt:lpstr>
      <vt:lpstr>Презентация PowerPoint</vt:lpstr>
      <vt:lpstr>Я, як директор, забезпечую:</vt:lpstr>
      <vt:lpstr>Загальна інформація  про закладу дошкільної освіти : </vt:lpstr>
      <vt:lpstr>Паспорт закладу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Завдання  на 2023-2024 навчальний рік</vt:lpstr>
      <vt:lpstr>Презентация PowerPoint</vt:lpstr>
      <vt:lpstr>Презентация PowerPoint</vt:lpstr>
      <vt:lpstr>Кадрове забезпечення</vt:lpstr>
      <vt:lpstr>Дані про педагогічний стаж роботи</vt:lpstr>
      <vt:lpstr>Кваліфікаційний рівень педагогів</vt:lpstr>
      <vt:lpstr>Презентация PowerPoint</vt:lpstr>
      <vt:lpstr>Аналіз освітнього рівня педагогів</vt:lpstr>
      <vt:lpstr>Методична робота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Свята, виставки</vt:lpstr>
      <vt:lpstr>Презентация PowerPoint</vt:lpstr>
      <vt:lpstr>Презентация PowerPoint</vt:lpstr>
      <vt:lpstr>Логопедична робота</vt:lpstr>
      <vt:lpstr>Презентация PowerPoint</vt:lpstr>
      <vt:lpstr>Презентация PowerPoint</vt:lpstr>
      <vt:lpstr>Психологічна робота</vt:lpstr>
      <vt:lpstr>Презентация PowerPoint</vt:lpstr>
      <vt:lpstr>Фізкультурно-оздоровча робота</vt:lpstr>
      <vt:lpstr>Презентация PowerPoint</vt:lpstr>
      <vt:lpstr>Робота з батьками</vt:lpstr>
      <vt:lpstr>Презентация PowerPoint</vt:lpstr>
      <vt:lpstr>Співпраця з ІРЦ  щодо питань впровадження інклюзивних цінностей в освітній процес ЗДО</vt:lpstr>
      <vt:lpstr>Презентация PowerPoint</vt:lpstr>
      <vt:lpstr>       Медична робота</vt:lpstr>
      <vt:lpstr>Презентация PowerPoint</vt:lpstr>
      <vt:lpstr>Презентация PowerPoint</vt:lpstr>
      <vt:lpstr>Дотримання вимог охорони дитинства, техніки безпеки, санітарно-гігієнічних та протипожежних норм </vt:lpstr>
      <vt:lpstr>Матеріально – технічна база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H-8ost</dc:creator>
  <cp:lastModifiedBy>1</cp:lastModifiedBy>
  <cp:revision>655</cp:revision>
  <dcterms:created xsi:type="dcterms:W3CDTF">2017-05-16T10:51:56Z</dcterms:created>
  <dcterms:modified xsi:type="dcterms:W3CDTF">2024-05-28T06:39:31Z</dcterms:modified>
</cp:coreProperties>
</file>