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780" r:id="rId1"/>
  </p:sldMasterIdLst>
  <p:notesMasterIdLst>
    <p:notesMasterId r:id="rId52"/>
  </p:notesMasterIdLst>
  <p:sldIdLst>
    <p:sldId id="256" r:id="rId2"/>
    <p:sldId id="257" r:id="rId3"/>
    <p:sldId id="258" r:id="rId4"/>
    <p:sldId id="308" r:id="rId5"/>
    <p:sldId id="260" r:id="rId6"/>
    <p:sldId id="261" r:id="rId7"/>
    <p:sldId id="262" r:id="rId8"/>
    <p:sldId id="263" r:id="rId9"/>
    <p:sldId id="275" r:id="rId10"/>
    <p:sldId id="310" r:id="rId11"/>
    <p:sldId id="311" r:id="rId12"/>
    <p:sldId id="312" r:id="rId13"/>
    <p:sldId id="313" r:id="rId14"/>
    <p:sldId id="264" r:id="rId15"/>
    <p:sldId id="314" r:id="rId16"/>
    <p:sldId id="305" r:id="rId17"/>
    <p:sldId id="265" r:id="rId18"/>
    <p:sldId id="266" r:id="rId19"/>
    <p:sldId id="267" r:id="rId20"/>
    <p:sldId id="268" r:id="rId21"/>
    <p:sldId id="271" r:id="rId22"/>
    <p:sldId id="301" r:id="rId23"/>
    <p:sldId id="324" r:id="rId24"/>
    <p:sldId id="272" r:id="rId25"/>
    <p:sldId id="277" r:id="rId26"/>
    <p:sldId id="325" r:id="rId27"/>
    <p:sldId id="318" r:id="rId28"/>
    <p:sldId id="329" r:id="rId29"/>
    <p:sldId id="317" r:id="rId30"/>
    <p:sldId id="281" r:id="rId31"/>
    <p:sldId id="282" r:id="rId32"/>
    <p:sldId id="315" r:id="rId33"/>
    <p:sldId id="278" r:id="rId34"/>
    <p:sldId id="290" r:id="rId35"/>
    <p:sldId id="316" r:id="rId36"/>
    <p:sldId id="279" r:id="rId37"/>
    <p:sldId id="286" r:id="rId38"/>
    <p:sldId id="326" r:id="rId39"/>
    <p:sldId id="283" r:id="rId40"/>
    <p:sldId id="291" r:id="rId41"/>
    <p:sldId id="327" r:id="rId42"/>
    <p:sldId id="295" r:id="rId43"/>
    <p:sldId id="307" r:id="rId44"/>
    <p:sldId id="322" r:id="rId45"/>
    <p:sldId id="328" r:id="rId46"/>
    <p:sldId id="292" r:id="rId47"/>
    <p:sldId id="323" r:id="rId48"/>
    <p:sldId id="289" r:id="rId49"/>
    <p:sldId id="285" r:id="rId50"/>
    <p:sldId id="297" r:id="rId5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0EC2"/>
    <a:srgbClr val="00602B"/>
    <a:srgbClr val="1046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86380" autoAdjust="0"/>
  </p:normalViewPr>
  <p:slideViewPr>
    <p:cSldViewPr>
      <p:cViewPr>
        <p:scale>
          <a:sx n="100" d="100"/>
          <a:sy n="100" d="100"/>
        </p:scale>
        <p:origin x="-516" y="18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_____Microsoft_Excel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uk-UA"/>
  <c:roundedCorners val="1"/>
  <mc:AlternateContent xmlns:mc="http://schemas.openxmlformats.org/markup-compatibility/2006">
    <mc:Choice xmlns:c14="http://schemas.microsoft.com/office/drawing/2007/8/2/chart" Requires="c14">
      <c14:style val="103"/>
    </mc:Choice>
    <mc:Fallback>
      <c:style val="3"/>
    </mc:Fallback>
  </mc:AlternateContent>
  <c:chart>
    <c:autoTitleDeleted val="1"/>
    <c:view3D>
      <c:rotX val="30"/>
      <c:hPercent val="100"/>
      <c:rotY val="20"/>
      <c:depthPercent val="100"/>
      <c:rAngAx val="0"/>
      <c:perspective val="50"/>
    </c:view3D>
    <c:floor>
      <c:thickness val="0"/>
    </c:floor>
    <c:sideWall>
      <c:thickness val="0"/>
    </c:sideWall>
    <c:backWall>
      <c:thickness val="0"/>
    </c:backWall>
    <c:plotArea>
      <c:layout>
        <c:manualLayout>
          <c:layoutTarget val="inner"/>
          <c:xMode val="edge"/>
          <c:yMode val="edge"/>
          <c:x val="0.16144462209512953"/>
          <c:y val="5.0068041644281795E-2"/>
          <c:w val="0.56806932885073957"/>
          <c:h val="0.66773026908794808"/>
        </c:manualLayout>
      </c:layout>
      <c:bar3DChart>
        <c:barDir val="col"/>
        <c:grouping val="standard"/>
        <c:varyColors val="0"/>
        <c:ser>
          <c:idx val="0"/>
          <c:order val="0"/>
          <c:tx>
            <c:strRef>
              <c:f>Лист1!$B$1</c:f>
              <c:strCache>
                <c:ptCount val="1"/>
                <c:pt idx="0">
                  <c:v>Столбец1</c:v>
                </c:pt>
              </c:strCache>
            </c:strRef>
          </c:tx>
          <c:invertIfNegative val="0"/>
          <c:dPt>
            <c:idx val="0"/>
            <c:invertIfNegative val="0"/>
            <c:bubble3D val="0"/>
          </c:dPt>
          <c:dPt>
            <c:idx val="1"/>
            <c:invertIfNegative val="0"/>
            <c:bubble3D val="0"/>
            <c:explosion val="11"/>
          </c:dPt>
          <c:dPt>
            <c:idx val="2"/>
            <c:invertIfNegative val="0"/>
            <c:bubble3D val="0"/>
          </c:dPt>
          <c:dPt>
            <c:idx val="3"/>
            <c:invertIfNegative val="0"/>
            <c:bubble3D val="0"/>
          </c:dPt>
          <c:dPt>
            <c:idx val="4"/>
            <c:invertIfNegative val="0"/>
            <c:bubble3D val="0"/>
          </c:dPt>
          <c:cat>
            <c:strRef>
              <c:f>Лист1!$A$2:$A$6</c:f>
              <c:strCache>
                <c:ptCount val="4"/>
                <c:pt idx="1">
                  <c:v>5-10 років</c:v>
                </c:pt>
                <c:pt idx="2">
                  <c:v>10-20 років</c:v>
                </c:pt>
                <c:pt idx="3">
                  <c:v>більше 20 років</c:v>
                </c:pt>
              </c:strCache>
            </c:strRef>
          </c:cat>
          <c:val>
            <c:numRef>
              <c:f>Лист1!$B$2:$B$6</c:f>
              <c:numCache>
                <c:formatCode>_-* #,##0.00_р_._-;\-* #,##0.00_р_._-;_-* "-"??_р_._-;_-@_-</c:formatCode>
                <c:ptCount val="5"/>
                <c:pt idx="1">
                  <c:v>4</c:v>
                </c:pt>
                <c:pt idx="2">
                  <c:v>6</c:v>
                </c:pt>
                <c:pt idx="3">
                  <c:v>23</c:v>
                </c:pt>
              </c:numCache>
            </c:numRef>
          </c:val>
        </c:ser>
        <c:dLbls>
          <c:showLegendKey val="0"/>
          <c:showVal val="0"/>
          <c:showCatName val="0"/>
          <c:showSerName val="0"/>
          <c:showPercent val="0"/>
          <c:showBubbleSize val="0"/>
        </c:dLbls>
        <c:gapWidth val="100"/>
        <c:shape val="cylinder"/>
        <c:axId val="33040896"/>
        <c:axId val="158127168"/>
        <c:axId val="158275456"/>
      </c:bar3DChart>
      <c:catAx>
        <c:axId val="33040896"/>
        <c:scaling>
          <c:orientation val="minMax"/>
        </c:scaling>
        <c:delete val="0"/>
        <c:axPos val="b"/>
        <c:majorTickMark val="out"/>
        <c:minorTickMark val="none"/>
        <c:tickLblPos val="nextTo"/>
        <c:crossAx val="158127168"/>
        <c:crosses val="autoZero"/>
        <c:auto val="1"/>
        <c:lblAlgn val="ctr"/>
        <c:lblOffset val="100"/>
        <c:noMultiLvlLbl val="0"/>
      </c:catAx>
      <c:valAx>
        <c:axId val="158127168"/>
        <c:scaling>
          <c:orientation val="minMax"/>
        </c:scaling>
        <c:delete val="1"/>
        <c:axPos val="l"/>
        <c:majorGridlines>
          <c:spPr>
            <a:effectLst>
              <a:outerShdw blurRad="50800" dist="50800" dir="5400000" algn="ctr" rotWithShape="0">
                <a:srgbClr val="FFFF00"/>
              </a:outerShdw>
            </a:effectLst>
          </c:spPr>
        </c:majorGridlines>
        <c:numFmt formatCode="_-* #,##0.00_р_._-;\-* #,##0.00_р_._-;_-* &quot;-&quot;??_р_._-;_-@_-" sourceLinked="1"/>
        <c:majorTickMark val="out"/>
        <c:minorTickMark val="none"/>
        <c:tickLblPos val="nextTo"/>
        <c:crossAx val="33040896"/>
        <c:crosses val="autoZero"/>
        <c:crossBetween val="between"/>
      </c:valAx>
      <c:serAx>
        <c:axId val="158275456"/>
        <c:scaling>
          <c:orientation val="minMax"/>
        </c:scaling>
        <c:delete val="0"/>
        <c:axPos val="b"/>
        <c:majorTickMark val="out"/>
        <c:minorTickMark val="none"/>
        <c:tickLblPos val="nextTo"/>
        <c:crossAx val="158127168"/>
        <c:crosses val="autoZero"/>
      </c:serAx>
    </c:plotArea>
    <c:plotVisOnly val="1"/>
    <c:dispBlanksAs val="zero"/>
    <c:showDLblsOverMax val="1"/>
  </c:chart>
  <c:txPr>
    <a:bodyPr/>
    <a:lstStyle/>
    <a:p>
      <a:pPr>
        <a:defRPr sz="1800"/>
      </a:pPr>
      <a:endParaRPr lang="uk-UA"/>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7">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4551966-CF95-40B2-B813-1FD2103E11E6}" type="datetimeFigureOut">
              <a:rPr lang="ru-RU" smtClean="0"/>
              <a:pPr/>
              <a:t>28.05.2025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415FAEF-52E2-4278-9889-B154529D6D02}" type="slidenum">
              <a:rPr lang="ru-RU" smtClean="0"/>
              <a:pPr/>
              <a:t>‹#›</a:t>
            </a:fld>
            <a:endParaRPr lang="ru-RU"/>
          </a:p>
        </p:txBody>
      </p:sp>
    </p:spTree>
    <p:extLst>
      <p:ext uri="{BB962C8B-B14F-4D97-AF65-F5344CB8AC3E}">
        <p14:creationId xmlns:p14="http://schemas.microsoft.com/office/powerpoint/2010/main" val="9153842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8415FAEF-52E2-4278-9889-B154529D6D02}" type="slidenum">
              <a:rPr lang="ru-RU" smtClean="0"/>
              <a:pPr/>
              <a:t>1</a:t>
            </a:fld>
            <a:endParaRPr lang="ru-RU"/>
          </a:p>
        </p:txBody>
      </p:sp>
    </p:spTree>
    <p:extLst>
      <p:ext uri="{BB962C8B-B14F-4D97-AF65-F5344CB8AC3E}">
        <p14:creationId xmlns:p14="http://schemas.microsoft.com/office/powerpoint/2010/main" val="1215550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8415FAEF-52E2-4278-9889-B154529D6D02}" type="slidenum">
              <a:rPr lang="ru-RU" smtClean="0"/>
              <a:pPr/>
              <a:t>30</a:t>
            </a:fld>
            <a:endParaRPr lang="ru-RU"/>
          </a:p>
        </p:txBody>
      </p:sp>
    </p:spTree>
    <p:extLst>
      <p:ext uri="{BB962C8B-B14F-4D97-AF65-F5344CB8AC3E}">
        <p14:creationId xmlns:p14="http://schemas.microsoft.com/office/powerpoint/2010/main" val="5143037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8415FAEF-52E2-4278-9889-B154529D6D02}" type="slidenum">
              <a:rPr lang="ru-RU" smtClean="0"/>
              <a:pPr/>
              <a:t>31</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8415FAEF-52E2-4278-9889-B154529D6D02}" type="slidenum">
              <a:rPr lang="ru-RU" smtClean="0"/>
              <a:pPr/>
              <a:t>42</a:t>
            </a:fld>
            <a:endParaRPr lang="ru-RU"/>
          </a:p>
        </p:txBody>
      </p:sp>
    </p:spTree>
    <p:extLst>
      <p:ext uri="{BB962C8B-B14F-4D97-AF65-F5344CB8AC3E}">
        <p14:creationId xmlns:p14="http://schemas.microsoft.com/office/powerpoint/2010/main" val="4096148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5B106E36-FD25-4E2D-B0AA-010F637433A0}" type="datetimeFigureOut">
              <a:rPr lang="ru-RU" smtClean="0"/>
              <a:pPr/>
              <a:t>28.05.2025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ransition spd="med">
    <p:dissolv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5B106E36-FD25-4E2D-B0AA-010F637433A0}" type="datetimeFigureOut">
              <a:rPr lang="ru-RU" smtClean="0"/>
              <a:pPr/>
              <a:t>28.05.2025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p:dissolv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B106E36-FD25-4E2D-B0AA-010F637433A0}" type="datetimeFigureOut">
              <a:rPr lang="ru-RU" smtClean="0"/>
              <a:pPr/>
              <a:t>28.05.2025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p:dissolv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B106E36-FD25-4E2D-B0AA-010F637433A0}" type="datetimeFigureOut">
              <a:rPr lang="ru-RU" smtClean="0"/>
              <a:pPr/>
              <a:t>28.05.2025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ransition spd="med">
    <p:dissolv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B106E36-FD25-4E2D-B0AA-010F637433A0}" type="datetimeFigureOut">
              <a:rPr lang="ru-RU" smtClean="0"/>
              <a:pPr/>
              <a:t>28.05.2025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p:dissolv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B106E36-FD25-4E2D-B0AA-010F637433A0}" type="datetimeFigureOut">
              <a:rPr lang="ru-RU" smtClean="0"/>
              <a:pPr/>
              <a:t>28.05.2025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25C68B6-61C2-468F-89AB-4B9F7531AA68}" type="slidenum">
              <a:rPr lang="ru-RU" smtClean="0"/>
              <a:pPr/>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ransition spd="med">
    <p:dissolv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5B106E36-FD25-4E2D-B0AA-010F637433A0}" type="datetimeFigureOut">
              <a:rPr lang="ru-RU" smtClean="0"/>
              <a:pPr/>
              <a:t>28.05.2025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725C68B6-61C2-468F-89AB-4B9F7531AA68}" type="slidenum">
              <a:rPr lang="ru-RU" smtClean="0"/>
              <a:pPr/>
              <a:t>‹#›</a:t>
            </a:fld>
            <a:endParaRPr lang="ru-RU"/>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ransition spd="med">
    <p:dissolv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5B106E36-FD25-4E2D-B0AA-010F637433A0}" type="datetimeFigureOut">
              <a:rPr lang="ru-RU" smtClean="0"/>
              <a:pPr/>
              <a:t>28.05.2025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p:dissolv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106E36-FD25-4E2D-B0AA-010F637433A0}" type="datetimeFigureOut">
              <a:rPr lang="ru-RU" smtClean="0"/>
              <a:pPr/>
              <a:t>28.05.2025</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p:dissolv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B106E36-FD25-4E2D-B0AA-010F637433A0}" type="datetimeFigureOut">
              <a:rPr lang="ru-RU" smtClean="0"/>
              <a:pPr/>
              <a:t>28.05.2025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p:dissolv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B106E36-FD25-4E2D-B0AA-010F637433A0}" type="datetimeFigureOut">
              <a:rPr lang="ru-RU" smtClean="0"/>
              <a:pPr/>
              <a:t>28.05.2025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25C68B6-61C2-468F-89AB-4B9F7531AA68}" type="slidenum">
              <a:rPr lang="ru-RU" smtClean="0"/>
              <a:pPr/>
              <a:t>‹#›</a:t>
            </a:fld>
            <a:endParaRPr lang="ru-RU"/>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ransition spd="med">
    <p:dissolv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5B106E36-FD25-4E2D-B0AA-010F637433A0}" type="datetimeFigureOut">
              <a:rPr lang="ru-RU" smtClean="0"/>
              <a:pPr/>
              <a:t>28.05.2025</a:t>
            </a:fld>
            <a:endParaRPr lang="ru-RU"/>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ransition spd="med">
    <p:dissolve/>
  </p:transition>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audio" Target="file:///F:\Melodiya_-_(iPlayer.fm).mp3" TargetMode="External"/><Relationship Id="rId5" Type="http://schemas.openxmlformats.org/officeDocument/2006/relationships/image" Target="../media/image2.jpe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mon.gov.ua/ua/npa/pro-zatverdzhennya-poryadku-provedennya-monitoringu-yakosti-osviti-zareyestrovanij-u-ministerstvi-yusticiyi-ukrayini-vid-10-lyutogo-2020-roku-15434437"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3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3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3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2.xml"/><Relationship Id="rId5" Type="http://schemas.openxmlformats.org/officeDocument/2006/relationships/image" Target="../media/image55.jpeg"/><Relationship Id="rId4" Type="http://schemas.openxmlformats.org/officeDocument/2006/relationships/image" Target="../media/image54.jpeg"/></Relationships>
</file>

<file path=ppt/slides/_rels/slide46.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hyperlink" Target="https://zakon.rada.gov.ua/laws/show/771/97-%D0%B2%D1%80" TargetMode="External"/><Relationship Id="rId3" Type="http://schemas.openxmlformats.org/officeDocument/2006/relationships/hyperlink" Target="https://zakon.rada.gov.ua/laws/show/2628-14" TargetMode="External"/><Relationship Id="rId7" Type="http://schemas.openxmlformats.org/officeDocument/2006/relationships/hyperlink" Target="https://zakon.rada.gov.ua/laws/show/1645-14" TargetMode="External"/><Relationship Id="rId2" Type="http://schemas.openxmlformats.org/officeDocument/2006/relationships/hyperlink" Target="https://zakon.rada.gov.ua/laws/show/2145-19" TargetMode="External"/><Relationship Id="rId1" Type="http://schemas.openxmlformats.org/officeDocument/2006/relationships/slideLayout" Target="../slideLayouts/slideLayout2.xml"/><Relationship Id="rId6" Type="http://schemas.openxmlformats.org/officeDocument/2006/relationships/hyperlink" Target="https://zakon.rada.gov.ua/laws/show/4004-12" TargetMode="External"/><Relationship Id="rId11" Type="http://schemas.openxmlformats.org/officeDocument/2006/relationships/hyperlink" Target="https://zakon.rada.gov.ua/laws/show/3551-12" TargetMode="External"/><Relationship Id="rId5" Type="http://schemas.openxmlformats.org/officeDocument/2006/relationships/hyperlink" Target="https://zakon.rada.gov.ua/laws/show/280/97-%D0%B2%D1%80" TargetMode="External"/><Relationship Id="rId10" Type="http://schemas.openxmlformats.org/officeDocument/2006/relationships/hyperlink" Target="https://zakon.rada.gov.ua/laws/show/1706-18" TargetMode="External"/><Relationship Id="rId4" Type="http://schemas.openxmlformats.org/officeDocument/2006/relationships/hyperlink" Target="https://zakon.rada.gov.ua/laws/show/463-20" TargetMode="External"/><Relationship Id="rId9" Type="http://schemas.openxmlformats.org/officeDocument/2006/relationships/hyperlink" Target="https://zakon.rada.gov.ua/laws/show/2639-19"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2.xml"/><Relationship Id="rId4" Type="http://schemas.openxmlformats.org/officeDocument/2006/relationships/image" Target="../media/image59.jpeg"/></Relationships>
</file>

<file path=ppt/slides/_rels/slide49.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000364" y="3500438"/>
            <a:ext cx="5929354" cy="3714776"/>
          </a:xfrm>
        </p:spPr>
        <p:txBody>
          <a:bodyPr>
            <a:normAutofit fontScale="90000"/>
          </a:bodyPr>
          <a:lstStyle/>
          <a:p>
            <a:pPr algn="ctr"/>
            <a:r>
              <a:rPr lang="uk-UA" dirty="0" smtClean="0"/>
              <a:t/>
            </a:r>
            <a:br>
              <a:rPr lang="uk-UA" dirty="0" smtClean="0"/>
            </a:br>
            <a:r>
              <a:rPr lang="uk-UA" dirty="0" smtClean="0"/>
              <a:t/>
            </a:r>
            <a:br>
              <a:rPr lang="uk-UA" dirty="0" smtClean="0"/>
            </a:br>
            <a:r>
              <a:rPr lang="uk-UA" dirty="0" smtClean="0"/>
              <a:t/>
            </a:r>
            <a:br>
              <a:rPr lang="uk-UA" dirty="0" smtClean="0"/>
            </a:br>
            <a:r>
              <a:rPr lang="uk-UA" dirty="0" smtClean="0"/>
              <a:t/>
            </a:r>
            <a:br>
              <a:rPr lang="uk-UA" dirty="0" smtClean="0"/>
            </a:br>
            <a:r>
              <a:rPr lang="uk-UA" dirty="0" smtClean="0"/>
              <a:t/>
            </a:r>
            <a:br>
              <a:rPr lang="uk-UA" dirty="0" smtClean="0"/>
            </a:br>
            <a:r>
              <a:rPr lang="uk-UA" dirty="0" smtClean="0"/>
              <a:t/>
            </a:r>
            <a:br>
              <a:rPr lang="uk-UA" dirty="0" smtClean="0"/>
            </a:br>
            <a:r>
              <a:rPr lang="uk-UA" dirty="0" smtClean="0"/>
              <a:t/>
            </a:r>
            <a:br>
              <a:rPr lang="uk-UA" dirty="0" smtClean="0"/>
            </a:br>
            <a:r>
              <a:rPr lang="uk-UA" dirty="0" smtClean="0"/>
              <a:t/>
            </a:r>
            <a:br>
              <a:rPr lang="uk-UA" dirty="0" smtClean="0"/>
            </a:br>
            <a:r>
              <a:rPr lang="uk-UA" dirty="0" smtClean="0"/>
              <a:t/>
            </a:r>
            <a:br>
              <a:rPr lang="uk-UA" dirty="0" smtClean="0"/>
            </a:br>
            <a:r>
              <a:rPr lang="uk-UA" dirty="0" smtClean="0"/>
              <a:t/>
            </a:r>
            <a:br>
              <a:rPr lang="uk-UA" dirty="0" smtClean="0"/>
            </a:br>
            <a:r>
              <a:rPr lang="uk-UA" dirty="0" smtClean="0"/>
              <a:t/>
            </a:r>
            <a:br>
              <a:rPr lang="uk-UA" dirty="0" smtClean="0"/>
            </a:br>
            <a:r>
              <a:rPr lang="uk-UA" dirty="0" smtClean="0"/>
              <a:t/>
            </a:r>
            <a:br>
              <a:rPr lang="uk-UA" dirty="0" smtClean="0"/>
            </a:br>
            <a:r>
              <a:rPr lang="uk-UA" dirty="0" smtClean="0"/>
              <a:t/>
            </a:r>
            <a:br>
              <a:rPr lang="uk-UA" dirty="0" smtClean="0"/>
            </a:br>
            <a:r>
              <a:rPr lang="uk-UA" dirty="0" smtClean="0"/>
              <a:t/>
            </a:r>
            <a:br>
              <a:rPr lang="uk-UA" dirty="0" smtClean="0"/>
            </a:br>
            <a:r>
              <a:rPr lang="uk-UA" dirty="0" smtClean="0"/>
              <a:t/>
            </a:r>
            <a:br>
              <a:rPr lang="uk-UA" dirty="0" smtClean="0"/>
            </a:br>
            <a:r>
              <a:rPr lang="uk-UA" dirty="0" smtClean="0"/>
              <a:t/>
            </a:r>
            <a:br>
              <a:rPr lang="uk-UA" dirty="0" smtClean="0"/>
            </a:br>
            <a:r>
              <a:rPr lang="uk-UA" dirty="0" smtClean="0"/>
              <a:t/>
            </a:r>
            <a:br>
              <a:rPr lang="uk-UA" dirty="0" smtClean="0"/>
            </a:br>
            <a:r>
              <a:rPr lang="uk-UA" dirty="0" smtClean="0"/>
              <a:t/>
            </a:r>
            <a:br>
              <a:rPr lang="uk-UA" dirty="0" smtClean="0"/>
            </a:br>
            <a:r>
              <a:rPr lang="uk-UA" dirty="0" smtClean="0"/>
              <a:t/>
            </a:r>
            <a:br>
              <a:rPr lang="uk-UA" dirty="0" smtClean="0"/>
            </a:br>
            <a:r>
              <a:rPr lang="uk-UA" dirty="0" smtClean="0"/>
              <a:t/>
            </a:r>
            <a:br>
              <a:rPr lang="uk-UA" dirty="0" smtClean="0"/>
            </a:br>
            <a:r>
              <a:rPr lang="uk-UA" dirty="0" smtClean="0"/>
              <a:t/>
            </a:r>
            <a:br>
              <a:rPr lang="uk-UA" dirty="0" smtClean="0"/>
            </a:br>
            <a:r>
              <a:rPr lang="uk-UA" dirty="0" smtClean="0"/>
              <a:t/>
            </a:r>
            <a:br>
              <a:rPr lang="uk-UA" dirty="0" smtClean="0"/>
            </a:br>
            <a:r>
              <a:rPr lang="uk-UA" dirty="0" smtClean="0"/>
              <a:t/>
            </a:r>
            <a:br>
              <a:rPr lang="uk-UA" dirty="0" smtClean="0"/>
            </a:br>
            <a:r>
              <a:rPr lang="uk-UA" dirty="0" smtClean="0"/>
              <a:t/>
            </a:r>
            <a:br>
              <a:rPr lang="uk-UA" dirty="0" smtClean="0"/>
            </a:br>
            <a:r>
              <a:rPr lang="uk-UA" dirty="0" smtClean="0"/>
              <a:t/>
            </a:r>
            <a:br>
              <a:rPr lang="uk-UA" dirty="0" smtClean="0"/>
            </a:br>
            <a:r>
              <a:rPr lang="uk-UA" dirty="0" smtClean="0"/>
              <a:t/>
            </a:r>
            <a:br>
              <a:rPr lang="uk-UA" dirty="0" smtClean="0"/>
            </a:br>
            <a:r>
              <a:rPr lang="uk-UA" dirty="0" smtClean="0"/>
              <a:t/>
            </a:r>
            <a:br>
              <a:rPr lang="uk-UA" dirty="0" smtClean="0"/>
            </a:br>
            <a:r>
              <a:rPr lang="uk-UA" dirty="0" smtClean="0"/>
              <a:t/>
            </a:r>
            <a:br>
              <a:rPr lang="uk-UA" dirty="0" smtClean="0"/>
            </a:br>
            <a:r>
              <a:rPr lang="uk-UA" dirty="0" smtClean="0"/>
              <a:t/>
            </a:r>
            <a:br>
              <a:rPr lang="uk-UA" dirty="0" smtClean="0"/>
            </a:br>
            <a:r>
              <a:rPr lang="uk-UA" dirty="0" smtClean="0"/>
              <a:t/>
            </a:r>
            <a:br>
              <a:rPr lang="uk-UA" dirty="0" smtClean="0"/>
            </a:br>
            <a:r>
              <a:rPr lang="uk-UA" dirty="0" smtClean="0"/>
              <a:t/>
            </a:r>
            <a:br>
              <a:rPr lang="uk-UA" dirty="0" smtClean="0"/>
            </a:br>
            <a:r>
              <a:rPr lang="uk-UA" dirty="0" smtClean="0"/>
              <a:t/>
            </a:r>
            <a:br>
              <a:rPr lang="uk-UA" dirty="0" smtClean="0"/>
            </a:br>
            <a:endParaRPr lang="ru-RU" sz="4000" dirty="0">
              <a:solidFill>
                <a:srgbClr val="C00000"/>
              </a:solidFill>
              <a:latin typeface="Monotype Corsiva" pitchFamily="66" charset="0"/>
            </a:endParaRPr>
          </a:p>
        </p:txBody>
      </p:sp>
      <p:pic>
        <p:nvPicPr>
          <p:cNvPr id="8" name="Melodiya_-_(iPlayer.fm).mp3">
            <a:hlinkClick r:id="" action="ppaction://media"/>
          </p:cNvPr>
          <p:cNvPicPr>
            <a:picLocks noRot="1" noChangeAspect="1"/>
          </p:cNvPicPr>
          <p:nvPr>
            <a:audioFile r:link="rId1"/>
          </p:nvPr>
        </p:nvPicPr>
        <p:blipFill>
          <a:blip r:embed="rId4"/>
          <a:stretch>
            <a:fillRect/>
          </a:stretch>
        </p:blipFill>
        <p:spPr>
          <a:xfrm>
            <a:off x="7786710" y="5929330"/>
            <a:ext cx="559473" cy="500065"/>
          </a:xfrm>
          <a:prstGeom prst="rect">
            <a:avLst/>
          </a:prstGeom>
        </p:spPr>
      </p:pic>
      <p:pic>
        <p:nvPicPr>
          <p:cNvPr id="2050" name="Picture 2" descr="День прапора України - ХНМУ"/>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520" y="692696"/>
            <a:ext cx="8640960" cy="590465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11560" y="1484784"/>
            <a:ext cx="7632848" cy="3170099"/>
          </a:xfrm>
          <a:prstGeom prst="rect">
            <a:avLst/>
          </a:prstGeom>
          <a:noFill/>
        </p:spPr>
        <p:txBody>
          <a:bodyPr wrap="square" rtlCol="0">
            <a:spAutoFit/>
          </a:bodyPr>
          <a:lstStyle/>
          <a:p>
            <a:pPr algn="ctr"/>
            <a:r>
              <a:rPr lang="uk-UA" sz="4000" b="1" dirty="0" smtClean="0">
                <a:latin typeface="Monotype Corsiva" pitchFamily="66" charset="0"/>
                <a:cs typeface="Times New Roman" pitchFamily="18" charset="0"/>
              </a:rPr>
              <a:t>ЗВІТ </a:t>
            </a:r>
          </a:p>
          <a:p>
            <a:pPr algn="ctr"/>
            <a:r>
              <a:rPr lang="uk-UA" sz="4000" b="1" dirty="0" smtClean="0">
                <a:latin typeface="Monotype Corsiva" pitchFamily="66" charset="0"/>
                <a:cs typeface="Times New Roman" pitchFamily="18" charset="0"/>
              </a:rPr>
              <a:t>ДИРЕКТОРА ЗАКЛАДУ ДОШКІЛЬНОЇ ОСВІТИ №8 «КАЛИНОНЬКА»</a:t>
            </a:r>
          </a:p>
          <a:p>
            <a:pPr algn="ctr"/>
            <a:r>
              <a:rPr lang="uk-UA" sz="4000" b="1" dirty="0" smtClean="0">
                <a:latin typeface="Monotype Corsiva" pitchFamily="66" charset="0"/>
                <a:cs typeface="Times New Roman" pitchFamily="18" charset="0"/>
              </a:rPr>
              <a:t>ЗА 2024/2025 НАВЧАЛЬНИЙ РІК</a:t>
            </a:r>
            <a:endParaRPr lang="uk-UA" sz="4000" b="1" dirty="0">
              <a:latin typeface="Monotype Corsiva" pitchFamily="66" charset="0"/>
              <a:cs typeface="Times New Roman" pitchFamily="18" charset="0"/>
            </a:endParaRPr>
          </a:p>
        </p:txBody>
      </p:sp>
      <p:sp>
        <p:nvSpPr>
          <p:cNvPr id="4" name="TextBox 3"/>
          <p:cNvSpPr txBox="1"/>
          <p:nvPr/>
        </p:nvSpPr>
        <p:spPr>
          <a:xfrm>
            <a:off x="2771800" y="5674022"/>
            <a:ext cx="6120680" cy="923330"/>
          </a:xfrm>
          <a:prstGeom prst="rect">
            <a:avLst/>
          </a:prstGeom>
          <a:noFill/>
        </p:spPr>
        <p:txBody>
          <a:bodyPr wrap="square" rtlCol="0">
            <a:spAutoFit/>
          </a:bodyPr>
          <a:lstStyle/>
          <a:p>
            <a:r>
              <a:rPr lang="uk-UA" sz="5400" b="1" dirty="0" smtClean="0">
                <a:solidFill>
                  <a:srgbClr val="FF0000"/>
                </a:solidFill>
                <a:latin typeface="Monotype Corsiva" pitchFamily="66" charset="0"/>
              </a:rPr>
              <a:t>СЛАВА УКРАЇНІ!</a:t>
            </a:r>
            <a:endParaRPr lang="uk-UA" sz="5400" b="1" dirty="0">
              <a:solidFill>
                <a:srgbClr val="FF0000"/>
              </a:solidFill>
              <a:latin typeface="Monotype Corsiva" pitchFamily="66" charset="0"/>
            </a:endParaRPr>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numSld="999">
                <p:cTn id="12" fill="hold" display="0">
                  <p:stCondLst>
                    <p:cond delay="indefinite"/>
                  </p:stCondLst>
                  <p:endCondLst>
                    <p:cond evt="onPrev" delay="0">
                      <p:tgtEl>
                        <p:sldTgt/>
                      </p:tgtEl>
                    </p:cond>
                    <p:cond evt="onStopAudio" delay="0">
                      <p:tgtEl>
                        <p:sldTgt/>
                      </p:tgtEl>
                    </p:cond>
                  </p:endCondLst>
                </p:cTn>
                <p:tgtEl>
                  <p:spTgt spid="8"/>
                </p:tgtEl>
              </p:cMediaNode>
            </p:audio>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395536" y="332656"/>
            <a:ext cx="8568952" cy="753264"/>
          </a:xfrm>
        </p:spPr>
        <p:txBody>
          <a:bodyPr>
            <a:noAutofit/>
          </a:bodyPr>
          <a:lstStyle/>
          <a:p>
            <a:pPr marL="45720" indent="0">
              <a:buNone/>
            </a:pPr>
            <a:r>
              <a:rPr lang="uk-UA" sz="4800" b="1" dirty="0" smtClean="0">
                <a:solidFill>
                  <a:srgbClr val="FF0000"/>
                </a:solidFill>
                <a:latin typeface="Monotype Corsiva" pitchFamily="66" charset="0"/>
              </a:rPr>
              <a:t>Дизайн закладу та усіх вікових груп</a:t>
            </a:r>
            <a:endParaRPr lang="uk-UA" sz="4800" b="1" dirty="0">
              <a:solidFill>
                <a:srgbClr val="FF0000"/>
              </a:solidFill>
              <a:latin typeface="Monotype Corsiva" pitchFamily="66"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4003" y="2492896"/>
            <a:ext cx="2388157" cy="3835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2492896"/>
            <a:ext cx="2304256" cy="4033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83568" y="1340768"/>
            <a:ext cx="8071792" cy="830997"/>
          </a:xfrm>
          <a:prstGeom prst="rect">
            <a:avLst/>
          </a:prstGeom>
          <a:noFill/>
        </p:spPr>
        <p:txBody>
          <a:bodyPr wrap="square" rtlCol="0">
            <a:spAutoFit/>
          </a:bodyPr>
          <a:lstStyle/>
          <a:p>
            <a:pPr algn="just"/>
            <a:r>
              <a:rPr lang="uk-UA" sz="1200" dirty="0" smtClean="0">
                <a:latin typeface="Times New Roman" pitchFamily="18" charset="0"/>
                <a:cs typeface="Times New Roman" pitchFamily="18" charset="0"/>
              </a:rPr>
              <a:t>         Для розвивального середовища закладу, його внутрішньої та зовнішньої краси, його розвиток можливий тільки за умов засвоєння нововведень розвитку творчості працівників, осучасненні дизайну закладу та груп, баченні власної перспективи розвитку, плідної співпраці всіх учасників освітнього процесу, а також для створення безпечних та комфортних умов для наших вихованців і забезпечення їх щасливого майбутнього.</a:t>
            </a:r>
            <a:endParaRPr lang="uk-UA" sz="1200" dirty="0">
              <a:latin typeface="Times New Roman" pitchFamily="18" charset="0"/>
              <a:cs typeface="Times New Roman" pitchFamily="18" charset="0"/>
            </a:endParaRPr>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2491" y="2060848"/>
            <a:ext cx="2417981" cy="43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7552694"/>
      </p:ext>
    </p:extLst>
  </p:cSld>
  <p:clrMapOvr>
    <a:masterClrMapping/>
  </p:clrMapOvr>
  <p:transition spd="med">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192" y="150962"/>
            <a:ext cx="2743200"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7854" y="144463"/>
            <a:ext cx="2743200"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150962"/>
            <a:ext cx="2771353" cy="6159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5257007"/>
      </p:ext>
    </p:extLst>
  </p:cSld>
  <p:clrMapOvr>
    <a:masterClrMapping/>
  </p:clrMapOvr>
  <p:transition spd="med">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114" y="428303"/>
            <a:ext cx="2743200"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1840" y="404664"/>
            <a:ext cx="2743200"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35080" y="404664"/>
            <a:ext cx="2743200"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4854008"/>
      </p:ext>
    </p:extLst>
  </p:cSld>
  <p:clrMapOvr>
    <a:masterClrMapping/>
  </p:clrMapOvr>
  <p:transition spd="med">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3011" y="372691"/>
            <a:ext cx="2743200"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979" y="361231"/>
            <a:ext cx="2743200"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6176" y="372691"/>
            <a:ext cx="2743200"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8371269"/>
      </p:ext>
    </p:extLst>
  </p:cSld>
  <p:clrMapOvr>
    <a:masterClrMapping/>
  </p:clrMapOvr>
  <p:transition spd="med">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323528" y="332656"/>
            <a:ext cx="8820472" cy="1373542"/>
          </a:xfrm>
        </p:spPr>
        <p:txBody>
          <a:bodyPr>
            <a:normAutofit fontScale="90000"/>
          </a:bodyPr>
          <a:lstStyle/>
          <a:p>
            <a:pPr marL="0" indent="0" algn="ctr">
              <a:buNone/>
            </a:pPr>
            <a:r>
              <a:rPr lang="ru-RU" sz="5300" b="1" dirty="0" err="1" smtClean="0">
                <a:solidFill>
                  <a:srgbClr val="FF0000"/>
                </a:solidFill>
                <a:latin typeface="Monotype Corsiva" pitchFamily="66" charset="0"/>
                <a:cs typeface="Times New Roman" pitchFamily="18" charset="0"/>
              </a:rPr>
              <a:t>Завдання</a:t>
            </a:r>
            <a:r>
              <a:rPr lang="ru-RU" sz="5300" b="1" dirty="0" smtClean="0">
                <a:solidFill>
                  <a:srgbClr val="FF0000"/>
                </a:solidFill>
                <a:latin typeface="Monotype Corsiva" pitchFamily="66" charset="0"/>
                <a:cs typeface="Times New Roman" pitchFamily="18" charset="0"/>
              </a:rPr>
              <a:t> </a:t>
            </a:r>
            <a:br>
              <a:rPr lang="ru-RU" sz="5300" b="1" dirty="0" smtClean="0">
                <a:solidFill>
                  <a:srgbClr val="FF0000"/>
                </a:solidFill>
                <a:latin typeface="Monotype Corsiva" pitchFamily="66" charset="0"/>
                <a:cs typeface="Times New Roman" pitchFamily="18" charset="0"/>
              </a:rPr>
            </a:br>
            <a:r>
              <a:rPr lang="ru-RU" sz="5300" b="1" dirty="0" smtClean="0">
                <a:solidFill>
                  <a:srgbClr val="FF0000"/>
                </a:solidFill>
                <a:latin typeface="Monotype Corsiva" pitchFamily="66" charset="0"/>
                <a:cs typeface="Times New Roman" pitchFamily="18" charset="0"/>
              </a:rPr>
              <a:t>на 2024/2025 </a:t>
            </a:r>
            <a:r>
              <a:rPr lang="ru-RU" sz="5300" b="1" dirty="0" err="1" smtClean="0">
                <a:solidFill>
                  <a:srgbClr val="FF0000"/>
                </a:solidFill>
                <a:latin typeface="Monotype Corsiva" pitchFamily="66" charset="0"/>
                <a:cs typeface="Times New Roman" pitchFamily="18" charset="0"/>
              </a:rPr>
              <a:t>навчальний</a:t>
            </a:r>
            <a:r>
              <a:rPr lang="ru-RU" sz="5300" b="1" dirty="0" smtClean="0">
                <a:solidFill>
                  <a:srgbClr val="FF0000"/>
                </a:solidFill>
                <a:latin typeface="Monotype Corsiva" pitchFamily="66" charset="0"/>
                <a:cs typeface="Times New Roman" pitchFamily="18" charset="0"/>
              </a:rPr>
              <a:t> </a:t>
            </a:r>
            <a:r>
              <a:rPr lang="ru-RU" sz="5300" b="1" dirty="0" err="1" smtClean="0">
                <a:solidFill>
                  <a:srgbClr val="FF0000"/>
                </a:solidFill>
                <a:latin typeface="Monotype Corsiva" pitchFamily="66" charset="0"/>
                <a:cs typeface="Times New Roman" pitchFamily="18" charset="0"/>
              </a:rPr>
              <a:t>рік</a:t>
            </a:r>
            <a:endParaRPr lang="ru-RU" sz="5300" b="1" dirty="0">
              <a:solidFill>
                <a:srgbClr val="FF0000"/>
              </a:solidFill>
              <a:latin typeface="Monotype Corsiva" pitchFamily="66" charset="0"/>
              <a:cs typeface="Times New Roman" pitchFamily="18" charset="0"/>
            </a:endParaRPr>
          </a:p>
        </p:txBody>
      </p:sp>
      <p:sp>
        <p:nvSpPr>
          <p:cNvPr id="6" name="TextBox 5"/>
          <p:cNvSpPr txBox="1"/>
          <p:nvPr/>
        </p:nvSpPr>
        <p:spPr>
          <a:xfrm>
            <a:off x="395536" y="2404000"/>
            <a:ext cx="8640960" cy="3519425"/>
          </a:xfrm>
          <a:prstGeom prst="rect">
            <a:avLst/>
          </a:prstGeom>
          <a:noFill/>
        </p:spPr>
        <p:txBody>
          <a:bodyPr wrap="square" rtlCol="0">
            <a:spAutoFit/>
          </a:bodyPr>
          <a:lstStyle/>
          <a:p>
            <a:pPr algn="just"/>
            <a:r>
              <a:rPr lang="uk-UA" sz="1400" dirty="0">
                <a:latin typeface="Times New Roman"/>
                <a:ea typeface="Calibri"/>
                <a:cs typeface="Times New Roman"/>
              </a:rPr>
              <a:t> </a:t>
            </a:r>
            <a:r>
              <a:rPr lang="uk-UA" sz="1400" b="1" i="1" dirty="0" smtClean="0">
                <a:latin typeface="Times New Roman"/>
                <a:ea typeface="Times New Roman"/>
                <a:cs typeface="Times New Roman"/>
              </a:rPr>
              <a:t> </a:t>
            </a:r>
            <a:r>
              <a:rPr lang="uk-UA" sz="1200" dirty="0">
                <a:latin typeface="Times New Roman"/>
                <a:ea typeface="Calibri"/>
                <a:cs typeface="Times New Roman"/>
              </a:rPr>
              <a:t>Діяльність закладу дошкільної освіти № 8 «Калинонька» у </a:t>
            </a:r>
            <a:r>
              <a:rPr lang="uk-UA" sz="1200" dirty="0" smtClean="0">
                <a:latin typeface="Times New Roman"/>
                <a:ea typeface="Calibri"/>
                <a:cs typeface="Times New Roman"/>
              </a:rPr>
              <a:t>2024/2025 </a:t>
            </a:r>
            <a:r>
              <a:rPr lang="uk-UA" sz="1200" dirty="0">
                <a:latin typeface="Times New Roman"/>
                <a:ea typeface="Calibri"/>
                <a:cs typeface="Times New Roman"/>
              </a:rPr>
              <a:t>навчальному році продовжувалась в умовах воєнного стану. </a:t>
            </a:r>
            <a:r>
              <a:rPr lang="uk-UA" sz="1200" b="1" dirty="0">
                <a:latin typeface="Times New Roman"/>
                <a:ea typeface="Calibri"/>
                <a:cs typeface="Times New Roman"/>
              </a:rPr>
              <a:t>Основними нормативними документами, які визначали особливості організації освітнього процесу, життєдіяльності здобувачів дошкільної освіти та професійної діяльності педагогів є:</a:t>
            </a:r>
            <a:endParaRPr lang="uk-UA" sz="1200" dirty="0">
              <a:latin typeface="Calibri"/>
              <a:ea typeface="Calibri"/>
              <a:cs typeface="Times New Roman"/>
            </a:endParaRPr>
          </a:p>
          <a:p>
            <a:pPr>
              <a:lnSpc>
                <a:spcPct val="115000"/>
              </a:lnSpc>
              <a:spcAft>
                <a:spcPts val="0"/>
              </a:spcAft>
            </a:pPr>
            <a:r>
              <a:rPr lang="uk-UA" sz="1200" dirty="0">
                <a:latin typeface="Times New Roman"/>
                <a:ea typeface="Calibri"/>
                <a:cs typeface="Times New Roman"/>
              </a:rPr>
              <a:t>• Закон України «Про освіту»;</a:t>
            </a:r>
            <a:endParaRPr lang="uk-UA" sz="1200" dirty="0">
              <a:latin typeface="Calibri"/>
              <a:ea typeface="Calibri"/>
              <a:cs typeface="Times New Roman"/>
            </a:endParaRPr>
          </a:p>
          <a:p>
            <a:pPr>
              <a:lnSpc>
                <a:spcPct val="115000"/>
              </a:lnSpc>
              <a:spcAft>
                <a:spcPts val="0"/>
              </a:spcAft>
            </a:pPr>
            <a:r>
              <a:rPr lang="uk-UA" sz="1200" dirty="0">
                <a:latin typeface="Times New Roman"/>
                <a:ea typeface="Calibri"/>
                <a:cs typeface="Times New Roman"/>
              </a:rPr>
              <a:t>• Закон України «Про дошкільну освіту»;</a:t>
            </a:r>
            <a:endParaRPr lang="uk-UA" sz="1200" dirty="0">
              <a:latin typeface="Calibri"/>
              <a:ea typeface="Calibri"/>
              <a:cs typeface="Times New Roman"/>
            </a:endParaRPr>
          </a:p>
          <a:p>
            <a:pPr>
              <a:lnSpc>
                <a:spcPct val="115000"/>
              </a:lnSpc>
              <a:spcAft>
                <a:spcPts val="0"/>
              </a:spcAft>
            </a:pPr>
            <a:r>
              <a:rPr lang="uk-UA" sz="1200" dirty="0">
                <a:latin typeface="Times New Roman"/>
                <a:ea typeface="Calibri"/>
                <a:cs typeface="Times New Roman"/>
              </a:rPr>
              <a:t>• Закон України «Про охорону дитинства»;</a:t>
            </a:r>
            <a:endParaRPr lang="uk-UA" sz="1200" dirty="0">
              <a:latin typeface="Calibri"/>
              <a:ea typeface="Calibri"/>
              <a:cs typeface="Times New Roman"/>
            </a:endParaRPr>
          </a:p>
          <a:p>
            <a:pPr>
              <a:lnSpc>
                <a:spcPct val="115000"/>
              </a:lnSpc>
              <a:spcAft>
                <a:spcPts val="0"/>
              </a:spcAft>
            </a:pPr>
            <a:r>
              <a:rPr lang="uk-UA" sz="1200" dirty="0">
                <a:latin typeface="Times New Roman"/>
                <a:ea typeface="Calibri"/>
                <a:cs typeface="Times New Roman"/>
              </a:rPr>
              <a:t>• Положення про ЗДО;</a:t>
            </a:r>
            <a:endParaRPr lang="uk-UA" sz="1200" dirty="0">
              <a:latin typeface="Calibri"/>
              <a:ea typeface="Calibri"/>
              <a:cs typeface="Times New Roman"/>
            </a:endParaRPr>
          </a:p>
          <a:p>
            <a:pPr>
              <a:lnSpc>
                <a:spcPct val="115000"/>
              </a:lnSpc>
              <a:spcAft>
                <a:spcPts val="0"/>
              </a:spcAft>
            </a:pPr>
            <a:r>
              <a:rPr lang="uk-UA" sz="1200" dirty="0">
                <a:latin typeface="Times New Roman"/>
                <a:ea typeface="Calibri"/>
                <a:cs typeface="Times New Roman"/>
              </a:rPr>
              <a:t>• Санітарний регламент ДНЗ.</a:t>
            </a:r>
            <a:endParaRPr lang="uk-UA" sz="1200" dirty="0">
              <a:latin typeface="Calibri"/>
              <a:ea typeface="Calibri"/>
              <a:cs typeface="Times New Roman"/>
            </a:endParaRPr>
          </a:p>
          <a:p>
            <a:pPr marL="228600" algn="just">
              <a:lnSpc>
                <a:spcPct val="115000"/>
              </a:lnSpc>
              <a:spcAft>
                <a:spcPts val="0"/>
              </a:spcAft>
            </a:pPr>
            <a:endParaRPr lang="uk-UA" sz="1400" dirty="0">
              <a:latin typeface="Calibri"/>
              <a:ea typeface="Calibri"/>
              <a:cs typeface="Times New Roman"/>
            </a:endParaRPr>
          </a:p>
          <a:p>
            <a:pPr>
              <a:lnSpc>
                <a:spcPct val="115000"/>
              </a:lnSpc>
              <a:spcAft>
                <a:spcPts val="0"/>
              </a:spcAft>
            </a:pPr>
            <a:r>
              <a:rPr lang="uk-UA" sz="1200" b="1" dirty="0" smtClean="0">
                <a:latin typeface="Times New Roman"/>
                <a:ea typeface="Calibri"/>
                <a:cs typeface="Times New Roman"/>
              </a:rPr>
              <a:t>Основними завданнями освітньої діяльності </a:t>
            </a:r>
            <a:r>
              <a:rPr lang="uk-UA" sz="1200" b="1" dirty="0">
                <a:latin typeface="Times New Roman"/>
                <a:ea typeface="Calibri"/>
                <a:cs typeface="Times New Roman"/>
              </a:rPr>
              <a:t>ЗДО в </a:t>
            </a:r>
            <a:r>
              <a:rPr lang="uk-UA" sz="1200" b="1" dirty="0" smtClean="0">
                <a:latin typeface="Times New Roman"/>
                <a:ea typeface="Calibri"/>
                <a:cs typeface="Times New Roman"/>
              </a:rPr>
              <a:t>2024/2025 </a:t>
            </a:r>
            <a:r>
              <a:rPr lang="uk-UA" sz="1200" b="1" dirty="0">
                <a:latin typeface="Times New Roman"/>
                <a:ea typeface="Calibri"/>
                <a:cs typeface="Times New Roman"/>
              </a:rPr>
              <a:t>навчальному році були:</a:t>
            </a:r>
            <a:endParaRPr lang="uk-UA" sz="1100" dirty="0">
              <a:latin typeface="Calibri"/>
              <a:ea typeface="Calibri"/>
              <a:cs typeface="Times New Roman"/>
            </a:endParaRPr>
          </a:p>
          <a:p>
            <a:pPr marL="342900" lvl="0" indent="-342900" algn="just">
              <a:spcAft>
                <a:spcPts val="0"/>
              </a:spcAft>
              <a:buSzPts val="1400"/>
              <a:buFont typeface="+mj-lt"/>
              <a:buAutoNum type="arabicPeriod"/>
              <a:tabLst>
                <a:tab pos="270510" algn="l"/>
              </a:tabLst>
            </a:pPr>
            <a:r>
              <a:rPr lang="uk-UA" sz="1200" dirty="0" smtClean="0">
                <a:latin typeface="Times New Roman"/>
                <a:ea typeface="Calibri"/>
                <a:cs typeface="Times New Roman"/>
              </a:rPr>
              <a:t> </a:t>
            </a:r>
            <a:r>
              <a:rPr lang="uk-UA" sz="1200" dirty="0">
                <a:latin typeface="Times New Roman"/>
                <a:ea typeface="Times New Roman"/>
              </a:rPr>
              <a:t>Формувати мистецько-творчу компетентність дошкільників засобами художньо-продуктивних видів діяльності.</a:t>
            </a:r>
          </a:p>
          <a:p>
            <a:pPr marL="342900" lvl="0" indent="-342900" algn="just">
              <a:spcAft>
                <a:spcPts val="0"/>
              </a:spcAft>
              <a:buSzPts val="1400"/>
              <a:buFont typeface="+mj-lt"/>
              <a:buAutoNum type="arabicPeriod"/>
              <a:tabLst>
                <a:tab pos="270510" algn="l"/>
              </a:tabLst>
            </a:pPr>
            <a:r>
              <a:rPr lang="uk-UA" sz="1200" dirty="0">
                <a:latin typeface="Times New Roman"/>
                <a:ea typeface="Times New Roman"/>
              </a:rPr>
              <a:t>Оптимізувати </a:t>
            </a:r>
            <a:r>
              <a:rPr lang="uk-UA" sz="1200" dirty="0" err="1">
                <a:latin typeface="Times New Roman"/>
                <a:ea typeface="Times New Roman"/>
              </a:rPr>
              <a:t>здоров’язбережувальне</a:t>
            </a:r>
            <a:r>
              <a:rPr lang="uk-UA" sz="1200" dirty="0">
                <a:latin typeface="Times New Roman"/>
                <a:ea typeface="Times New Roman"/>
              </a:rPr>
              <a:t> та ігрове середовище</a:t>
            </a:r>
            <a:r>
              <a:rPr lang="uk-UA" sz="1200" dirty="0">
                <a:latin typeface="Times New Roman"/>
                <a:ea typeface="Calibri"/>
              </a:rPr>
              <a:t> для формування і зміцнення здоров’я дошкільників, у тому числі дітей з </a:t>
            </a:r>
            <a:r>
              <a:rPr lang="uk-UA" sz="1200" dirty="0" smtClean="0">
                <a:latin typeface="Times New Roman"/>
                <a:ea typeface="Calibri"/>
              </a:rPr>
              <a:t>ООП</a:t>
            </a:r>
            <a:r>
              <a:rPr lang="uk-UA" sz="1200" dirty="0" smtClean="0">
                <a:latin typeface="Times New Roman"/>
                <a:ea typeface="Times New Roman"/>
              </a:rPr>
              <a:t>.</a:t>
            </a:r>
            <a:endParaRPr lang="uk-UA" sz="1200" dirty="0">
              <a:latin typeface="Times New Roman"/>
              <a:ea typeface="Times New Roman"/>
            </a:endParaRPr>
          </a:p>
          <a:p>
            <a:pPr marL="342900" lvl="0" indent="-342900" algn="just">
              <a:spcAft>
                <a:spcPts val="0"/>
              </a:spcAft>
              <a:buSzPts val="1400"/>
              <a:buFont typeface="+mj-lt"/>
              <a:buAutoNum type="arabicPeriod"/>
              <a:tabLst>
                <a:tab pos="270510" algn="l"/>
              </a:tabLst>
            </a:pPr>
            <a:r>
              <a:rPr lang="uk-UA" sz="1200" dirty="0">
                <a:latin typeface="Times New Roman"/>
                <a:ea typeface="Times New Roman"/>
              </a:rPr>
              <a:t> Продовжувати освітню діяльність, спрямовану на якісний результат формування мовленнєвої та соціально-громадянської компетентності дошкільників засобами творчої спадщини Василя Сухомлинського.</a:t>
            </a:r>
          </a:p>
          <a:p>
            <a:pPr marL="342900" lvl="0" indent="-342900">
              <a:spcAft>
                <a:spcPts val="0"/>
              </a:spcAft>
              <a:buSzPts val="1400"/>
              <a:buFont typeface="+mj-lt"/>
              <a:buAutoNum type="arabicPeriod"/>
            </a:pPr>
            <a:r>
              <a:rPr lang="uk-UA" sz="1200" dirty="0">
                <a:latin typeface="Times New Roman"/>
                <a:ea typeface="Times New Roman"/>
              </a:rPr>
              <a:t>Провести комплексне </a:t>
            </a:r>
            <a:r>
              <a:rPr lang="uk-UA" sz="1200" dirty="0" err="1">
                <a:latin typeface="Times New Roman"/>
                <a:ea typeface="Times New Roman"/>
              </a:rPr>
              <a:t>самооцінювання</a:t>
            </a:r>
            <a:r>
              <a:rPr lang="uk-UA" sz="1200" dirty="0">
                <a:latin typeface="Times New Roman"/>
                <a:ea typeface="Times New Roman"/>
              </a:rPr>
              <a:t> діяльності ЗДО та розробити </a:t>
            </a:r>
            <a:r>
              <a:rPr lang="uk-UA" sz="1200" dirty="0" err="1">
                <a:latin typeface="Times New Roman"/>
                <a:ea typeface="Times New Roman"/>
              </a:rPr>
              <a:t>проєкт</a:t>
            </a:r>
            <a:r>
              <a:rPr lang="uk-UA" sz="1200" dirty="0">
                <a:latin typeface="Times New Roman"/>
                <a:ea typeface="Times New Roman"/>
              </a:rPr>
              <a:t> Програми розвитку закладу на </a:t>
            </a:r>
            <a:r>
              <a:rPr lang="uk-UA" sz="1200" dirty="0" smtClean="0">
                <a:latin typeface="Times New Roman"/>
                <a:ea typeface="Times New Roman"/>
              </a:rPr>
              <a:t>2025/2030 </a:t>
            </a:r>
            <a:r>
              <a:rPr lang="uk-UA" sz="1200" dirty="0">
                <a:latin typeface="Times New Roman"/>
                <a:ea typeface="Times New Roman"/>
              </a:rPr>
              <a:t>роки.</a:t>
            </a:r>
          </a:p>
          <a:p>
            <a:pPr lvl="0" algn="just">
              <a:lnSpc>
                <a:spcPct val="115000"/>
              </a:lnSpc>
              <a:spcAft>
                <a:spcPts val="0"/>
              </a:spcAft>
              <a:buSzPts val="1100"/>
            </a:pPr>
            <a:endParaRPr lang="ru-RU" sz="1200" dirty="0">
              <a:ln w="1905"/>
              <a:effectLst>
                <a:innerShdw blurRad="69850" dist="43180" dir="5400000">
                  <a:srgbClr val="000000">
                    <a:alpha val="65000"/>
                  </a:srgbClr>
                </a:innerShdw>
              </a:effectLst>
              <a:latin typeface="Times New Roman" pitchFamily="18" charset="0"/>
              <a:cs typeface="Times New Roman" pitchFamily="18" charset="0"/>
            </a:endParaRPr>
          </a:p>
        </p:txBody>
      </p:sp>
      <p:sp>
        <p:nvSpPr>
          <p:cNvPr id="2" name="Прямоугольник 1"/>
          <p:cNvSpPr/>
          <p:nvPr/>
        </p:nvSpPr>
        <p:spPr>
          <a:xfrm>
            <a:off x="179512" y="1819225"/>
            <a:ext cx="8856984" cy="584775"/>
          </a:xfrm>
          <a:prstGeom prst="rect">
            <a:avLst/>
          </a:prstGeom>
        </p:spPr>
        <p:txBody>
          <a:bodyPr wrap="square">
            <a:spAutoFit/>
          </a:bodyPr>
          <a:lstStyle/>
          <a:p>
            <a:pPr algn="ctr"/>
            <a:r>
              <a:rPr lang="uk-UA" sz="1600" b="1" dirty="0">
                <a:latin typeface="Times New Roman"/>
                <a:ea typeface="Courier New"/>
              </a:rPr>
              <a:t>Чинні нормативні документи, освітні програми, якими керувався педагогічний колектив    </a:t>
            </a:r>
            <a:endParaRPr lang="uk-UA" sz="1600" b="1" dirty="0" smtClean="0">
              <a:latin typeface="Times New Roman"/>
              <a:ea typeface="Courier New"/>
            </a:endParaRPr>
          </a:p>
          <a:p>
            <a:pPr algn="ctr"/>
            <a:r>
              <a:rPr lang="uk-UA" sz="1600" b="1" dirty="0" smtClean="0">
                <a:latin typeface="Times New Roman"/>
                <a:ea typeface="Courier New"/>
              </a:rPr>
              <a:t>у 2024/2025 </a:t>
            </a:r>
            <a:r>
              <a:rPr lang="uk-UA" sz="1600" b="1" dirty="0">
                <a:latin typeface="Times New Roman"/>
                <a:ea typeface="Courier New"/>
              </a:rPr>
              <a:t>навчальному році</a:t>
            </a:r>
            <a:endParaRPr lang="uk-UA" sz="1600" dirty="0"/>
          </a:p>
        </p:txBody>
      </p:sp>
    </p:spTree>
  </p:cSld>
  <p:clrMapOvr>
    <a:masterClrMapping/>
  </p:clrMapOvr>
  <p:transition spd="med">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683568" y="731520"/>
            <a:ext cx="8208912" cy="1113304"/>
          </a:xfrm>
        </p:spPr>
        <p:txBody>
          <a:bodyPr/>
          <a:lstStyle/>
          <a:p>
            <a:pPr marL="45720" indent="0">
              <a:buNone/>
            </a:pPr>
            <a:r>
              <a:rPr lang="uk-UA" sz="1400" dirty="0" smtClean="0">
                <a:solidFill>
                  <a:schemeClr val="tx1"/>
                </a:solidFill>
                <a:latin typeface="Times New Roman" pitchFamily="18" charset="0"/>
                <a:cs typeface="Times New Roman" pitchFamily="18" charset="0"/>
              </a:rPr>
              <a:t>Одним із пріоритетним напрямків діяльності адміністрації є забезпечення соціального захисту вихованців, враховуючи умови воєнного стану</a:t>
            </a:r>
          </a:p>
          <a:p>
            <a:pPr marL="45720" indent="0">
              <a:buNone/>
            </a:pPr>
            <a:r>
              <a:rPr lang="uk-UA" sz="1400" dirty="0">
                <a:solidFill>
                  <a:schemeClr val="tx1"/>
                </a:solidFill>
                <a:latin typeface="Times New Roman" pitchFamily="18" charset="0"/>
                <a:cs typeface="Times New Roman" pitchFamily="18" charset="0"/>
              </a:rPr>
              <a:t> </a:t>
            </a:r>
            <a:r>
              <a:rPr lang="uk-UA" sz="1400" dirty="0" smtClean="0">
                <a:solidFill>
                  <a:schemeClr val="tx1"/>
                </a:solidFill>
                <a:latin typeface="Times New Roman" pitchFamily="18" charset="0"/>
                <a:cs typeface="Times New Roman" pitchFamily="18" charset="0"/>
              </a:rPr>
              <a:t>   Було створено списки вихованців пільгової категорії</a:t>
            </a:r>
          </a:p>
          <a:p>
            <a:pPr marL="45720" indent="0">
              <a:buNone/>
            </a:pPr>
            <a:endParaRPr lang="uk-UA" dirty="0"/>
          </a:p>
        </p:txBody>
      </p:sp>
      <p:graphicFrame>
        <p:nvGraphicFramePr>
          <p:cNvPr id="2" name="Таблица 1"/>
          <p:cNvGraphicFramePr>
            <a:graphicFrameLocks noGrp="1"/>
          </p:cNvGraphicFramePr>
          <p:nvPr>
            <p:extLst>
              <p:ext uri="{D42A27DB-BD31-4B8C-83A1-F6EECF244321}">
                <p14:modId xmlns:p14="http://schemas.microsoft.com/office/powerpoint/2010/main" val="4141748257"/>
              </p:ext>
            </p:extLst>
          </p:nvPr>
        </p:nvGraphicFramePr>
        <p:xfrm>
          <a:off x="467544" y="2132856"/>
          <a:ext cx="8136903" cy="2376264"/>
        </p:xfrm>
        <a:graphic>
          <a:graphicData uri="http://schemas.openxmlformats.org/drawingml/2006/table">
            <a:tbl>
              <a:tblPr firstRow="1" firstCol="1" bandRow="1"/>
              <a:tblGrid>
                <a:gridCol w="449485"/>
                <a:gridCol w="449033"/>
                <a:gridCol w="320931"/>
                <a:gridCol w="320931"/>
                <a:gridCol w="898518"/>
                <a:gridCol w="384755"/>
                <a:gridCol w="898518"/>
                <a:gridCol w="449033"/>
                <a:gridCol w="577586"/>
                <a:gridCol w="577586"/>
                <a:gridCol w="577586"/>
                <a:gridCol w="577586"/>
                <a:gridCol w="577586"/>
                <a:gridCol w="577586"/>
                <a:gridCol w="500183"/>
              </a:tblGrid>
              <a:tr h="122611">
                <a:tc rowSpan="3">
                  <a:txBody>
                    <a:bodyPr/>
                    <a:lstStyle/>
                    <a:p>
                      <a:pPr algn="ctr">
                        <a:spcAft>
                          <a:spcPts val="0"/>
                        </a:spcAft>
                      </a:pPr>
                      <a:r>
                        <a:rPr lang="uk-UA" sz="700" b="1" dirty="0">
                          <a:effectLst/>
                          <a:latin typeface="Times New Roman"/>
                          <a:ea typeface="Times New Roman"/>
                        </a:rPr>
                        <a:t>Всього дітей у закладі</a:t>
                      </a:r>
                      <a:endParaRPr lang="uk-UA" sz="900" dirty="0">
                        <a:effectLst/>
                        <a:latin typeface="Times New Roman"/>
                        <a:ea typeface="Times New Roman"/>
                      </a:endParaRPr>
                    </a:p>
                    <a:p>
                      <a:pPr>
                        <a:spcAft>
                          <a:spcPts val="0"/>
                        </a:spcAft>
                      </a:pPr>
                      <a:r>
                        <a:rPr lang="uk-UA" sz="700" dirty="0">
                          <a:effectLst/>
                          <a:latin typeface="Times New Roman"/>
                          <a:ea typeface="Times New Roman"/>
                        </a:rPr>
                        <a:t> </a:t>
                      </a:r>
                      <a:endParaRPr lang="uk-UA" sz="900" dirty="0">
                        <a:effectLst/>
                        <a:latin typeface="Times New Roman"/>
                        <a:ea typeface="Times New Roman"/>
                      </a:endParaRPr>
                    </a:p>
                    <a:p>
                      <a:pPr>
                        <a:spcAft>
                          <a:spcPts val="0"/>
                        </a:spcAft>
                      </a:pPr>
                      <a:r>
                        <a:rPr lang="uk-UA" sz="700" dirty="0">
                          <a:effectLst/>
                          <a:latin typeface="Times New Roman"/>
                          <a:ea typeface="Times New Roman"/>
                        </a:rPr>
                        <a:t> </a:t>
                      </a:r>
                      <a:endParaRPr lang="uk-UA" sz="900" dirty="0">
                        <a:effectLst/>
                        <a:latin typeface="Times New Roman"/>
                        <a:ea typeface="Times New Roman"/>
                      </a:endParaRPr>
                    </a:p>
                    <a:p>
                      <a:pPr>
                        <a:spcAft>
                          <a:spcPts val="0"/>
                        </a:spcAft>
                      </a:pPr>
                      <a:r>
                        <a:rPr lang="uk-UA" sz="700" dirty="0">
                          <a:effectLst/>
                          <a:latin typeface="Times New Roman"/>
                          <a:ea typeface="Times New Roman"/>
                        </a:rPr>
                        <a:t> </a:t>
                      </a:r>
                      <a:endParaRPr lang="uk-UA" sz="900" dirty="0">
                        <a:effectLst/>
                        <a:latin typeface="Times New Roman"/>
                        <a:ea typeface="Times New Roman"/>
                      </a:endParaRPr>
                    </a:p>
                    <a:p>
                      <a:pPr>
                        <a:spcAft>
                          <a:spcPts val="0"/>
                        </a:spcAft>
                      </a:pPr>
                      <a:r>
                        <a:rPr lang="uk-UA" sz="700" dirty="0">
                          <a:effectLst/>
                          <a:latin typeface="Times New Roman"/>
                          <a:ea typeface="Times New Roman"/>
                        </a:rPr>
                        <a:t> </a:t>
                      </a:r>
                      <a:endParaRPr lang="uk-UA" sz="900" dirty="0">
                        <a:effectLst/>
                        <a:latin typeface="Times New Roman"/>
                        <a:ea typeface="Times New Roman"/>
                      </a:endParaRPr>
                    </a:p>
                    <a:p>
                      <a:pPr>
                        <a:spcAft>
                          <a:spcPts val="0"/>
                        </a:spcAft>
                      </a:pPr>
                      <a:r>
                        <a:rPr lang="uk-UA" sz="700" dirty="0">
                          <a:effectLst/>
                          <a:latin typeface="Times New Roman"/>
                          <a:ea typeface="Times New Roman"/>
                        </a:rPr>
                        <a:t> </a:t>
                      </a:r>
                      <a:endParaRPr lang="uk-UA" sz="900" dirty="0">
                        <a:effectLst/>
                        <a:latin typeface="Times New Roman"/>
                        <a:ea typeface="Times New Roman"/>
                      </a:endParaRPr>
                    </a:p>
                    <a:p>
                      <a:pPr>
                        <a:spcAft>
                          <a:spcPts val="0"/>
                        </a:spcAft>
                      </a:pPr>
                      <a:r>
                        <a:rPr lang="uk-UA" sz="700" dirty="0">
                          <a:effectLst/>
                          <a:latin typeface="Times New Roman"/>
                          <a:ea typeface="Times New Roman"/>
                        </a:rPr>
                        <a:t> </a:t>
                      </a:r>
                      <a:endParaRPr lang="uk-UA" sz="900" dirty="0">
                        <a:effectLst/>
                        <a:latin typeface="Times New Roman"/>
                        <a:ea typeface="Times New Roman"/>
                      </a:endParaRPr>
                    </a:p>
                  </a:txBody>
                  <a:tcPr marL="46086" marR="460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a:spcAft>
                          <a:spcPts val="0"/>
                        </a:spcAft>
                      </a:pPr>
                      <a:r>
                        <a:rPr lang="uk-UA" sz="700" b="1">
                          <a:effectLst/>
                          <a:latin typeface="Times New Roman"/>
                          <a:ea typeface="Times New Roman"/>
                        </a:rPr>
                        <a:t>Всього дітей пільго вих катего рій</a:t>
                      </a:r>
                      <a:endParaRPr lang="uk-UA" sz="900">
                        <a:effectLst/>
                        <a:latin typeface="Times New Roman"/>
                        <a:ea typeface="Times New Roman"/>
                      </a:endParaRPr>
                    </a:p>
                  </a:txBody>
                  <a:tcPr marL="46086" marR="460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13">
                  <a:txBody>
                    <a:bodyPr/>
                    <a:lstStyle/>
                    <a:p>
                      <a:pPr algn="ctr">
                        <a:spcAft>
                          <a:spcPts val="0"/>
                        </a:spcAft>
                      </a:pPr>
                      <a:r>
                        <a:rPr lang="uk-UA" sz="700" b="1">
                          <a:effectLst/>
                          <a:latin typeface="Times New Roman"/>
                          <a:ea typeface="Times New Roman"/>
                        </a:rPr>
                        <a:t>З них</a:t>
                      </a:r>
                      <a:endParaRPr lang="uk-UA" sz="900">
                        <a:effectLst/>
                        <a:latin typeface="Times New Roman"/>
                        <a:ea typeface="Times New Roman"/>
                      </a:endParaRPr>
                    </a:p>
                  </a:txBody>
                  <a:tcPr marL="46086" marR="460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r>
              <a:tr h="832658">
                <a:tc vMerge="1">
                  <a:txBody>
                    <a:bodyPr/>
                    <a:lstStyle/>
                    <a:p>
                      <a:endParaRPr lang="uk-UA"/>
                    </a:p>
                  </a:txBody>
                  <a:tcPr/>
                </a:tc>
                <a:tc vMerge="1">
                  <a:txBody>
                    <a:bodyPr/>
                    <a:lstStyle/>
                    <a:p>
                      <a:endParaRPr lang="uk-UA"/>
                    </a:p>
                  </a:txBody>
                  <a:tcPr/>
                </a:tc>
                <a:tc rowSpan="2">
                  <a:txBody>
                    <a:bodyPr/>
                    <a:lstStyle/>
                    <a:p>
                      <a:pPr marL="71755" marR="71755" algn="ctr">
                        <a:spcAft>
                          <a:spcPts val="0"/>
                        </a:spcAft>
                      </a:pPr>
                      <a:r>
                        <a:rPr lang="uk-UA" sz="700" b="1">
                          <a:effectLst/>
                          <a:latin typeface="Times New Roman"/>
                          <a:ea typeface="Times New Roman"/>
                        </a:rPr>
                        <a:t>Діти-сироти</a:t>
                      </a:r>
                      <a:endParaRPr lang="uk-UA" sz="900">
                        <a:effectLst/>
                        <a:latin typeface="Times New Roman"/>
                        <a:ea typeface="Times New Roman"/>
                      </a:endParaRPr>
                    </a:p>
                  </a:txBody>
                  <a:tcPr marL="46086" marR="46086"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71755" marR="71755" algn="ctr">
                        <a:spcAft>
                          <a:spcPts val="0"/>
                        </a:spcAft>
                      </a:pPr>
                      <a:r>
                        <a:rPr lang="uk-UA" sz="700" b="1">
                          <a:effectLst/>
                          <a:latin typeface="Times New Roman"/>
                          <a:ea typeface="Times New Roman"/>
                        </a:rPr>
                        <a:t>Діти позбавлені батьківського піклування</a:t>
                      </a:r>
                      <a:endParaRPr lang="uk-UA" sz="900">
                        <a:effectLst/>
                        <a:latin typeface="Times New Roman"/>
                        <a:ea typeface="Times New Roman"/>
                      </a:endParaRPr>
                    </a:p>
                  </a:txBody>
                  <a:tcPr marL="46086" marR="46086"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uk-UA" sz="700" b="1">
                          <a:effectLst/>
                          <a:latin typeface="Times New Roman"/>
                          <a:ea typeface="Times New Roman"/>
                        </a:rPr>
                        <a:t>Діти з багатодітних сімей</a:t>
                      </a:r>
                      <a:endParaRPr lang="uk-UA" sz="900">
                        <a:effectLst/>
                        <a:latin typeface="Times New Roman"/>
                        <a:ea typeface="Times New Roman"/>
                      </a:endParaRPr>
                    </a:p>
                    <a:p>
                      <a:pPr algn="ctr">
                        <a:spcAft>
                          <a:spcPts val="0"/>
                        </a:spcAft>
                      </a:pPr>
                      <a:r>
                        <a:rPr lang="uk-UA" sz="700" b="1">
                          <a:effectLst/>
                          <a:latin typeface="Times New Roman"/>
                          <a:ea typeface="Times New Roman"/>
                        </a:rPr>
                        <a:t> </a:t>
                      </a:r>
                      <a:endParaRPr lang="uk-UA" sz="900">
                        <a:effectLst/>
                        <a:latin typeface="Times New Roman"/>
                        <a:ea typeface="Times New Roman"/>
                      </a:endParaRPr>
                    </a:p>
                  </a:txBody>
                  <a:tcPr marL="46086" marR="460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uk-UA"/>
                    </a:p>
                  </a:txBody>
                  <a:tcPr/>
                </a:tc>
                <a:tc rowSpan="2">
                  <a:txBody>
                    <a:bodyPr/>
                    <a:lstStyle/>
                    <a:p>
                      <a:pPr marL="71755" marR="71755" algn="ctr">
                        <a:spcAft>
                          <a:spcPts val="0"/>
                        </a:spcAft>
                      </a:pPr>
                      <a:r>
                        <a:rPr lang="uk-UA" sz="700" b="1">
                          <a:effectLst/>
                          <a:latin typeface="Times New Roman"/>
                          <a:ea typeface="Calibri"/>
                        </a:rPr>
                        <a:t>Діти із сімей, які отримують допомогу відповідно до Закону України «Про державну соціальну допомогу малозабезпеченим сім’ям»</a:t>
                      </a:r>
                      <a:endParaRPr lang="uk-UA" sz="900">
                        <a:effectLst/>
                        <a:latin typeface="Times New Roman"/>
                        <a:ea typeface="Times New Roman"/>
                      </a:endParaRPr>
                    </a:p>
                    <a:p>
                      <a:pPr marL="71755" marR="71755" algn="ctr">
                        <a:spcAft>
                          <a:spcPts val="0"/>
                        </a:spcAft>
                      </a:pPr>
                      <a:r>
                        <a:rPr lang="uk-UA" sz="700" b="1">
                          <a:effectLst/>
                          <a:latin typeface="Times New Roman"/>
                          <a:ea typeface="Times New Roman"/>
                        </a:rPr>
                        <a:t> </a:t>
                      </a:r>
                      <a:endParaRPr lang="uk-UA" sz="900">
                        <a:effectLst/>
                        <a:latin typeface="Times New Roman"/>
                        <a:ea typeface="Times New Roman"/>
                      </a:endParaRPr>
                    </a:p>
                  </a:txBody>
                  <a:tcPr marL="46086" marR="46086"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71755" marR="71755" algn="ctr">
                        <a:spcAft>
                          <a:spcPts val="0"/>
                        </a:spcAft>
                      </a:pPr>
                      <a:r>
                        <a:rPr lang="uk-UA" sz="700" b="1" dirty="0">
                          <a:effectLst/>
                          <a:latin typeface="Times New Roman"/>
                          <a:ea typeface="Times New Roman"/>
                        </a:rPr>
                        <a:t>Діти з інвалідністю</a:t>
                      </a:r>
                      <a:endParaRPr lang="uk-UA" sz="900" dirty="0">
                        <a:effectLst/>
                        <a:latin typeface="Times New Roman"/>
                        <a:ea typeface="Times New Roman"/>
                      </a:endParaRPr>
                    </a:p>
                  </a:txBody>
                  <a:tcPr marL="46086" marR="46086"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71755" marR="71755" algn="ctr">
                        <a:spcAft>
                          <a:spcPts val="0"/>
                        </a:spcAft>
                      </a:pPr>
                      <a:r>
                        <a:rPr lang="uk-UA" sz="700" b="1">
                          <a:effectLst/>
                          <a:latin typeface="Times New Roman"/>
                          <a:ea typeface="Times New Roman"/>
                        </a:rPr>
                        <a:t>Діти з ООП, які навчаються в інклюзивних групах</a:t>
                      </a:r>
                      <a:endParaRPr lang="uk-UA" sz="900">
                        <a:effectLst/>
                        <a:latin typeface="Times New Roman"/>
                        <a:ea typeface="Times New Roman"/>
                      </a:endParaRPr>
                    </a:p>
                  </a:txBody>
                  <a:tcPr marL="46086" marR="46086"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71755" marR="71755" algn="ctr">
                        <a:spcAft>
                          <a:spcPts val="0"/>
                        </a:spcAft>
                      </a:pPr>
                      <a:r>
                        <a:rPr lang="uk-UA" sz="700" b="1">
                          <a:effectLst/>
                          <a:latin typeface="Times New Roman"/>
                          <a:ea typeface="Times New Roman"/>
                        </a:rPr>
                        <a:t>Діти,  які є особами з інвалідністю внаслідок Чорнобильської катастрофи</a:t>
                      </a:r>
                      <a:endParaRPr lang="uk-UA" sz="900">
                        <a:effectLst/>
                        <a:latin typeface="Times New Roman"/>
                        <a:ea typeface="Times New Roman"/>
                      </a:endParaRPr>
                    </a:p>
                  </a:txBody>
                  <a:tcPr marL="46086" marR="46086"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71755" marR="71755" algn="ctr">
                        <a:spcAft>
                          <a:spcPts val="0"/>
                        </a:spcAft>
                      </a:pPr>
                      <a:r>
                        <a:rPr lang="uk-UA" sz="700" b="1">
                          <a:effectLst/>
                          <a:latin typeface="Times New Roman"/>
                          <a:ea typeface="Times New Roman"/>
                        </a:rPr>
                        <a:t>Діти, внутрішньо переміщених осіб</a:t>
                      </a:r>
                      <a:endParaRPr lang="uk-UA" sz="900">
                        <a:effectLst/>
                        <a:latin typeface="Times New Roman"/>
                        <a:ea typeface="Times New Roman"/>
                      </a:endParaRPr>
                    </a:p>
                  </a:txBody>
                  <a:tcPr marL="46086" marR="46086"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71755" marR="71755" algn="ctr">
                        <a:spcAft>
                          <a:spcPts val="0"/>
                        </a:spcAft>
                      </a:pPr>
                      <a:r>
                        <a:rPr lang="uk-UA" sz="700" b="1">
                          <a:effectLst/>
                          <a:latin typeface="Times New Roman"/>
                          <a:ea typeface="Times New Roman"/>
                        </a:rPr>
                        <a:t>Діти,</a:t>
                      </a:r>
                      <a:r>
                        <a:rPr lang="ru-RU" sz="700" b="1">
                          <a:effectLst/>
                          <a:latin typeface="Times New Roman"/>
                          <a:ea typeface="Times New Roman"/>
                        </a:rPr>
                        <a:t> які </a:t>
                      </a:r>
                      <a:r>
                        <a:rPr lang="uk-UA" sz="700" b="1">
                          <a:effectLst/>
                          <a:latin typeface="Times New Roman"/>
                          <a:ea typeface="Times New Roman"/>
                        </a:rPr>
                        <a:t>мають статус дитини, яка постраждала внаслідок воєнних дій і збройних конфліктів</a:t>
                      </a:r>
                      <a:endParaRPr lang="uk-UA" sz="900">
                        <a:effectLst/>
                        <a:latin typeface="Times New Roman"/>
                        <a:ea typeface="Times New Roman"/>
                      </a:endParaRPr>
                    </a:p>
                  </a:txBody>
                  <a:tcPr marL="46086" marR="46086"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71755" marR="71755" algn="ctr">
                        <a:spcAft>
                          <a:spcPts val="0"/>
                        </a:spcAft>
                      </a:pPr>
                      <a:r>
                        <a:rPr lang="uk-UA" sz="700" b="1">
                          <a:effectLst/>
                          <a:latin typeface="Times New Roman"/>
                          <a:ea typeface="Times New Roman"/>
                        </a:rPr>
                        <a:t>Діти, батьки яких зазнали ушкоджень під час участі у  Революції Гідності</a:t>
                      </a:r>
                      <a:endParaRPr lang="uk-UA" sz="900">
                        <a:effectLst/>
                        <a:latin typeface="Times New Roman"/>
                        <a:ea typeface="Times New Roman"/>
                      </a:endParaRPr>
                    </a:p>
                  </a:txBody>
                  <a:tcPr marL="46086" marR="46086"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71755" marR="71755" algn="ctr">
                        <a:spcAft>
                          <a:spcPts val="0"/>
                        </a:spcAft>
                      </a:pPr>
                      <a:r>
                        <a:rPr lang="uk-UA" sz="700" b="1">
                          <a:effectLst/>
                          <a:latin typeface="Times New Roman"/>
                          <a:ea typeface="Times New Roman"/>
                        </a:rPr>
                        <a:t>Діти, один з батьків яких ветеран війни (УБД, учасник війни, має особливі заслуги )</a:t>
                      </a:r>
                      <a:endParaRPr lang="uk-UA" sz="900">
                        <a:effectLst/>
                        <a:latin typeface="Times New Roman"/>
                        <a:ea typeface="Times New Roman"/>
                      </a:endParaRPr>
                    </a:p>
                  </a:txBody>
                  <a:tcPr marL="46086" marR="46086"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uk-UA" sz="700" b="1">
                          <a:effectLst/>
                          <a:latin typeface="Times New Roman"/>
                          <a:ea typeface="Times New Roman"/>
                        </a:rPr>
                        <a:t>Д</a:t>
                      </a:r>
                      <a:r>
                        <a:rPr lang="ru-RU" sz="700" b="1">
                          <a:effectLst/>
                          <a:latin typeface="Times New Roman"/>
                          <a:ea typeface="Times New Roman"/>
                        </a:rPr>
                        <a:t>іт</a:t>
                      </a:r>
                      <a:r>
                        <a:rPr lang="uk-UA" sz="700" b="1">
                          <a:effectLst/>
                          <a:latin typeface="Times New Roman"/>
                          <a:ea typeface="Times New Roman"/>
                        </a:rPr>
                        <a:t>и</a:t>
                      </a:r>
                      <a:r>
                        <a:rPr lang="ru-RU" sz="700" b="1">
                          <a:effectLst/>
                          <a:latin typeface="Times New Roman"/>
                          <a:ea typeface="Times New Roman"/>
                        </a:rPr>
                        <a:t>, </a:t>
                      </a:r>
                      <a:r>
                        <a:rPr lang="uk-UA" sz="700" b="1">
                          <a:effectLst/>
                          <a:latin typeface="Times New Roman"/>
                          <a:ea typeface="Times New Roman"/>
                        </a:rPr>
                        <a:t>загиблих (померлих) Захисників та Захисниць України</a:t>
                      </a:r>
                      <a:endParaRPr lang="uk-UA" sz="900">
                        <a:effectLst/>
                        <a:latin typeface="Times New Roman"/>
                        <a:ea typeface="Times New Roman"/>
                      </a:endParaRPr>
                    </a:p>
                    <a:p>
                      <a:pPr marL="71755" marR="71755" algn="ctr">
                        <a:spcAft>
                          <a:spcPts val="0"/>
                        </a:spcAft>
                      </a:pPr>
                      <a:r>
                        <a:rPr lang="uk-UA" sz="700" b="1">
                          <a:effectLst/>
                          <a:latin typeface="Times New Roman"/>
                          <a:ea typeface="Times New Roman"/>
                        </a:rPr>
                        <a:t> </a:t>
                      </a:r>
                      <a:endParaRPr lang="uk-UA" sz="900">
                        <a:effectLst/>
                        <a:latin typeface="Times New Roman"/>
                        <a:ea typeface="Times New Roman"/>
                      </a:endParaRPr>
                    </a:p>
                  </a:txBody>
                  <a:tcPr marL="46086" marR="46086"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2928">
                <a:tc vMerge="1">
                  <a:txBody>
                    <a:bodyPr/>
                    <a:lstStyle/>
                    <a:p>
                      <a:endParaRPr lang="uk-UA"/>
                    </a:p>
                  </a:txBody>
                  <a:tcPr/>
                </a:tc>
                <a:tc vMerge="1">
                  <a:txBody>
                    <a:bodyPr/>
                    <a:lstStyle/>
                    <a:p>
                      <a:endParaRPr lang="uk-UA"/>
                    </a:p>
                  </a:txBody>
                  <a:tcPr/>
                </a:tc>
                <a:tc vMerge="1">
                  <a:txBody>
                    <a:bodyPr/>
                    <a:lstStyle/>
                    <a:p>
                      <a:endParaRPr lang="uk-UA"/>
                    </a:p>
                  </a:txBody>
                  <a:tcPr/>
                </a:tc>
                <a:tc vMerge="1">
                  <a:txBody>
                    <a:bodyPr/>
                    <a:lstStyle/>
                    <a:p>
                      <a:endParaRPr lang="uk-UA"/>
                    </a:p>
                  </a:txBody>
                  <a:tcPr/>
                </a:tc>
                <a:tc>
                  <a:txBody>
                    <a:bodyPr/>
                    <a:lstStyle/>
                    <a:p>
                      <a:pPr algn="ctr">
                        <a:spcAft>
                          <a:spcPts val="0"/>
                        </a:spcAft>
                      </a:pPr>
                      <a:r>
                        <a:rPr lang="uk-UA" sz="800" b="1">
                          <a:effectLst/>
                          <a:latin typeface="Times New Roman"/>
                          <a:ea typeface="Times New Roman"/>
                        </a:rPr>
                        <a:t>50%</a:t>
                      </a:r>
                      <a:endParaRPr lang="uk-UA" sz="900">
                        <a:effectLst/>
                        <a:latin typeface="Times New Roman"/>
                        <a:ea typeface="Times New Roman"/>
                      </a:endParaRPr>
                    </a:p>
                  </a:txBody>
                  <a:tcPr marL="46086" marR="460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800" b="1">
                          <a:effectLst/>
                          <a:latin typeface="Times New Roman"/>
                          <a:ea typeface="Times New Roman"/>
                        </a:rPr>
                        <a:t>100% </a:t>
                      </a:r>
                      <a:endParaRPr lang="uk-UA" sz="900">
                        <a:effectLst/>
                        <a:latin typeface="Times New Roman"/>
                        <a:ea typeface="Times New Roman"/>
                      </a:endParaRPr>
                    </a:p>
                  </a:txBody>
                  <a:tcPr marL="46086" marR="460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uk-UA"/>
                    </a:p>
                  </a:txBody>
                  <a:tcPr/>
                </a:tc>
                <a:tc vMerge="1">
                  <a:txBody>
                    <a:bodyPr/>
                    <a:lstStyle/>
                    <a:p>
                      <a:endParaRPr lang="uk-UA"/>
                    </a:p>
                  </a:txBody>
                  <a:tcPr/>
                </a:tc>
                <a:tc vMerge="1">
                  <a:txBody>
                    <a:bodyPr/>
                    <a:lstStyle/>
                    <a:p>
                      <a:endParaRPr lang="uk-UA"/>
                    </a:p>
                  </a:txBody>
                  <a:tcPr/>
                </a:tc>
                <a:tc vMerge="1">
                  <a:txBody>
                    <a:bodyPr/>
                    <a:lstStyle/>
                    <a:p>
                      <a:endParaRPr lang="uk-UA"/>
                    </a:p>
                  </a:txBody>
                  <a:tcPr/>
                </a:tc>
                <a:tc vMerge="1">
                  <a:txBody>
                    <a:bodyPr/>
                    <a:lstStyle/>
                    <a:p>
                      <a:endParaRPr lang="uk-UA"/>
                    </a:p>
                  </a:txBody>
                  <a:tcPr/>
                </a:tc>
                <a:tc vMerge="1">
                  <a:txBody>
                    <a:bodyPr/>
                    <a:lstStyle/>
                    <a:p>
                      <a:endParaRPr lang="uk-UA"/>
                    </a:p>
                  </a:txBody>
                  <a:tcPr/>
                </a:tc>
                <a:tc vMerge="1">
                  <a:txBody>
                    <a:bodyPr/>
                    <a:lstStyle/>
                    <a:p>
                      <a:endParaRPr lang="uk-UA"/>
                    </a:p>
                  </a:txBody>
                  <a:tcPr/>
                </a:tc>
                <a:tc vMerge="1">
                  <a:txBody>
                    <a:bodyPr/>
                    <a:lstStyle/>
                    <a:p>
                      <a:endParaRPr lang="uk-UA"/>
                    </a:p>
                  </a:txBody>
                  <a:tcPr/>
                </a:tc>
                <a:tc vMerge="1">
                  <a:txBody>
                    <a:bodyPr/>
                    <a:lstStyle/>
                    <a:p>
                      <a:endParaRPr lang="uk-UA"/>
                    </a:p>
                  </a:txBody>
                  <a:tcPr/>
                </a:tc>
              </a:tr>
              <a:tr h="898067">
                <a:tc>
                  <a:txBody>
                    <a:bodyPr/>
                    <a:lstStyle/>
                    <a:p>
                      <a:pPr algn="ctr">
                        <a:spcAft>
                          <a:spcPts val="0"/>
                        </a:spcAft>
                      </a:pPr>
                      <a:r>
                        <a:rPr lang="uk-UA" sz="900" b="1" dirty="0" smtClean="0">
                          <a:effectLst/>
                          <a:latin typeface="Times New Roman"/>
                          <a:ea typeface="Times New Roman"/>
                        </a:rPr>
                        <a:t>200</a:t>
                      </a:r>
                      <a:endParaRPr lang="uk-UA" sz="900" dirty="0">
                        <a:effectLst/>
                        <a:latin typeface="Times New Roman"/>
                        <a:ea typeface="Times New Roman"/>
                      </a:endParaRPr>
                    </a:p>
                  </a:txBody>
                  <a:tcPr marL="46086" marR="460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800" b="1" dirty="0" smtClean="0">
                          <a:effectLst/>
                          <a:latin typeface="Times New Roman"/>
                          <a:ea typeface="Times New Roman"/>
                        </a:rPr>
                        <a:t>110</a:t>
                      </a:r>
                      <a:endParaRPr lang="uk-UA" sz="900" dirty="0">
                        <a:effectLst/>
                        <a:latin typeface="Times New Roman"/>
                        <a:ea typeface="Times New Roman"/>
                      </a:endParaRPr>
                    </a:p>
                  </a:txBody>
                  <a:tcPr marL="46086" marR="460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ctr">
                        <a:spcAft>
                          <a:spcPts val="0"/>
                        </a:spcAft>
                      </a:pPr>
                      <a:r>
                        <a:rPr lang="uk-UA" sz="800" b="1">
                          <a:effectLst/>
                          <a:latin typeface="Times New Roman"/>
                          <a:ea typeface="Times New Roman"/>
                        </a:rPr>
                        <a:t>-</a:t>
                      </a:r>
                      <a:endParaRPr lang="uk-UA" sz="900">
                        <a:effectLst/>
                        <a:latin typeface="Times New Roman"/>
                        <a:ea typeface="Times New Roman"/>
                      </a:endParaRPr>
                    </a:p>
                  </a:txBody>
                  <a:tcPr marL="46086" marR="46086"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ctr">
                        <a:spcAft>
                          <a:spcPts val="0"/>
                        </a:spcAft>
                      </a:pPr>
                      <a:r>
                        <a:rPr lang="uk-UA" sz="800" b="1">
                          <a:effectLst/>
                          <a:latin typeface="Times New Roman"/>
                          <a:ea typeface="Times New Roman"/>
                        </a:rPr>
                        <a:t>-</a:t>
                      </a:r>
                      <a:endParaRPr lang="uk-UA" sz="900">
                        <a:effectLst/>
                        <a:latin typeface="Times New Roman"/>
                        <a:ea typeface="Times New Roman"/>
                      </a:endParaRPr>
                    </a:p>
                  </a:txBody>
                  <a:tcPr marL="46086" marR="46086"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800" b="1" dirty="0" smtClean="0">
                          <a:effectLst/>
                          <a:latin typeface="Times New Roman"/>
                          <a:ea typeface="Times New Roman"/>
                        </a:rPr>
                        <a:t>14</a:t>
                      </a:r>
                      <a:endParaRPr lang="uk-UA" sz="900" dirty="0">
                        <a:effectLst/>
                        <a:latin typeface="Times New Roman"/>
                        <a:ea typeface="Times New Roman"/>
                      </a:endParaRPr>
                    </a:p>
                  </a:txBody>
                  <a:tcPr marL="46086" marR="460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800" b="1">
                          <a:effectLst/>
                          <a:latin typeface="Times New Roman"/>
                          <a:ea typeface="Times New Roman"/>
                        </a:rPr>
                        <a:t>-</a:t>
                      </a:r>
                      <a:endParaRPr lang="uk-UA" sz="900">
                        <a:effectLst/>
                        <a:latin typeface="Times New Roman"/>
                        <a:ea typeface="Times New Roman"/>
                      </a:endParaRPr>
                    </a:p>
                  </a:txBody>
                  <a:tcPr marL="46086" marR="460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800" b="1" dirty="0">
                          <a:effectLst/>
                          <a:latin typeface="Times New Roman"/>
                          <a:ea typeface="Times New Roman"/>
                        </a:rPr>
                        <a:t>3</a:t>
                      </a:r>
                      <a:endParaRPr lang="uk-UA" sz="900" dirty="0">
                        <a:effectLst/>
                        <a:latin typeface="Times New Roman"/>
                        <a:ea typeface="Times New Roman"/>
                      </a:endParaRPr>
                    </a:p>
                  </a:txBody>
                  <a:tcPr marL="46086" marR="460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800" b="1" dirty="0">
                          <a:effectLst/>
                          <a:latin typeface="Times New Roman"/>
                          <a:ea typeface="Times New Roman"/>
                        </a:rPr>
                        <a:t>7</a:t>
                      </a:r>
                      <a:endParaRPr lang="uk-UA" sz="900" dirty="0">
                        <a:effectLst/>
                        <a:latin typeface="Times New Roman"/>
                        <a:ea typeface="Times New Roman"/>
                      </a:endParaRPr>
                    </a:p>
                  </a:txBody>
                  <a:tcPr marL="46086" marR="460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800" b="1" dirty="0" smtClean="0">
                          <a:effectLst/>
                          <a:latin typeface="Times New Roman"/>
                          <a:ea typeface="Times New Roman"/>
                        </a:rPr>
                        <a:t>11</a:t>
                      </a:r>
                      <a:endParaRPr lang="uk-UA" sz="900" dirty="0">
                        <a:effectLst/>
                        <a:latin typeface="Times New Roman"/>
                        <a:ea typeface="Times New Roman"/>
                      </a:endParaRPr>
                    </a:p>
                  </a:txBody>
                  <a:tcPr marL="46086" marR="460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800" b="1">
                          <a:effectLst/>
                          <a:latin typeface="Times New Roman"/>
                          <a:ea typeface="Times New Roman"/>
                        </a:rPr>
                        <a:t>-</a:t>
                      </a:r>
                      <a:endParaRPr lang="uk-UA" sz="900">
                        <a:effectLst/>
                        <a:latin typeface="Times New Roman"/>
                        <a:ea typeface="Times New Roman"/>
                      </a:endParaRPr>
                    </a:p>
                  </a:txBody>
                  <a:tcPr marL="46086" marR="460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800" b="1" dirty="0" smtClean="0">
                          <a:effectLst/>
                          <a:latin typeface="Times New Roman"/>
                          <a:ea typeface="Times New Roman"/>
                        </a:rPr>
                        <a:t>16</a:t>
                      </a:r>
                      <a:endParaRPr lang="uk-UA" sz="900" dirty="0">
                        <a:effectLst/>
                        <a:latin typeface="Times New Roman"/>
                        <a:ea typeface="Times New Roman"/>
                      </a:endParaRPr>
                    </a:p>
                  </a:txBody>
                  <a:tcPr marL="46086" marR="460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uk-UA" sz="800" b="1">
                          <a:effectLst/>
                          <a:latin typeface="Times New Roman"/>
                          <a:ea typeface="Times New Roman"/>
                        </a:rPr>
                        <a:t>-</a:t>
                      </a:r>
                      <a:endParaRPr lang="uk-UA" sz="900">
                        <a:effectLst/>
                        <a:latin typeface="Times New Roman"/>
                        <a:ea typeface="Times New Roman"/>
                      </a:endParaRPr>
                    </a:p>
                  </a:txBody>
                  <a:tcPr marL="46086" marR="460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uk-UA" sz="800" b="1">
                          <a:effectLst/>
                          <a:latin typeface="Times New Roman"/>
                          <a:ea typeface="Times New Roman"/>
                        </a:rPr>
                        <a:t>-</a:t>
                      </a:r>
                      <a:endParaRPr lang="uk-UA" sz="900">
                        <a:effectLst/>
                        <a:latin typeface="Times New Roman"/>
                        <a:ea typeface="Times New Roman"/>
                      </a:endParaRPr>
                    </a:p>
                  </a:txBody>
                  <a:tcPr marL="46086" marR="460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800" b="1" dirty="0" smtClean="0">
                          <a:effectLst/>
                          <a:latin typeface="Times New Roman"/>
                          <a:ea typeface="Calibri"/>
                        </a:rPr>
                        <a:t>55</a:t>
                      </a:r>
                      <a:endParaRPr lang="uk-UA" sz="900" dirty="0">
                        <a:effectLst/>
                        <a:latin typeface="Times New Roman"/>
                        <a:ea typeface="Times New Roman"/>
                      </a:endParaRPr>
                    </a:p>
                  </a:txBody>
                  <a:tcPr marL="46086" marR="460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800" b="1" dirty="0">
                          <a:effectLst/>
                          <a:latin typeface="Times New Roman"/>
                          <a:ea typeface="Times New Roman"/>
                        </a:rPr>
                        <a:t>2</a:t>
                      </a:r>
                      <a:endParaRPr lang="uk-UA" sz="900" dirty="0">
                        <a:effectLst/>
                        <a:latin typeface="Times New Roman"/>
                        <a:ea typeface="Times New Roman"/>
                      </a:endParaRPr>
                    </a:p>
                  </a:txBody>
                  <a:tcPr marL="46086" marR="460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758467043"/>
      </p:ext>
    </p:extLst>
  </p:cSld>
  <p:clrMapOvr>
    <a:masterClrMapping/>
  </p:clrMapOvr>
  <p:transition spd="med">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3"/>
          </p:nvPr>
        </p:nvSpPr>
        <p:spPr>
          <a:xfrm>
            <a:off x="251520" y="188640"/>
            <a:ext cx="8640960" cy="6383632"/>
          </a:xfrm>
        </p:spPr>
        <p:txBody>
          <a:bodyPr>
            <a:normAutofit fontScale="92500"/>
          </a:bodyPr>
          <a:lstStyle/>
          <a:p>
            <a:pPr marL="0" marR="74295" indent="0" algn="just">
              <a:lnSpc>
                <a:spcPct val="115000"/>
              </a:lnSpc>
              <a:spcAft>
                <a:spcPts val="0"/>
              </a:spcAft>
              <a:buNone/>
            </a:pPr>
            <a:endParaRPr lang="uk-UA" sz="1400" b="1" i="1" dirty="0" smtClean="0">
              <a:latin typeface="Times New Roman"/>
              <a:ea typeface="Calibri"/>
              <a:cs typeface="Times New Roman"/>
            </a:endParaRPr>
          </a:p>
          <a:p>
            <a:pPr marL="0" marR="74295" indent="0" algn="just">
              <a:lnSpc>
                <a:spcPct val="115000"/>
              </a:lnSpc>
              <a:spcAft>
                <a:spcPts val="0"/>
              </a:spcAft>
              <a:buNone/>
            </a:pPr>
            <a:endParaRPr lang="uk-UA" sz="1400" b="1" i="1" dirty="0">
              <a:latin typeface="Times New Roman"/>
              <a:ea typeface="Calibri"/>
              <a:cs typeface="Times New Roman"/>
            </a:endParaRPr>
          </a:p>
          <a:p>
            <a:pPr marL="0" marR="74295" indent="0" algn="just">
              <a:lnSpc>
                <a:spcPct val="115000"/>
              </a:lnSpc>
              <a:spcAft>
                <a:spcPts val="0"/>
              </a:spcAft>
              <a:buNone/>
            </a:pPr>
            <a:r>
              <a:rPr lang="uk-UA" sz="1400" b="1" i="1" dirty="0" smtClean="0">
                <a:solidFill>
                  <a:schemeClr val="tx1"/>
                </a:solidFill>
                <a:latin typeface="Times New Roman"/>
                <a:ea typeface="Calibri"/>
                <a:cs typeface="Times New Roman"/>
              </a:rPr>
              <a:t>Організація </a:t>
            </a:r>
            <a:r>
              <a:rPr lang="uk-UA" sz="1400" b="1" i="1" dirty="0">
                <a:solidFill>
                  <a:schemeClr val="tx1"/>
                </a:solidFill>
                <a:latin typeface="Times New Roman"/>
                <a:ea typeface="Calibri"/>
                <a:cs typeface="Times New Roman"/>
              </a:rPr>
              <a:t>та підтримка безпечного освітнього </a:t>
            </a:r>
            <a:r>
              <a:rPr lang="uk-UA" sz="1400" b="1" i="1" dirty="0" smtClean="0">
                <a:solidFill>
                  <a:schemeClr val="tx1"/>
                </a:solidFill>
                <a:latin typeface="Times New Roman"/>
                <a:ea typeface="Calibri"/>
                <a:cs typeface="Times New Roman"/>
              </a:rPr>
              <a:t>простору:</a:t>
            </a:r>
            <a:r>
              <a:rPr lang="uk-UA" sz="1400" dirty="0" smtClean="0">
                <a:solidFill>
                  <a:schemeClr val="tx1"/>
                </a:solidFill>
                <a:latin typeface="Times New Roman"/>
                <a:ea typeface="Calibri"/>
                <a:cs typeface="Times New Roman"/>
              </a:rPr>
              <a:t> </a:t>
            </a:r>
            <a:r>
              <a:rPr lang="uk-UA" sz="1400" dirty="0">
                <a:solidFill>
                  <a:schemeClr val="tx1"/>
                </a:solidFill>
                <a:latin typeface="Times New Roman"/>
                <a:ea typeface="Calibri"/>
                <a:cs typeface="Times New Roman"/>
              </a:rPr>
              <a:t>здійснювалась відповідно до листа МОН від 31.05.2023 № 4/1798-23 «Рекомендації щодо організації діяльності закладів дошкільної освіти в літній період в умовах воєнного стану», листа МОН від 20.06.2023 № 1/8820 «Про організацію безпечного освітнього простору в закладах дошкільної освіти та обладнання укриттів» та презентованого під час Всеукраїнського тижня безпеки, інтерактивного Кейса безпеки,  </a:t>
            </a:r>
            <a:r>
              <a:rPr lang="uk-UA" sz="1400" dirty="0" err="1">
                <a:solidFill>
                  <a:schemeClr val="tx1"/>
                </a:solidFill>
                <a:latin typeface="Times New Roman"/>
                <a:ea typeface="Calibri"/>
                <a:cs typeface="Times New Roman"/>
              </a:rPr>
              <a:t>вебсайту</a:t>
            </a:r>
            <a:r>
              <a:rPr lang="uk-UA" sz="1400" dirty="0">
                <a:solidFill>
                  <a:schemeClr val="tx1"/>
                </a:solidFill>
                <a:latin typeface="Times New Roman"/>
                <a:ea typeface="Calibri"/>
                <a:cs typeface="Times New Roman"/>
              </a:rPr>
              <a:t> «Все про мінну безпеку» для батьків, педагогів та дітей</a:t>
            </a:r>
            <a:r>
              <a:rPr lang="uk-UA" sz="1400" dirty="0" smtClean="0">
                <a:solidFill>
                  <a:schemeClr val="tx1"/>
                </a:solidFill>
                <a:latin typeface="Times New Roman"/>
                <a:ea typeface="Calibri"/>
                <a:cs typeface="Times New Roman"/>
              </a:rPr>
              <a:t>.</a:t>
            </a:r>
            <a:endParaRPr lang="uk-UA" sz="1200" dirty="0" smtClean="0">
              <a:solidFill>
                <a:schemeClr val="tx1"/>
              </a:solidFill>
              <a:latin typeface="Calibri"/>
              <a:ea typeface="Calibri"/>
              <a:cs typeface="Times New Roman"/>
            </a:endParaRPr>
          </a:p>
          <a:p>
            <a:pPr marL="0" marR="74295" indent="0" algn="just">
              <a:lnSpc>
                <a:spcPct val="115000"/>
              </a:lnSpc>
              <a:spcAft>
                <a:spcPts val="0"/>
              </a:spcAft>
              <a:buNone/>
            </a:pPr>
            <a:r>
              <a:rPr lang="uk-UA" sz="1400" dirty="0">
                <a:solidFill>
                  <a:schemeClr val="tx1"/>
                </a:solidFill>
                <a:latin typeface="Times New Roman"/>
                <a:ea typeface="Calibri"/>
                <a:cs typeface="Times New Roman"/>
              </a:rPr>
              <a:t> </a:t>
            </a:r>
            <a:endParaRPr lang="uk-UA" sz="1200" dirty="0">
              <a:solidFill>
                <a:schemeClr val="tx1"/>
              </a:solidFill>
              <a:latin typeface="Calibri"/>
              <a:ea typeface="Calibri"/>
              <a:cs typeface="Times New Roman"/>
            </a:endParaRPr>
          </a:p>
          <a:p>
            <a:pPr algn="just">
              <a:lnSpc>
                <a:spcPct val="115000"/>
              </a:lnSpc>
              <a:spcAft>
                <a:spcPts val="0"/>
              </a:spcAft>
            </a:pPr>
            <a:r>
              <a:rPr lang="uk-UA" sz="1400" dirty="0">
                <a:solidFill>
                  <a:schemeClr val="tx1"/>
                </a:solidFill>
                <a:latin typeface="Times New Roman"/>
                <a:ea typeface="Calibri"/>
                <a:cs typeface="Times New Roman"/>
              </a:rPr>
              <a:t>Нормативною основою організації освітнього процесу в ЗДО у </a:t>
            </a:r>
            <a:r>
              <a:rPr lang="uk-UA" sz="1400" dirty="0" smtClean="0">
                <a:solidFill>
                  <a:schemeClr val="tx1"/>
                </a:solidFill>
                <a:latin typeface="Times New Roman"/>
                <a:ea typeface="Calibri"/>
                <a:cs typeface="Times New Roman"/>
              </a:rPr>
              <a:t>2024/2025 </a:t>
            </a:r>
            <a:r>
              <a:rPr lang="uk-UA" sz="1400" dirty="0">
                <a:solidFill>
                  <a:schemeClr val="tx1"/>
                </a:solidFill>
                <a:latin typeface="Times New Roman"/>
                <a:ea typeface="Calibri"/>
                <a:cs typeface="Times New Roman"/>
              </a:rPr>
              <a:t>н. р. є Базовий компонент дошкільної освіти, «Методичні рекомендації до оновленого Базового компонента дошкільної освіти». Освітній процес побудовано  за принципами опосередкованого навчання, </a:t>
            </a:r>
            <a:r>
              <a:rPr lang="uk-UA" sz="1400" dirty="0" err="1">
                <a:solidFill>
                  <a:schemeClr val="tx1"/>
                </a:solidFill>
                <a:latin typeface="Times New Roman"/>
                <a:ea typeface="Calibri"/>
                <a:cs typeface="Times New Roman"/>
              </a:rPr>
              <a:t>діяльнісного</a:t>
            </a:r>
            <a:r>
              <a:rPr lang="uk-UA" sz="1400" dirty="0">
                <a:solidFill>
                  <a:schemeClr val="tx1"/>
                </a:solidFill>
                <a:latin typeface="Times New Roman"/>
                <a:ea typeface="Calibri"/>
                <a:cs typeface="Times New Roman"/>
              </a:rPr>
              <a:t> підходу, партнерської взаємодії дитини та дорослого. Освітню діяльність сплановано відповідно до наказу МОН «Про затвердження гранично допустимого навчального навантаження на дитину у дошкільних навчальних закладах різних типів та форми власності».</a:t>
            </a:r>
            <a:endParaRPr lang="uk-UA" sz="1200" dirty="0">
              <a:solidFill>
                <a:schemeClr val="tx1"/>
              </a:solidFill>
              <a:latin typeface="Calibri"/>
              <a:ea typeface="Calibri"/>
              <a:cs typeface="Times New Roman"/>
            </a:endParaRPr>
          </a:p>
          <a:p>
            <a:pPr algn="just">
              <a:lnSpc>
                <a:spcPct val="115000"/>
              </a:lnSpc>
              <a:spcAft>
                <a:spcPts val="0"/>
              </a:spcAft>
            </a:pPr>
            <a:r>
              <a:rPr lang="uk-UA" sz="1400" dirty="0">
                <a:solidFill>
                  <a:schemeClr val="tx1"/>
                </a:solidFill>
                <a:latin typeface="Times New Roman"/>
                <a:ea typeface="Calibri"/>
                <a:cs typeface="Times New Roman"/>
              </a:rPr>
              <a:t>При організації освітнього процесу в очній формі з переходом на дистанційну, відповідно до наказів управління освіти  забезпечувалось безумовне переривання освітнього процесу, що здійснюється в будівлі поруч з ЗДО за адресою вулиця Софійська 17, у разі включення сигналу «Повітряна тривога» або інших сигналів оповіщення. Учасники освітнього процесу  організовано переходять  до споруди цивільного захисту і перебувають у ній до скасування тривоги, а після відбою тривоги – повертаються до приміщення закладу освіти, організовуючи освітній процес із урахуванням необхідного корегування.</a:t>
            </a:r>
            <a:endParaRPr lang="uk-UA" sz="1200" dirty="0">
              <a:solidFill>
                <a:schemeClr val="tx1"/>
              </a:solidFill>
              <a:latin typeface="Calibri"/>
              <a:ea typeface="Calibri"/>
              <a:cs typeface="Times New Roman"/>
            </a:endParaRPr>
          </a:p>
          <a:p>
            <a:pPr algn="just">
              <a:lnSpc>
                <a:spcPct val="115000"/>
              </a:lnSpc>
              <a:spcAft>
                <a:spcPts val="0"/>
              </a:spcAft>
            </a:pPr>
            <a:r>
              <a:rPr lang="uk-UA" sz="1400" dirty="0">
                <a:solidFill>
                  <a:schemeClr val="tx1"/>
                </a:solidFill>
                <a:latin typeface="Times New Roman"/>
                <a:ea typeface="Calibri"/>
                <a:cs typeface="Times New Roman"/>
              </a:rPr>
              <a:t>Організація освітнього процесу у </a:t>
            </a:r>
            <a:r>
              <a:rPr lang="uk-UA" sz="1400" dirty="0" smtClean="0">
                <a:solidFill>
                  <a:schemeClr val="tx1"/>
                </a:solidFill>
                <a:latin typeface="Times New Roman"/>
                <a:ea typeface="Calibri"/>
                <a:cs typeface="Times New Roman"/>
              </a:rPr>
              <a:t>2024/2025 </a:t>
            </a:r>
            <a:r>
              <a:rPr lang="uk-UA" sz="1400" dirty="0">
                <a:solidFill>
                  <a:schemeClr val="tx1"/>
                </a:solidFill>
                <a:latin typeface="Times New Roman"/>
                <a:ea typeface="Calibri"/>
                <a:cs typeface="Times New Roman"/>
              </a:rPr>
              <a:t>навчальному році розпочалася з </a:t>
            </a:r>
            <a:r>
              <a:rPr lang="uk-UA" sz="1400" dirty="0" smtClean="0">
                <a:solidFill>
                  <a:schemeClr val="tx1"/>
                </a:solidFill>
                <a:latin typeface="Times New Roman"/>
                <a:ea typeface="Calibri"/>
                <a:cs typeface="Times New Roman"/>
              </a:rPr>
              <a:t>02 </a:t>
            </a:r>
            <a:r>
              <a:rPr lang="uk-UA" sz="1400" dirty="0">
                <a:solidFill>
                  <a:schemeClr val="tx1"/>
                </a:solidFill>
                <a:latin typeface="Times New Roman"/>
                <a:ea typeface="Calibri"/>
                <a:cs typeface="Times New Roman"/>
              </a:rPr>
              <a:t>вересня в </a:t>
            </a:r>
            <a:r>
              <a:rPr lang="uk-UA" sz="1400" dirty="0" err="1">
                <a:solidFill>
                  <a:schemeClr val="tx1"/>
                </a:solidFill>
                <a:latin typeface="Times New Roman"/>
                <a:ea typeface="Calibri"/>
                <a:cs typeface="Times New Roman"/>
              </a:rPr>
              <a:t>офлайн-режимі</a:t>
            </a:r>
            <a:r>
              <a:rPr lang="uk-UA" sz="1400" dirty="0">
                <a:solidFill>
                  <a:schemeClr val="tx1"/>
                </a:solidFill>
                <a:latin typeface="Times New Roman"/>
                <a:ea typeface="Calibri"/>
                <a:cs typeface="Times New Roman"/>
              </a:rPr>
              <a:t>. Але, у дні особливої </a:t>
            </a:r>
            <a:r>
              <a:rPr lang="uk-UA" sz="1400" dirty="0" smtClean="0">
                <a:solidFill>
                  <a:schemeClr val="tx1"/>
                </a:solidFill>
                <a:latin typeface="Times New Roman"/>
                <a:ea typeface="Calibri"/>
                <a:cs typeface="Times New Roman"/>
              </a:rPr>
              <a:t>небезпеки. </a:t>
            </a:r>
            <a:r>
              <a:rPr lang="uk-UA" sz="1400" dirty="0">
                <a:solidFill>
                  <a:schemeClr val="tx1"/>
                </a:solidFill>
                <a:latin typeface="Times New Roman"/>
                <a:ea typeface="Calibri"/>
                <a:cs typeface="Times New Roman"/>
              </a:rPr>
              <a:t>Тому навчально-виховна робота здійснювалась, відповідно до  листа МОН України від 02.04.2022 № 1/3845-22 «Про рекомендації для працівників закладів дошкільної освіти на період дії воєнного стану в Україні» та Методичних рекомендацій щодо організації освітнього процесу в дистанційному форматі в закладах дошкільної освіти </a:t>
            </a:r>
            <a:r>
              <a:rPr lang="uk-UA" sz="1400" dirty="0" err="1">
                <a:solidFill>
                  <a:schemeClr val="tx1"/>
                </a:solidFill>
                <a:latin typeface="Times New Roman"/>
                <a:ea typeface="Calibri"/>
                <a:cs typeface="Times New Roman"/>
              </a:rPr>
              <a:t>Старокостянтинівської</a:t>
            </a:r>
            <a:r>
              <a:rPr lang="uk-UA" sz="1400" dirty="0">
                <a:solidFill>
                  <a:schemeClr val="tx1"/>
                </a:solidFill>
                <a:latin typeface="Times New Roman"/>
                <a:ea typeface="Calibri"/>
                <a:cs typeface="Times New Roman"/>
              </a:rPr>
              <a:t> міської територіальної громади «Практичні аспекти дистанційного навчання дошкільнят в умовах воєнного стану».</a:t>
            </a:r>
            <a:endParaRPr lang="uk-UA" sz="1200" dirty="0">
              <a:solidFill>
                <a:schemeClr val="tx1"/>
              </a:solidFill>
              <a:latin typeface="Calibri"/>
              <a:ea typeface="Calibri"/>
              <a:cs typeface="Times New Roman"/>
            </a:endParaRPr>
          </a:p>
          <a:p>
            <a:pPr algn="just">
              <a:lnSpc>
                <a:spcPct val="115000"/>
              </a:lnSpc>
              <a:spcAft>
                <a:spcPts val="0"/>
              </a:spcAft>
            </a:pPr>
            <a:r>
              <a:rPr lang="uk-UA" sz="1400" dirty="0">
                <a:solidFill>
                  <a:schemeClr val="tx1"/>
                </a:solidFill>
                <a:latin typeface="Times New Roman"/>
                <a:ea typeface="Calibri"/>
                <a:cs typeface="Times New Roman"/>
              </a:rPr>
              <a:t> </a:t>
            </a:r>
            <a:endParaRPr lang="ru-RU" sz="1400" dirty="0">
              <a:solidFill>
                <a:schemeClr val="tx1"/>
              </a:solidFill>
              <a:latin typeface="Times New Roman" pitchFamily="18" charset="0"/>
              <a:cs typeface="Times New Roman" pitchFamily="18" charset="0"/>
            </a:endParaRPr>
          </a:p>
        </p:txBody>
      </p:sp>
    </p:spTree>
  </p:cSld>
  <p:clrMapOvr>
    <a:masterClrMapping/>
  </p:clrMapOvr>
  <p:transition spd="med">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57200" y="274638"/>
            <a:ext cx="8229600" cy="654032"/>
          </a:xfrm>
        </p:spPr>
        <p:txBody>
          <a:bodyPr>
            <a:noAutofit/>
          </a:bodyPr>
          <a:lstStyle/>
          <a:p>
            <a:pPr marL="0" indent="0" algn="ctr">
              <a:buNone/>
            </a:pPr>
            <a:r>
              <a:rPr lang="uk-UA" sz="4800" b="1" dirty="0" smtClean="0">
                <a:solidFill>
                  <a:srgbClr val="FF0000"/>
                </a:solidFill>
                <a:latin typeface="Monotype Corsiva" pitchFamily="66" charset="0"/>
                <a:cs typeface="Times New Roman" pitchFamily="18" charset="0"/>
              </a:rPr>
              <a:t>Кадрове забезпечення</a:t>
            </a:r>
            <a:endParaRPr lang="ru-RU" sz="4800" b="1" dirty="0">
              <a:solidFill>
                <a:srgbClr val="FF0000"/>
              </a:solidFill>
              <a:latin typeface="Monotype Corsiva" pitchFamily="66" charset="0"/>
              <a:cs typeface="Times New Roman" pitchFamily="18" charset="0"/>
            </a:endParaRPr>
          </a:p>
        </p:txBody>
      </p:sp>
      <p:sp>
        <p:nvSpPr>
          <p:cNvPr id="5" name="TextBox 4"/>
          <p:cNvSpPr txBox="1"/>
          <p:nvPr/>
        </p:nvSpPr>
        <p:spPr>
          <a:xfrm>
            <a:off x="385726" y="1433110"/>
            <a:ext cx="4429156" cy="4031873"/>
          </a:xfrm>
          <a:prstGeom prst="rect">
            <a:avLst/>
          </a:prstGeom>
          <a:noFill/>
        </p:spPr>
        <p:txBody>
          <a:bodyPr wrap="square" rtlCol="0">
            <a:spAutoFit/>
          </a:bodyPr>
          <a:lstStyle/>
          <a:p>
            <a:pPr algn="ctr"/>
            <a:r>
              <a:rPr lang="uk-UA" sz="1600" b="1" dirty="0" smtClean="0">
                <a:ln w="1905"/>
                <a:solidFill>
                  <a:srgbClr val="C00000"/>
                </a:solidFill>
                <a:effectLst>
                  <a:innerShdw blurRad="69850" dist="43180" dir="5400000">
                    <a:srgbClr val="000000">
                      <a:alpha val="65000"/>
                    </a:srgbClr>
                  </a:innerShdw>
                </a:effectLst>
                <a:latin typeface="Times New Roman" pitchFamily="18" charset="0"/>
                <a:cs typeface="Times New Roman" pitchFamily="18" charset="0"/>
              </a:rPr>
              <a:t>В закладі дошкільної освіти</a:t>
            </a:r>
          </a:p>
          <a:p>
            <a:pPr algn="ctr"/>
            <a:r>
              <a:rPr lang="uk-UA" sz="1600" b="1" dirty="0" smtClean="0">
                <a:ln w="1905"/>
                <a:solidFill>
                  <a:srgbClr val="C00000"/>
                </a:solidFill>
                <a:effectLst>
                  <a:innerShdw blurRad="69850" dist="43180" dir="5400000">
                    <a:srgbClr val="000000">
                      <a:alpha val="65000"/>
                    </a:srgbClr>
                  </a:innerShdw>
                </a:effectLst>
                <a:latin typeface="Times New Roman" pitchFamily="18" charset="0"/>
                <a:cs typeface="Times New Roman" pitchFamily="18" charset="0"/>
              </a:rPr>
              <a:t>працює досвідчений педагогічний колектив </a:t>
            </a:r>
          </a:p>
          <a:p>
            <a:pPr algn="ctr">
              <a:buNone/>
            </a:pPr>
            <a:r>
              <a:rPr lang="uk-UA" sz="1600" b="1" dirty="0" smtClean="0">
                <a:ln w="1905"/>
                <a:solidFill>
                  <a:srgbClr val="C00000"/>
                </a:solidFill>
                <a:effectLst>
                  <a:innerShdw blurRad="69850" dist="43180" dir="5400000">
                    <a:srgbClr val="000000">
                      <a:alpha val="65000"/>
                    </a:srgbClr>
                  </a:innerShdw>
                </a:effectLst>
                <a:latin typeface="Times New Roman" pitchFamily="18" charset="0"/>
                <a:cs typeface="Times New Roman" pitchFamily="18" charset="0"/>
              </a:rPr>
              <a:t>Всього 33 педагога:</a:t>
            </a:r>
          </a:p>
          <a:p>
            <a:pPr>
              <a:buNone/>
            </a:pPr>
            <a:endParaRPr lang="uk-UA" sz="1400" dirty="0" smtClean="0">
              <a:solidFill>
                <a:srgbClr val="C00000"/>
              </a:solidFill>
              <a:latin typeface="Times New Roman" pitchFamily="18" charset="0"/>
              <a:cs typeface="Times New Roman" pitchFamily="18" charset="0"/>
            </a:endParaRPr>
          </a:p>
          <a:p>
            <a:pPr>
              <a:buNone/>
            </a:pPr>
            <a:r>
              <a:rPr lang="uk-UA" sz="1400" dirty="0" smtClean="0">
                <a:latin typeface="Times New Roman" pitchFamily="18" charset="0"/>
                <a:cs typeface="Times New Roman" pitchFamily="18" charset="0"/>
              </a:rPr>
              <a:t>1 директор, </a:t>
            </a:r>
          </a:p>
          <a:p>
            <a:pPr>
              <a:buNone/>
            </a:pPr>
            <a:r>
              <a:rPr lang="uk-UA" sz="1400" dirty="0" smtClean="0">
                <a:latin typeface="Times New Roman" pitchFamily="18" charset="0"/>
                <a:cs typeface="Times New Roman" pitchFamily="18" charset="0"/>
              </a:rPr>
              <a:t>1 вихователь – методист, </a:t>
            </a:r>
          </a:p>
          <a:p>
            <a:pPr>
              <a:buNone/>
            </a:pPr>
            <a:r>
              <a:rPr lang="uk-UA" sz="1400" dirty="0" smtClean="0">
                <a:latin typeface="Times New Roman" pitchFamily="18" charset="0"/>
                <a:cs typeface="Times New Roman" pitchFamily="18" charset="0"/>
              </a:rPr>
              <a:t>3 музичних керівника, </a:t>
            </a:r>
          </a:p>
          <a:p>
            <a:pPr>
              <a:buNone/>
            </a:pPr>
            <a:r>
              <a:rPr lang="uk-UA" sz="1400" dirty="0" smtClean="0">
                <a:latin typeface="Times New Roman" pitchFamily="18" charset="0"/>
                <a:cs typeface="Times New Roman" pitchFamily="18" charset="0"/>
              </a:rPr>
              <a:t>1 практичний психолог,</a:t>
            </a:r>
          </a:p>
          <a:p>
            <a:pPr>
              <a:buNone/>
            </a:pPr>
            <a:r>
              <a:rPr lang="uk-UA" sz="1400" dirty="0" smtClean="0">
                <a:latin typeface="Times New Roman" pitchFamily="18" charset="0"/>
                <a:cs typeface="Times New Roman" pitchFamily="18" charset="0"/>
              </a:rPr>
              <a:t>3 вчителі-логопеди, </a:t>
            </a:r>
          </a:p>
          <a:p>
            <a:pPr>
              <a:buNone/>
            </a:pPr>
            <a:r>
              <a:rPr lang="uk-UA" sz="1400" dirty="0" smtClean="0">
                <a:latin typeface="Times New Roman" pitchFamily="18" charset="0"/>
                <a:cs typeface="Times New Roman" pitchFamily="18" charset="0"/>
              </a:rPr>
              <a:t>1 інструктор з фізичної культури,  </a:t>
            </a:r>
          </a:p>
          <a:p>
            <a:pPr>
              <a:buNone/>
            </a:pPr>
            <a:r>
              <a:rPr lang="uk-UA" sz="1400" dirty="0" smtClean="0">
                <a:latin typeface="Times New Roman" pitchFamily="18" charset="0"/>
                <a:cs typeface="Times New Roman" pitchFamily="18" charset="0"/>
              </a:rPr>
              <a:t>18 вихователь;  </a:t>
            </a:r>
          </a:p>
          <a:p>
            <a:pPr>
              <a:buNone/>
            </a:pPr>
            <a:r>
              <a:rPr lang="uk-UA" sz="1400" dirty="0">
                <a:latin typeface="Times New Roman" pitchFamily="18" charset="0"/>
                <a:cs typeface="Times New Roman" pitchFamily="18" charset="0"/>
              </a:rPr>
              <a:t>5</a:t>
            </a:r>
            <a:r>
              <a:rPr lang="uk-UA" sz="1400" dirty="0" smtClean="0">
                <a:latin typeface="Times New Roman" pitchFamily="18" charset="0"/>
                <a:cs typeface="Times New Roman" pitchFamily="18" charset="0"/>
              </a:rPr>
              <a:t> асистентів вихователя;</a:t>
            </a:r>
          </a:p>
          <a:p>
            <a:pPr>
              <a:buNone/>
            </a:pPr>
            <a:r>
              <a:rPr lang="uk-UA" sz="1400" dirty="0">
                <a:latin typeface="Times New Roman" pitchFamily="18" charset="0"/>
                <a:cs typeface="Times New Roman" pitchFamily="18" charset="0"/>
              </a:rPr>
              <a:t>1</a:t>
            </a:r>
            <a:r>
              <a:rPr lang="uk-UA" sz="1400" dirty="0" smtClean="0">
                <a:latin typeface="Times New Roman" pitchFamily="18" charset="0"/>
                <a:cs typeface="Times New Roman" pitchFamily="18" charset="0"/>
              </a:rPr>
              <a:t> сестра медична старша; </a:t>
            </a:r>
          </a:p>
          <a:p>
            <a:pPr>
              <a:buNone/>
            </a:pPr>
            <a:r>
              <a:rPr lang="uk-UA" sz="1400" dirty="0" smtClean="0">
                <a:latin typeface="Times New Roman" pitchFamily="18" charset="0"/>
                <a:cs typeface="Times New Roman" pitchFamily="18" charset="0"/>
              </a:rPr>
              <a:t>31 працівників обслуговуючого персоналу.</a:t>
            </a:r>
            <a:endParaRPr lang="ru-RU" sz="1400" dirty="0" smtClean="0">
              <a:latin typeface="Times New Roman" pitchFamily="18" charset="0"/>
              <a:cs typeface="Times New Roman" pitchFamily="18" charset="0"/>
            </a:endParaRPr>
          </a:p>
          <a:p>
            <a:pPr algn="ctr"/>
            <a:endParaRPr lang="uk-UA"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endParaRPr>
          </a:p>
          <a:p>
            <a:pPr algn="ctr"/>
            <a:endParaRPr lang="uk-UA"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endParaRPr>
          </a:p>
          <a:p>
            <a:pPr algn="ctr"/>
            <a:endParaRPr lang="uk-UA"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0879" y="3212976"/>
            <a:ext cx="5091248" cy="3139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67544" y="332656"/>
            <a:ext cx="8464454" cy="868346"/>
          </a:xfrm>
        </p:spPr>
        <p:txBody>
          <a:bodyPr>
            <a:normAutofit/>
          </a:bodyPr>
          <a:lstStyle/>
          <a:p>
            <a:pPr marL="0" indent="0" algn="ctr">
              <a:buNone/>
            </a:pPr>
            <a:r>
              <a:rPr lang="uk-UA" sz="4400" b="1" dirty="0" smtClean="0">
                <a:solidFill>
                  <a:srgbClr val="FF0000"/>
                </a:solidFill>
                <a:latin typeface="Monotype Corsiva" pitchFamily="66" charset="0"/>
                <a:cs typeface="Times New Roman" pitchFamily="18" charset="0"/>
              </a:rPr>
              <a:t>Дані про педагогічний стаж роботи</a:t>
            </a:r>
            <a:endParaRPr lang="ru-RU" sz="4400" b="1" dirty="0">
              <a:solidFill>
                <a:srgbClr val="FF0000"/>
              </a:solidFill>
              <a:latin typeface="Monotype Corsiva" pitchFamily="66" charset="0"/>
              <a:cs typeface="Times New Roman" pitchFamily="18" charset="0"/>
            </a:endParaRPr>
          </a:p>
        </p:txBody>
      </p:sp>
      <p:graphicFrame>
        <p:nvGraphicFramePr>
          <p:cNvPr id="9" name="Содержимое 8"/>
          <p:cNvGraphicFramePr>
            <a:graphicFrameLocks noGrp="1"/>
          </p:cNvGraphicFramePr>
          <p:nvPr>
            <p:ph sz="quarter" idx="13"/>
            <p:extLst>
              <p:ext uri="{D42A27DB-BD31-4B8C-83A1-F6EECF244321}">
                <p14:modId xmlns:p14="http://schemas.microsoft.com/office/powerpoint/2010/main" val="3396551244"/>
              </p:ext>
            </p:extLst>
          </p:nvPr>
        </p:nvGraphicFramePr>
        <p:xfrm>
          <a:off x="2527445" y="1340768"/>
          <a:ext cx="4968552" cy="2790203"/>
        </p:xfrm>
        <a:graphic>
          <a:graphicData uri="http://schemas.openxmlformats.org/drawingml/2006/chart">
            <c:chart xmlns:c="http://schemas.openxmlformats.org/drawingml/2006/chart" xmlns:r="http://schemas.openxmlformats.org/officeDocument/2006/relationships" r:id="rId2"/>
          </a:graphicData>
        </a:graphic>
      </p:graphicFrame>
      <p:sp>
        <p:nvSpPr>
          <p:cNvPr id="6" name="Прямоугольник 5"/>
          <p:cNvSpPr/>
          <p:nvPr/>
        </p:nvSpPr>
        <p:spPr>
          <a:xfrm>
            <a:off x="1285852" y="3786190"/>
            <a:ext cx="6215106" cy="2228302"/>
          </a:xfrm>
          <a:prstGeom prst="rect">
            <a:avLst/>
          </a:prstGeom>
        </p:spPr>
        <p:txBody>
          <a:bodyPr wrap="square">
            <a:spAutoFit/>
          </a:bodyPr>
          <a:lstStyle/>
          <a:p>
            <a:pPr lvl="0" indent="571500" fontAlgn="base">
              <a:spcBef>
                <a:spcPct val="0"/>
              </a:spcBef>
              <a:spcAft>
                <a:spcPct val="0"/>
              </a:spcAft>
            </a:pPr>
            <a:endParaRPr lang="uk-UA" sz="1400" dirty="0" smtClean="0">
              <a:solidFill>
                <a:prstClr val="black"/>
              </a:solidFill>
              <a:latin typeface="Calibri" pitchFamily="34" charset="0"/>
              <a:ea typeface="Times New Roman" pitchFamily="18" charset="0"/>
              <a:cs typeface="Times New Roman" pitchFamily="18" charset="0"/>
            </a:endParaRPr>
          </a:p>
          <a:p>
            <a:pPr lvl="0" indent="571500" fontAlgn="base">
              <a:spcBef>
                <a:spcPct val="0"/>
              </a:spcBef>
              <a:spcAft>
                <a:spcPct val="0"/>
              </a:spcAft>
            </a:pPr>
            <a:endParaRPr lang="uk-UA" sz="1400" dirty="0" smtClean="0">
              <a:solidFill>
                <a:prstClr val="black"/>
              </a:solidFill>
              <a:latin typeface="Calibri" pitchFamily="34" charset="0"/>
              <a:ea typeface="Times New Roman" pitchFamily="18" charset="0"/>
              <a:cs typeface="Times New Roman" pitchFamily="18" charset="0"/>
            </a:endParaRPr>
          </a:p>
          <a:p>
            <a:pPr lvl="0" indent="571500" fontAlgn="base">
              <a:spcBef>
                <a:spcPct val="0"/>
              </a:spcBef>
              <a:spcAft>
                <a:spcPct val="0"/>
              </a:spcAft>
            </a:pPr>
            <a:endParaRPr lang="uk-UA" sz="1400" dirty="0" smtClean="0">
              <a:solidFill>
                <a:prstClr val="black"/>
              </a:solidFill>
              <a:latin typeface="Calibri" pitchFamily="34" charset="0"/>
              <a:ea typeface="Times New Roman" pitchFamily="18" charset="0"/>
              <a:cs typeface="Times New Roman" pitchFamily="18" charset="0"/>
            </a:endParaRPr>
          </a:p>
          <a:p>
            <a:pPr lvl="0" indent="571500" fontAlgn="base">
              <a:spcBef>
                <a:spcPct val="0"/>
              </a:spcBef>
              <a:spcAft>
                <a:spcPct val="0"/>
              </a:spcAft>
            </a:pPr>
            <a:endParaRPr lang="uk-UA" sz="1400" dirty="0" smtClean="0">
              <a:solidFill>
                <a:prstClr val="black"/>
              </a:solidFill>
              <a:latin typeface="Calibri" pitchFamily="34" charset="0"/>
              <a:ea typeface="Times New Roman" pitchFamily="18" charset="0"/>
              <a:cs typeface="Times New Roman" pitchFamily="18" charset="0"/>
            </a:endParaRPr>
          </a:p>
          <a:p>
            <a:pPr algn="just">
              <a:lnSpc>
                <a:spcPct val="115000"/>
              </a:lnSpc>
              <a:spcAft>
                <a:spcPts val="0"/>
              </a:spcAft>
            </a:pPr>
            <a:r>
              <a:rPr lang="uk-UA" dirty="0">
                <a:latin typeface="Times New Roman"/>
                <a:ea typeface="Times New Roman"/>
                <a:cs typeface="Times New Roman"/>
              </a:rPr>
              <a:t>Дані про педагогічний стаж роботи</a:t>
            </a:r>
            <a:endParaRPr lang="uk-UA" sz="1600" dirty="0">
              <a:latin typeface="Calibri"/>
              <a:ea typeface="Calibri"/>
              <a:cs typeface="Times New Roman"/>
            </a:endParaRPr>
          </a:p>
          <a:p>
            <a:pPr algn="just">
              <a:lnSpc>
                <a:spcPct val="115000"/>
              </a:lnSpc>
              <a:spcAft>
                <a:spcPts val="0"/>
              </a:spcAft>
            </a:pPr>
            <a:r>
              <a:rPr lang="uk-UA" dirty="0" smtClean="0">
                <a:latin typeface="Times New Roman"/>
                <a:ea typeface="Times New Roman"/>
                <a:cs typeface="Times New Roman"/>
              </a:rPr>
              <a:t>5-10 </a:t>
            </a:r>
            <a:r>
              <a:rPr lang="uk-UA" dirty="0">
                <a:latin typeface="Times New Roman"/>
                <a:ea typeface="Times New Roman"/>
                <a:cs typeface="Times New Roman"/>
              </a:rPr>
              <a:t>років –  4 педагога</a:t>
            </a:r>
            <a:endParaRPr lang="uk-UA" sz="1600" dirty="0">
              <a:latin typeface="Calibri"/>
              <a:ea typeface="Calibri"/>
              <a:cs typeface="Times New Roman"/>
            </a:endParaRPr>
          </a:p>
          <a:p>
            <a:pPr algn="just">
              <a:lnSpc>
                <a:spcPct val="115000"/>
              </a:lnSpc>
              <a:spcAft>
                <a:spcPts val="0"/>
              </a:spcAft>
            </a:pPr>
            <a:r>
              <a:rPr lang="uk-UA" dirty="0">
                <a:latin typeface="Times New Roman"/>
                <a:ea typeface="Times New Roman"/>
                <a:cs typeface="Times New Roman"/>
              </a:rPr>
              <a:t>10-20 років –6 педагогів</a:t>
            </a:r>
            <a:endParaRPr lang="uk-UA" sz="1600" dirty="0">
              <a:latin typeface="Calibri"/>
              <a:ea typeface="Calibri"/>
              <a:cs typeface="Times New Roman"/>
            </a:endParaRPr>
          </a:p>
          <a:p>
            <a:pPr algn="just">
              <a:lnSpc>
                <a:spcPct val="115000"/>
              </a:lnSpc>
              <a:spcAft>
                <a:spcPts val="0"/>
              </a:spcAft>
            </a:pPr>
            <a:r>
              <a:rPr lang="uk-UA" dirty="0">
                <a:latin typeface="Times New Roman"/>
                <a:ea typeface="Times New Roman"/>
                <a:cs typeface="Times New Roman"/>
              </a:rPr>
              <a:t>Більше 20 років – 23 педагога</a:t>
            </a:r>
            <a:endParaRPr lang="uk-UA" sz="1600" dirty="0">
              <a:effectLst/>
              <a:latin typeface="Calibri"/>
              <a:ea typeface="Calibri"/>
              <a:cs typeface="Times New Roman"/>
            </a:endParaRPr>
          </a:p>
        </p:txBody>
      </p:sp>
      <p:pic>
        <p:nvPicPr>
          <p:cNvPr id="2050" name="Picture 2"/>
          <p:cNvPicPr>
            <a:picLocks noChangeAspect="1" noChangeArrowheads="1"/>
          </p:cNvPicPr>
          <p:nvPr/>
        </p:nvPicPr>
        <p:blipFill>
          <a:blip r:embed="rId3"/>
          <a:srcRect/>
          <a:stretch>
            <a:fillRect/>
          </a:stretch>
        </p:blipFill>
        <p:spPr bwMode="auto">
          <a:xfrm>
            <a:off x="5364088" y="4221088"/>
            <a:ext cx="3397087" cy="2025231"/>
          </a:xfrm>
          <a:prstGeom prst="rect">
            <a:avLst/>
          </a:prstGeom>
          <a:noFill/>
          <a:ln w="9525">
            <a:noFill/>
            <a:miter lim="800000"/>
            <a:headEnd/>
            <a:tailEnd/>
          </a:ln>
          <a:effectLst/>
        </p:spPr>
      </p:pic>
    </p:spTree>
  </p:cSld>
  <p:clrMapOvr>
    <a:masterClrMapping/>
  </p:clrMapOvr>
  <p:transition spd="med">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199474" y="116632"/>
            <a:ext cx="8136904" cy="368280"/>
          </a:xfrm>
        </p:spPr>
        <p:txBody>
          <a:bodyPr>
            <a:noAutofit/>
          </a:bodyPr>
          <a:lstStyle/>
          <a:p>
            <a:pPr marL="0" indent="0">
              <a:buNone/>
            </a:pPr>
            <a:r>
              <a:rPr lang="uk-UA" sz="4400" b="1" dirty="0" smtClean="0">
                <a:solidFill>
                  <a:srgbClr val="FF0000"/>
                </a:solidFill>
                <a:latin typeface="Monotype Corsiva" pitchFamily="66" charset="0"/>
                <a:cs typeface="Times New Roman" pitchFamily="18" charset="0"/>
              </a:rPr>
              <a:t>Кваліфікаційний рівень педагогів</a:t>
            </a:r>
            <a:endParaRPr lang="ru-RU" sz="4400" b="1" dirty="0">
              <a:solidFill>
                <a:srgbClr val="FF0000"/>
              </a:solidFill>
              <a:latin typeface="Monotype Corsiva" pitchFamily="66" charset="0"/>
            </a:endParaRPr>
          </a:p>
        </p:txBody>
      </p:sp>
      <p:sp>
        <p:nvSpPr>
          <p:cNvPr id="2" name="Содержимое 1"/>
          <p:cNvSpPr>
            <a:spLocks noGrp="1"/>
          </p:cNvSpPr>
          <p:nvPr>
            <p:ph sz="quarter" idx="13"/>
          </p:nvPr>
        </p:nvSpPr>
        <p:spPr>
          <a:xfrm>
            <a:off x="251520" y="692696"/>
            <a:ext cx="5357850" cy="1192535"/>
          </a:xfrm>
        </p:spPr>
        <p:txBody>
          <a:bodyPr>
            <a:noAutofit/>
          </a:bodyPr>
          <a:lstStyle/>
          <a:p>
            <a:pPr>
              <a:buNone/>
            </a:pPr>
            <a:endParaRPr lang="uk-UA" sz="1800" dirty="0" smtClean="0">
              <a:latin typeface="Times New Roman" pitchFamily="18" charset="0"/>
              <a:cs typeface="Times New Roman" pitchFamily="18" charset="0"/>
            </a:endParaRPr>
          </a:p>
          <a:p>
            <a:pPr algn="just">
              <a:lnSpc>
                <a:spcPct val="115000"/>
              </a:lnSpc>
              <a:spcAft>
                <a:spcPts val="0"/>
              </a:spcAft>
            </a:pPr>
            <a:r>
              <a:rPr lang="uk-UA" sz="1100" dirty="0">
                <a:solidFill>
                  <a:schemeClr val="tx1"/>
                </a:solidFill>
                <a:latin typeface="Times New Roman"/>
                <a:ea typeface="Times New Roman"/>
                <a:cs typeface="Times New Roman"/>
              </a:rPr>
              <a:t>Спеціалісти вищої кваліфікаційної категорії –  16 педагогів, </a:t>
            </a:r>
            <a:endParaRPr lang="uk-UA" sz="1100" dirty="0">
              <a:solidFill>
                <a:schemeClr val="tx1"/>
              </a:solidFill>
              <a:latin typeface="Calibri"/>
              <a:ea typeface="Calibri"/>
              <a:cs typeface="Times New Roman"/>
            </a:endParaRPr>
          </a:p>
          <a:p>
            <a:pPr algn="just">
              <a:lnSpc>
                <a:spcPct val="115000"/>
              </a:lnSpc>
              <a:spcAft>
                <a:spcPts val="0"/>
              </a:spcAft>
            </a:pPr>
            <a:r>
              <a:rPr lang="uk-UA" sz="1100" dirty="0">
                <a:solidFill>
                  <a:schemeClr val="tx1"/>
                </a:solidFill>
                <a:latin typeface="Times New Roman"/>
                <a:ea typeface="Times New Roman"/>
                <a:cs typeface="Times New Roman"/>
              </a:rPr>
              <a:t>Спеціалісти першої кваліфікаційної категорії – 7 педагогів,</a:t>
            </a:r>
            <a:endParaRPr lang="uk-UA" sz="1100" dirty="0">
              <a:solidFill>
                <a:schemeClr val="tx1"/>
              </a:solidFill>
              <a:latin typeface="Calibri"/>
              <a:ea typeface="Calibri"/>
              <a:cs typeface="Times New Roman"/>
            </a:endParaRPr>
          </a:p>
          <a:p>
            <a:pPr algn="just">
              <a:lnSpc>
                <a:spcPct val="115000"/>
              </a:lnSpc>
              <a:spcAft>
                <a:spcPts val="0"/>
              </a:spcAft>
            </a:pPr>
            <a:r>
              <a:rPr lang="uk-UA" sz="1100" dirty="0">
                <a:solidFill>
                  <a:schemeClr val="tx1"/>
                </a:solidFill>
                <a:latin typeface="Times New Roman"/>
                <a:ea typeface="Times New Roman"/>
                <a:cs typeface="Times New Roman"/>
              </a:rPr>
              <a:t>Спеціалісти другої кваліфікаційної категорії –   2 педагога</a:t>
            </a:r>
            <a:endParaRPr lang="uk-UA" sz="1100" dirty="0">
              <a:solidFill>
                <a:schemeClr val="tx1"/>
              </a:solidFill>
              <a:latin typeface="Calibri"/>
              <a:ea typeface="Calibri"/>
              <a:cs typeface="Times New Roman"/>
            </a:endParaRPr>
          </a:p>
          <a:p>
            <a:pPr algn="just">
              <a:lnSpc>
                <a:spcPct val="115000"/>
              </a:lnSpc>
              <a:spcAft>
                <a:spcPts val="0"/>
              </a:spcAft>
            </a:pPr>
            <a:r>
              <a:rPr lang="uk-UA" sz="1100" dirty="0">
                <a:solidFill>
                  <a:schemeClr val="tx1"/>
                </a:solidFill>
                <a:latin typeface="Times New Roman"/>
                <a:ea typeface="Times New Roman"/>
                <a:cs typeface="Times New Roman"/>
              </a:rPr>
              <a:t>Спеціаліст - 1 педагог</a:t>
            </a:r>
            <a:endParaRPr lang="uk-UA" sz="1100" dirty="0">
              <a:solidFill>
                <a:schemeClr val="tx1"/>
              </a:solidFill>
              <a:latin typeface="Calibri"/>
              <a:ea typeface="Calibri"/>
              <a:cs typeface="Times New Roman"/>
            </a:endParaRPr>
          </a:p>
          <a:p>
            <a:pPr algn="just">
              <a:lnSpc>
                <a:spcPct val="115000"/>
              </a:lnSpc>
              <a:spcAft>
                <a:spcPts val="0"/>
              </a:spcAft>
            </a:pPr>
            <a:r>
              <a:rPr lang="uk-UA" sz="1100" dirty="0">
                <a:solidFill>
                  <a:schemeClr val="tx1"/>
                </a:solidFill>
                <a:latin typeface="Times New Roman"/>
                <a:ea typeface="Times New Roman"/>
                <a:cs typeface="Times New Roman"/>
              </a:rPr>
              <a:t>Спеціалісти 10 </a:t>
            </a:r>
            <a:r>
              <a:rPr lang="uk-UA" sz="1100" dirty="0" err="1">
                <a:solidFill>
                  <a:schemeClr val="tx1"/>
                </a:solidFill>
                <a:latin typeface="Times New Roman"/>
                <a:ea typeface="Times New Roman"/>
                <a:cs typeface="Times New Roman"/>
              </a:rPr>
              <a:t>т.р</a:t>
            </a:r>
            <a:r>
              <a:rPr lang="uk-UA" sz="1100" dirty="0">
                <a:solidFill>
                  <a:schemeClr val="tx1"/>
                </a:solidFill>
                <a:latin typeface="Times New Roman"/>
                <a:ea typeface="Times New Roman"/>
                <a:cs typeface="Times New Roman"/>
              </a:rPr>
              <a:t>. – 5 педагогів</a:t>
            </a:r>
            <a:endParaRPr lang="uk-UA" sz="1100" dirty="0">
              <a:solidFill>
                <a:schemeClr val="tx1"/>
              </a:solidFill>
              <a:latin typeface="Calibri"/>
              <a:ea typeface="Calibri"/>
              <a:cs typeface="Times New Roman"/>
            </a:endParaRPr>
          </a:p>
          <a:p>
            <a:pPr algn="just">
              <a:lnSpc>
                <a:spcPct val="115000"/>
              </a:lnSpc>
              <a:spcAft>
                <a:spcPts val="0"/>
              </a:spcAft>
            </a:pPr>
            <a:r>
              <a:rPr lang="uk-UA" sz="1100" dirty="0">
                <a:solidFill>
                  <a:schemeClr val="tx1"/>
                </a:solidFill>
                <a:latin typeface="Times New Roman"/>
                <a:ea typeface="Times New Roman"/>
                <a:cs typeface="Times New Roman"/>
              </a:rPr>
              <a:t>Спеціалісти 9 </a:t>
            </a:r>
            <a:r>
              <a:rPr lang="uk-UA" sz="1100" dirty="0" err="1">
                <a:solidFill>
                  <a:schemeClr val="tx1"/>
                </a:solidFill>
                <a:latin typeface="Times New Roman"/>
                <a:ea typeface="Times New Roman"/>
                <a:cs typeface="Times New Roman"/>
              </a:rPr>
              <a:t>т.р.-</a:t>
            </a:r>
            <a:r>
              <a:rPr lang="uk-UA" sz="1100" dirty="0">
                <a:solidFill>
                  <a:schemeClr val="tx1"/>
                </a:solidFill>
                <a:latin typeface="Times New Roman"/>
                <a:ea typeface="Times New Roman"/>
                <a:cs typeface="Times New Roman"/>
              </a:rPr>
              <a:t>  2 педагога</a:t>
            </a:r>
            <a:endParaRPr lang="uk-UA" sz="1100" dirty="0">
              <a:solidFill>
                <a:schemeClr val="tx1"/>
              </a:solidFill>
              <a:latin typeface="Calibri"/>
              <a:ea typeface="Calibri"/>
              <a:cs typeface="Times New Roman"/>
            </a:endParaRPr>
          </a:p>
          <a:p>
            <a:pPr>
              <a:buNone/>
            </a:pPr>
            <a:endParaRPr lang="ru-RU" sz="1400" dirty="0" smtClean="0">
              <a:latin typeface="Times New Roman" pitchFamily="18" charset="0"/>
              <a:cs typeface="Times New Roman" pitchFamily="18" charset="0"/>
            </a:endParaRPr>
          </a:p>
          <a:p>
            <a:pPr>
              <a:buNone/>
            </a:pPr>
            <a:endParaRPr lang="ru-RU" sz="1800" dirty="0" smtClean="0"/>
          </a:p>
          <a:p>
            <a:endParaRPr lang="ru-RU" sz="1800" dirty="0"/>
          </a:p>
        </p:txBody>
      </p:sp>
      <p:sp>
        <p:nvSpPr>
          <p:cNvPr id="8" name="TextBox 7"/>
          <p:cNvSpPr txBox="1"/>
          <p:nvPr/>
        </p:nvSpPr>
        <p:spPr>
          <a:xfrm>
            <a:off x="105812" y="2041005"/>
            <a:ext cx="8930684" cy="6998839"/>
          </a:xfrm>
          <a:prstGeom prst="rect">
            <a:avLst/>
          </a:prstGeom>
          <a:noFill/>
        </p:spPr>
        <p:txBody>
          <a:bodyPr wrap="square" rtlCol="0">
            <a:spAutoFit/>
          </a:bodyPr>
          <a:lstStyle/>
          <a:p>
            <a:pPr indent="450215" algn="just">
              <a:lnSpc>
                <a:spcPct val="115000"/>
              </a:lnSpc>
              <a:spcAft>
                <a:spcPts val="0"/>
              </a:spcAft>
            </a:pPr>
            <a:endParaRPr lang="uk-UA" sz="1200" dirty="0" smtClean="0">
              <a:latin typeface="Times New Roman"/>
              <a:ea typeface="Times New Roman"/>
              <a:cs typeface="Times New Roman"/>
            </a:endParaRPr>
          </a:p>
          <a:p>
            <a:pPr algn="just">
              <a:lnSpc>
                <a:spcPct val="115000"/>
              </a:lnSpc>
              <a:spcAft>
                <a:spcPts val="0"/>
              </a:spcAft>
            </a:pPr>
            <a:endParaRPr lang="uk-UA" sz="1200" dirty="0" smtClean="0">
              <a:latin typeface="Times New Roman"/>
              <a:ea typeface="Times New Roman"/>
              <a:cs typeface="Times New Roman"/>
            </a:endParaRPr>
          </a:p>
          <a:p>
            <a:pPr algn="just">
              <a:lnSpc>
                <a:spcPct val="115000"/>
              </a:lnSpc>
              <a:spcAft>
                <a:spcPts val="0"/>
              </a:spcAft>
            </a:pPr>
            <a:r>
              <a:rPr lang="uk-UA" sz="1200" dirty="0" smtClean="0">
                <a:latin typeface="Times New Roman"/>
                <a:ea typeface="Times New Roman"/>
                <a:cs typeface="Times New Roman"/>
              </a:rPr>
              <a:t>      На  </a:t>
            </a:r>
            <a:r>
              <a:rPr lang="uk-UA" sz="1200" dirty="0">
                <a:latin typeface="Times New Roman"/>
                <a:ea typeface="Times New Roman"/>
                <a:cs typeface="Times New Roman"/>
              </a:rPr>
              <a:t>засідання №1 від </a:t>
            </a:r>
            <a:r>
              <a:rPr lang="uk-UA" sz="1200" dirty="0" smtClean="0">
                <a:latin typeface="Times New Roman"/>
                <a:ea typeface="Times New Roman"/>
                <a:cs typeface="Times New Roman"/>
              </a:rPr>
              <a:t>09.10.2024р</a:t>
            </a:r>
            <a:r>
              <a:rPr lang="uk-UA" sz="1200" dirty="0">
                <a:latin typeface="Times New Roman"/>
                <a:ea typeface="Times New Roman"/>
                <a:cs typeface="Times New Roman"/>
              </a:rPr>
              <a:t>. атестаційною комісією було опрацьовано наказ Міністерства освіти і науки України від                        10.09.2024 р. № 1277 «Про внесення змін до Положення про атестацію педагогічних працівників», зареєстрований в Міністерстві юстиції України 30 жовтня 2024 року за  № 1634/42979, відповідно до якого затверджені  строки проведення атестації педагогічних працівників, які підлягають черговій атестації атестаційною комісією  в наступному </a:t>
            </a:r>
            <a:r>
              <a:rPr lang="uk-UA" sz="1200" dirty="0" smtClean="0">
                <a:latin typeface="Times New Roman"/>
                <a:ea typeface="Times New Roman"/>
                <a:cs typeface="Times New Roman"/>
              </a:rPr>
              <a:t>2025 </a:t>
            </a:r>
            <a:r>
              <a:rPr lang="uk-UA" sz="1200" dirty="0">
                <a:latin typeface="Times New Roman"/>
                <a:ea typeface="Times New Roman"/>
                <a:cs typeface="Times New Roman"/>
              </a:rPr>
              <a:t>календарному році; визначені строки подання до атестаційної комісії документів педагогічними працівники ЗДО №8 «Калинонька», які атестуються, що на їхню думку свідчать про педагогічну майстерність та/або професійні досягнення в паперовій або електронній </a:t>
            </a:r>
            <a:r>
              <a:rPr lang="uk-UA" sz="1200" dirty="0" smtClean="0">
                <a:latin typeface="Times New Roman"/>
                <a:ea typeface="Times New Roman"/>
                <a:cs typeface="Times New Roman"/>
              </a:rPr>
              <a:t>формі. Відповідно до </a:t>
            </a:r>
            <a:r>
              <a:rPr lang="uk-UA" sz="1100" spc="-5" dirty="0" smtClean="0">
                <a:latin typeface="Times New Roman"/>
                <a:ea typeface="Times New Roman"/>
              </a:rPr>
              <a:t>наказу </a:t>
            </a:r>
            <a:r>
              <a:rPr lang="uk-UA" sz="1100" spc="-5" dirty="0">
                <a:latin typeface="Times New Roman"/>
                <a:ea typeface="Times New Roman"/>
              </a:rPr>
              <a:t>управління освіти від 09 вересня 2024 року  № 90/2024-о  «Про створення атестаційної комісії ІІ рівня»</a:t>
            </a:r>
            <a:r>
              <a:rPr lang="uk-UA" sz="1100" dirty="0">
                <a:latin typeface="Times New Roman"/>
                <a:ea typeface="Times New Roman"/>
              </a:rPr>
              <a:t>, </a:t>
            </a:r>
            <a:r>
              <a:rPr lang="uk-UA" sz="1100" dirty="0" smtClean="0">
                <a:latin typeface="Times New Roman"/>
                <a:ea typeface="Times New Roman"/>
              </a:rPr>
              <a:t>наказу закладу дошкільної освіти № 8 «Калинонька» від 18 вересня 2024 року № 106/2024-о «Про створення атестаційної комісії І рівня та атестацію педагогічних працівників у 2024/2025 навчальному році» було </a:t>
            </a:r>
            <a:r>
              <a:rPr lang="uk-UA" sz="1100" dirty="0" err="1" smtClean="0">
                <a:latin typeface="Times New Roman"/>
                <a:ea typeface="Times New Roman"/>
              </a:rPr>
              <a:t>проатестовано</a:t>
            </a:r>
            <a:r>
              <a:rPr lang="uk-UA" sz="1100" dirty="0" smtClean="0">
                <a:latin typeface="Times New Roman"/>
                <a:ea typeface="Times New Roman"/>
              </a:rPr>
              <a:t> таких педагогічних працівників:</a:t>
            </a:r>
            <a:endParaRPr lang="uk-UA" sz="1200" b="1" dirty="0">
              <a:solidFill>
                <a:srgbClr val="FF0000"/>
              </a:solidFill>
              <a:latin typeface="Times New Roman"/>
              <a:ea typeface="Times New Roman"/>
            </a:endParaRPr>
          </a:p>
          <a:p>
            <a:pPr marL="342900" lvl="0" indent="-342900">
              <a:spcAft>
                <a:spcPts val="0"/>
              </a:spcAft>
              <a:buFont typeface="+mj-lt"/>
              <a:buAutoNum type="arabicPeriod"/>
            </a:pPr>
            <a:r>
              <a:rPr lang="uk-UA" sz="1200" b="1" dirty="0">
                <a:solidFill>
                  <a:srgbClr val="FF0000"/>
                </a:solidFill>
                <a:latin typeface="Times New Roman"/>
                <a:ea typeface="Times New Roman"/>
              </a:rPr>
              <a:t>БІЛИК Віра Володимирівна</a:t>
            </a:r>
            <a:r>
              <a:rPr lang="uk-UA" sz="1200" dirty="0">
                <a:latin typeface="Times New Roman"/>
                <a:ea typeface="Times New Roman"/>
              </a:rPr>
              <a:t>, вихователь інклюзивної групи,  встановлено відповідність займаній посаді,  </a:t>
            </a:r>
            <a:r>
              <a:rPr lang="uk-UA" sz="1200" dirty="0">
                <a:latin typeface="Times New Roman"/>
                <a:ea typeface="Calibri"/>
              </a:rPr>
              <a:t>підтверджено  кваліфікаційну  категорію «спеціаліст вищої категорії».</a:t>
            </a:r>
            <a:endParaRPr lang="uk-UA" sz="1100" dirty="0">
              <a:latin typeface="Times New Roman"/>
              <a:ea typeface="Times New Roman"/>
            </a:endParaRPr>
          </a:p>
          <a:p>
            <a:pPr marL="342900" lvl="0" indent="-342900">
              <a:spcAft>
                <a:spcPts val="0"/>
              </a:spcAft>
              <a:buFont typeface="+mj-lt"/>
              <a:buAutoNum type="arabicPeriod"/>
            </a:pPr>
            <a:r>
              <a:rPr lang="uk-UA" sz="1200" b="1" dirty="0">
                <a:solidFill>
                  <a:srgbClr val="FF0000"/>
                </a:solidFill>
                <a:latin typeface="Times New Roman"/>
                <a:ea typeface="Calibri"/>
              </a:rPr>
              <a:t>РУБЕЦЬ Тетяна Миколаївна, </a:t>
            </a:r>
            <a:r>
              <a:rPr lang="uk-UA" sz="1200" dirty="0">
                <a:latin typeface="Times New Roman"/>
                <a:ea typeface="Calibri"/>
              </a:rPr>
              <a:t>вихователь звичайної групи</a:t>
            </a:r>
            <a:r>
              <a:rPr lang="uk-UA" sz="1100" dirty="0">
                <a:latin typeface="Times New Roman"/>
                <a:ea typeface="Times New Roman"/>
              </a:rPr>
              <a:t> </a:t>
            </a:r>
            <a:r>
              <a:rPr lang="uk-UA" sz="1200" dirty="0">
                <a:latin typeface="Times New Roman"/>
                <a:ea typeface="Calibri"/>
              </a:rPr>
              <a:t>встановлено відповідність займаній посаді,  підтверджено  кваліфікаційну  категорію «спеціаліст вищої категорії».</a:t>
            </a:r>
            <a:endParaRPr lang="uk-UA" sz="1100" dirty="0">
              <a:latin typeface="Times New Roman"/>
              <a:ea typeface="Times New Roman"/>
            </a:endParaRPr>
          </a:p>
          <a:p>
            <a:pPr marL="342900" lvl="0" indent="-342900" algn="just">
              <a:spcAft>
                <a:spcPts val="0"/>
              </a:spcAft>
              <a:buFont typeface="+mj-lt"/>
              <a:buAutoNum type="arabicPeriod"/>
            </a:pPr>
            <a:r>
              <a:rPr lang="uk-UA" sz="1200" b="1" dirty="0">
                <a:solidFill>
                  <a:srgbClr val="FF0000"/>
                </a:solidFill>
                <a:latin typeface="Times New Roman"/>
                <a:ea typeface="Calibri"/>
              </a:rPr>
              <a:t>ШЕВЧУК Олена Вікторівна, </a:t>
            </a:r>
            <a:r>
              <a:rPr lang="uk-UA" sz="1200" dirty="0">
                <a:latin typeface="Times New Roman"/>
                <a:ea typeface="Calibri"/>
              </a:rPr>
              <a:t>вихователь інклюзивної групи, встановлено відповідність займаній посаді,  присвоєно  кваліфікаційну  категорію «спеціаліст першої категорії».</a:t>
            </a:r>
            <a:endParaRPr lang="uk-UA" sz="1100" dirty="0">
              <a:latin typeface="Times New Roman"/>
              <a:ea typeface="Times New Roman"/>
            </a:endParaRPr>
          </a:p>
          <a:p>
            <a:pPr marL="342900" lvl="0" indent="-342900" algn="just">
              <a:spcAft>
                <a:spcPts val="0"/>
              </a:spcAft>
              <a:buFont typeface="+mj-lt"/>
              <a:buAutoNum type="arabicPeriod"/>
            </a:pPr>
            <a:r>
              <a:rPr lang="uk-UA" sz="1200" b="1" dirty="0">
                <a:solidFill>
                  <a:srgbClr val="FF0000"/>
                </a:solidFill>
                <a:latin typeface="Times New Roman"/>
                <a:ea typeface="Calibri"/>
              </a:rPr>
              <a:t>ВАРЧУК Ірина Миколаївна, </a:t>
            </a:r>
            <a:r>
              <a:rPr lang="uk-UA" sz="1200" dirty="0">
                <a:latin typeface="Times New Roman"/>
                <a:ea typeface="Calibri"/>
              </a:rPr>
              <a:t>вихователь інклюзивної групи, встановлено відповідність займаній посаді,  присвоєно  кваліфікаційну  категорію «спеціаліст другої категорії».</a:t>
            </a:r>
            <a:endParaRPr lang="uk-UA" sz="1100" dirty="0">
              <a:latin typeface="Times New Roman"/>
              <a:ea typeface="Times New Roman"/>
            </a:endParaRPr>
          </a:p>
          <a:p>
            <a:pPr marL="342900" lvl="0" indent="-342900" algn="just">
              <a:spcAft>
                <a:spcPts val="0"/>
              </a:spcAft>
              <a:buFont typeface="+mj-lt"/>
              <a:buAutoNum type="arabicPeriod"/>
            </a:pPr>
            <a:r>
              <a:rPr lang="uk-UA" sz="1200" b="1" dirty="0">
                <a:solidFill>
                  <a:srgbClr val="FF0000"/>
                </a:solidFill>
                <a:latin typeface="Times New Roman"/>
                <a:ea typeface="Calibri"/>
              </a:rPr>
              <a:t>ПЕТРИЧУК Ірина Олександрівна,</a:t>
            </a:r>
            <a:r>
              <a:rPr lang="uk-UA" sz="1200" dirty="0">
                <a:latin typeface="Times New Roman"/>
                <a:ea typeface="Calibri"/>
              </a:rPr>
              <a:t> інструктор з фізичного виховання, встановлено відповідність займаній посаді,  присвоєно  кваліфікаційну  категорію «спеціаліст другої категорії».</a:t>
            </a:r>
            <a:endParaRPr lang="uk-UA" sz="1100" dirty="0">
              <a:latin typeface="Times New Roman"/>
              <a:ea typeface="Times New Roman"/>
            </a:endParaRPr>
          </a:p>
          <a:p>
            <a:pPr marL="342900" lvl="0" indent="-342900" algn="just">
              <a:spcAft>
                <a:spcPts val="0"/>
              </a:spcAft>
              <a:buFont typeface="+mj-lt"/>
              <a:buAutoNum type="arabicPeriod"/>
            </a:pPr>
            <a:r>
              <a:rPr lang="uk-UA" sz="1200" b="1" dirty="0">
                <a:solidFill>
                  <a:srgbClr val="FF0000"/>
                </a:solidFill>
                <a:latin typeface="Times New Roman"/>
                <a:ea typeface="Calibri"/>
              </a:rPr>
              <a:t>ГАЛАЙЧУК Олена Василівна, </a:t>
            </a:r>
            <a:r>
              <a:rPr lang="uk-UA" sz="1200" dirty="0">
                <a:latin typeface="Times New Roman"/>
                <a:ea typeface="Calibri"/>
              </a:rPr>
              <a:t>музичний керівник, встановлено відповідність займаній посаді,  підтверджено  кваліфікаційну  категорію «спеціаліст вищої категорії» та присвоєно педагогічне звання «вихователь-методист».</a:t>
            </a:r>
            <a:endParaRPr lang="uk-UA" sz="1100" dirty="0">
              <a:latin typeface="Times New Roman"/>
              <a:ea typeface="Times New Roman"/>
            </a:endParaRPr>
          </a:p>
          <a:p>
            <a:pPr algn="just">
              <a:spcAft>
                <a:spcPts val="0"/>
              </a:spcAft>
            </a:pPr>
            <a:r>
              <a:rPr lang="uk-UA" sz="1200" dirty="0">
                <a:latin typeface="Times New Roman"/>
                <a:ea typeface="Calibri"/>
              </a:rPr>
              <a:t> </a:t>
            </a:r>
            <a:endParaRPr lang="uk-UA" sz="1100" dirty="0">
              <a:latin typeface="Times New Roman"/>
              <a:ea typeface="Times New Roman"/>
            </a:endParaRPr>
          </a:p>
          <a:p>
            <a:pPr algn="just">
              <a:spcAft>
                <a:spcPts val="0"/>
              </a:spcAft>
            </a:pPr>
            <a:r>
              <a:rPr lang="uk-UA" sz="1200" dirty="0">
                <a:latin typeface="Times New Roman"/>
                <a:ea typeface="Calibri"/>
              </a:rPr>
              <a:t> </a:t>
            </a:r>
            <a:endParaRPr lang="uk-UA" sz="1100" dirty="0">
              <a:latin typeface="Times New Roman"/>
              <a:ea typeface="Times New Roman"/>
            </a:endParaRPr>
          </a:p>
          <a:p>
            <a:pPr indent="450215" algn="just">
              <a:lnSpc>
                <a:spcPct val="115000"/>
              </a:lnSpc>
              <a:spcAft>
                <a:spcPts val="0"/>
              </a:spcAft>
            </a:pPr>
            <a:endParaRPr lang="uk-UA" sz="1200" dirty="0" smtClean="0">
              <a:latin typeface="Times New Roman"/>
              <a:ea typeface="Times New Roman"/>
              <a:cs typeface="Times New Roman"/>
            </a:endParaRPr>
          </a:p>
          <a:p>
            <a:pPr indent="450215" algn="just">
              <a:lnSpc>
                <a:spcPct val="115000"/>
              </a:lnSpc>
              <a:spcAft>
                <a:spcPts val="0"/>
              </a:spcAft>
            </a:pPr>
            <a:endParaRPr lang="uk-UA" sz="1100" dirty="0">
              <a:latin typeface="Calibri"/>
              <a:ea typeface="Calibri"/>
              <a:cs typeface="Times New Roman"/>
            </a:endParaRPr>
          </a:p>
          <a:p>
            <a:pPr algn="just">
              <a:buFont typeface="Wingdings" pitchFamily="2" charset="2"/>
              <a:buChar char="ü"/>
            </a:pPr>
            <a:endParaRPr lang="uk-UA" sz="1200" dirty="0" smtClean="0">
              <a:latin typeface="Times New Roman" pitchFamily="18" charset="0"/>
              <a:cs typeface="Times New Roman" pitchFamily="18" charset="0"/>
            </a:endParaRPr>
          </a:p>
          <a:p>
            <a:pPr algn="just"/>
            <a:endParaRPr lang="uk-UA" sz="1200" dirty="0" smtClean="0">
              <a:latin typeface="Times New Roman" pitchFamily="18" charset="0"/>
              <a:cs typeface="Times New Roman" pitchFamily="18" charset="0"/>
            </a:endParaRPr>
          </a:p>
          <a:p>
            <a:pPr algn="just"/>
            <a:endParaRPr lang="uk-UA" sz="1200" dirty="0" smtClean="0">
              <a:latin typeface="Times New Roman" pitchFamily="18" charset="0"/>
              <a:cs typeface="Times New Roman" pitchFamily="18" charset="0"/>
            </a:endParaRPr>
          </a:p>
          <a:p>
            <a:pPr>
              <a:buFont typeface="Wingdings" pitchFamily="2" charset="2"/>
              <a:buChar char="ü"/>
            </a:pPr>
            <a:endParaRPr lang="uk-UA" sz="1200" dirty="0" smtClean="0">
              <a:latin typeface="Times New Roman" pitchFamily="18" charset="0"/>
              <a:cs typeface="Times New Roman" pitchFamily="18" charset="0"/>
            </a:endParaRPr>
          </a:p>
          <a:p>
            <a:endParaRPr lang="uk-UA" sz="1200" dirty="0" smtClean="0">
              <a:latin typeface="Times New Roman" pitchFamily="18" charset="0"/>
              <a:cs typeface="Times New Roman" pitchFamily="18" charset="0"/>
            </a:endParaRPr>
          </a:p>
          <a:p>
            <a:endParaRPr lang="uk-UA" sz="1400" dirty="0" smtClean="0">
              <a:latin typeface="Times New Roman" pitchFamily="18" charset="0"/>
              <a:cs typeface="Times New Roman" pitchFamily="18" charset="0"/>
            </a:endParaRPr>
          </a:p>
          <a:p>
            <a:endParaRPr lang="ru-RU" sz="1400" dirty="0" smtClean="0">
              <a:latin typeface="Times New Roman" pitchFamily="18" charset="0"/>
              <a:cs typeface="Times New Roman" pitchFamily="18" charset="0"/>
            </a:endParaRPr>
          </a:p>
          <a:p>
            <a:endParaRPr lang="ru-RU" dirty="0">
              <a:latin typeface="Times New Roman" pitchFamily="18" charset="0"/>
              <a:cs typeface="Times New Roman" pitchFamily="18" charset="0"/>
            </a:endParaRPr>
          </a:p>
        </p:txBody>
      </p:sp>
    </p:spTree>
  </p:cSld>
  <p:clrMapOvr>
    <a:masterClrMapping/>
  </p:clrMapOvr>
  <p:transition spd="med">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627784" y="476672"/>
            <a:ext cx="6192688" cy="954107"/>
          </a:xfrm>
          <a:prstGeom prst="rect">
            <a:avLst/>
          </a:prstGeom>
          <a:noFill/>
        </p:spPr>
        <p:txBody>
          <a:bodyPr wrap="square" rtlCol="0">
            <a:spAutoFit/>
          </a:bodyPr>
          <a:lstStyle/>
          <a:p>
            <a:r>
              <a:rPr lang="uk-UA" sz="1400" b="1" i="1" dirty="0" smtClean="0">
                <a:solidFill>
                  <a:srgbClr val="FF0000"/>
                </a:solidFill>
                <a:latin typeface="Times New Roman" pitchFamily="18" charset="0"/>
                <a:cs typeface="Times New Roman" pitchFamily="18" charset="0"/>
              </a:rPr>
              <a:t>Щоб мати право вчити інших, потрібно постійно вчитись самому!</a:t>
            </a:r>
          </a:p>
          <a:p>
            <a:r>
              <a:rPr lang="uk-UA" sz="1400" b="1" i="1" dirty="0" smtClean="0">
                <a:solidFill>
                  <a:srgbClr val="FF0000"/>
                </a:solidFill>
                <a:latin typeface="Times New Roman" pitchFamily="18" charset="0"/>
                <a:cs typeface="Times New Roman" pitchFamily="18" charset="0"/>
              </a:rPr>
              <a:t>Не витрачати свій час на боротьбу за досконалість, </a:t>
            </a:r>
          </a:p>
          <a:p>
            <a:r>
              <a:rPr lang="uk-UA" sz="1400" b="1" i="1" dirty="0" smtClean="0">
                <a:solidFill>
                  <a:srgbClr val="FF0000"/>
                </a:solidFill>
                <a:latin typeface="Times New Roman" pitchFamily="18" charset="0"/>
                <a:cs typeface="Times New Roman" pitchFamily="18" charset="0"/>
              </a:rPr>
              <a:t>А просто прагнути робити все найкраще,</a:t>
            </a:r>
          </a:p>
          <a:p>
            <a:r>
              <a:rPr lang="uk-UA" sz="1400" b="1" i="1" dirty="0" smtClean="0">
                <a:solidFill>
                  <a:srgbClr val="FF0000"/>
                </a:solidFill>
                <a:latin typeface="Times New Roman" pitchFamily="18" charset="0"/>
                <a:cs typeface="Times New Roman" pitchFamily="18" charset="0"/>
              </a:rPr>
              <a:t>А саме: життєве та професійне кредо: «Бути людиною в усьому і завжди»</a:t>
            </a:r>
            <a:endParaRPr lang="uk-UA" sz="1400" b="1" i="1" dirty="0">
              <a:solidFill>
                <a:srgbClr val="FF0000"/>
              </a:solidFill>
              <a:latin typeface="Times New Roman" pitchFamily="18" charset="0"/>
              <a:cs typeface="Times New Roman" pitchFamily="18" charset="0"/>
            </a:endParaRPr>
          </a:p>
        </p:txBody>
      </p:sp>
      <p:pic>
        <p:nvPicPr>
          <p:cNvPr id="3074" name="Picture 2" descr="Інтегрований урок з літературного читання і &quot;Я у світі&quot; для 3 класу"/>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700808"/>
            <a:ext cx="6733363" cy="413216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500034" y="142852"/>
            <a:ext cx="8032406" cy="629326"/>
          </a:xfrm>
        </p:spPr>
        <p:txBody>
          <a:bodyPr>
            <a:noAutofit/>
          </a:bodyPr>
          <a:lstStyle/>
          <a:p>
            <a:pPr marL="0" indent="0">
              <a:buNone/>
            </a:pPr>
            <a:r>
              <a:rPr lang="uk-UA" sz="4400" b="1" dirty="0" smtClean="0">
                <a:solidFill>
                  <a:srgbClr val="FF0000"/>
                </a:solidFill>
                <a:latin typeface="Monotype Corsiva" pitchFamily="66" charset="0"/>
                <a:cs typeface="Times New Roman" pitchFamily="18" charset="0"/>
              </a:rPr>
              <a:t>Аналіз освітнього рівня педагогів</a:t>
            </a:r>
            <a:endParaRPr lang="ru-RU" sz="4400" b="1" dirty="0">
              <a:solidFill>
                <a:srgbClr val="FF0000"/>
              </a:solidFill>
              <a:latin typeface="Monotype Corsiva" pitchFamily="66" charset="0"/>
            </a:endParaRPr>
          </a:p>
        </p:txBody>
      </p:sp>
      <p:sp>
        <p:nvSpPr>
          <p:cNvPr id="6" name="TextBox 5"/>
          <p:cNvSpPr txBox="1"/>
          <p:nvPr/>
        </p:nvSpPr>
        <p:spPr>
          <a:xfrm>
            <a:off x="928662" y="3714752"/>
            <a:ext cx="8215338" cy="2585323"/>
          </a:xfrm>
          <a:prstGeom prst="rect">
            <a:avLst/>
          </a:prstGeom>
          <a:noFill/>
        </p:spPr>
        <p:txBody>
          <a:bodyPr wrap="square" rtlCol="0">
            <a:spAutoFit/>
          </a:bodyPr>
          <a:lstStyle/>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a:p>
        </p:txBody>
      </p:sp>
      <p:sp>
        <p:nvSpPr>
          <p:cNvPr id="6148" name="Rectangle 4"/>
          <p:cNvSpPr>
            <a:spLocks noChangeArrowheads="1"/>
          </p:cNvSpPr>
          <p:nvPr/>
        </p:nvSpPr>
        <p:spPr bwMode="auto">
          <a:xfrm>
            <a:off x="3851920" y="1763218"/>
            <a:ext cx="5072098" cy="107875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50215" algn="just">
              <a:lnSpc>
                <a:spcPct val="115000"/>
              </a:lnSpc>
              <a:spcAft>
                <a:spcPts val="0"/>
              </a:spcAft>
            </a:pPr>
            <a:endParaRPr lang="uk-UA" sz="1400" dirty="0">
              <a:latin typeface="Times New Roman"/>
              <a:ea typeface="Times New Roman"/>
              <a:cs typeface="Times New Roman"/>
            </a:endParaRPr>
          </a:p>
          <a:p>
            <a:pPr algn="just"/>
            <a:endParaRPr lang="uk-UA" sz="1600" dirty="0" smtClean="0">
              <a:latin typeface="Times New Roman" pitchFamily="18" charset="0"/>
              <a:ea typeface="Times New Roman" pitchFamily="18" charset="0"/>
              <a:cs typeface="Times New Roman" pitchFamily="18" charset="0"/>
            </a:endParaRPr>
          </a:p>
          <a:p>
            <a:pPr marL="0" marR="0" lvl="0" indent="571500" algn="just" defTabSz="914400" rtl="0" eaLnBrk="1" fontAlgn="base" latinLnBrk="0" hangingPunct="1">
              <a:lnSpc>
                <a:spcPct val="100000"/>
              </a:lnSpc>
              <a:spcBef>
                <a:spcPct val="0"/>
              </a:spcBef>
              <a:spcAft>
                <a:spcPct val="0"/>
              </a:spcAft>
              <a:buClrTx/>
              <a:buSzTx/>
              <a:buFontTx/>
              <a:buNone/>
              <a:tabLst/>
            </a:pPr>
            <a:endParaRPr lang="uk-UA" sz="1400" dirty="0" smtClean="0">
              <a:latin typeface="Times New Roman" pitchFamily="18" charset="0"/>
              <a:cs typeface="Times New Roman" pitchFamily="18" charset="0"/>
            </a:endParaRPr>
          </a:p>
          <a:p>
            <a:pPr marL="0" marR="0" lvl="0" indent="571500" algn="just" defTabSz="914400" rtl="0" eaLnBrk="1" fontAlgn="base" latinLnBrk="0" hangingPunct="1">
              <a:lnSpc>
                <a:spcPct val="100000"/>
              </a:lnSpc>
              <a:spcBef>
                <a:spcPct val="0"/>
              </a:spcBef>
              <a:spcAft>
                <a:spcPct val="0"/>
              </a:spcAft>
              <a:buClrTx/>
              <a:buSzTx/>
              <a:buFontTx/>
              <a:buNone/>
              <a:tabLst/>
            </a:pPr>
            <a:endParaRPr kumimoji="0" lang="uk-UA" sz="1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2" name="Объект 1"/>
          <p:cNvSpPr>
            <a:spLocks noGrp="1"/>
          </p:cNvSpPr>
          <p:nvPr>
            <p:ph sz="quarter" idx="13"/>
          </p:nvPr>
        </p:nvSpPr>
        <p:spPr>
          <a:xfrm>
            <a:off x="755576" y="1412776"/>
            <a:ext cx="7128792" cy="3474720"/>
          </a:xfrm>
        </p:spPr>
        <p:txBody>
          <a:bodyPr>
            <a:normAutofit fontScale="62500" lnSpcReduction="20000"/>
          </a:bodyPr>
          <a:lstStyle/>
          <a:p>
            <a:pPr marL="45720" indent="0" algn="just">
              <a:lnSpc>
                <a:spcPct val="115000"/>
              </a:lnSpc>
              <a:spcAft>
                <a:spcPts val="0"/>
              </a:spcAft>
              <a:buNone/>
            </a:pPr>
            <a:r>
              <a:rPr lang="uk-UA" sz="2400" dirty="0">
                <a:latin typeface="Times New Roman"/>
                <a:ea typeface="Times New Roman"/>
                <a:cs typeface="Times New Roman"/>
              </a:rPr>
              <a:t>Вища Повна педагогічна фахова освіта – 27 педагогів;</a:t>
            </a:r>
            <a:endParaRPr lang="uk-UA" sz="2000" dirty="0">
              <a:latin typeface="Calibri"/>
              <a:ea typeface="Calibri"/>
              <a:cs typeface="Times New Roman"/>
            </a:endParaRPr>
          </a:p>
          <a:p>
            <a:pPr marL="45720" indent="0" algn="just">
              <a:lnSpc>
                <a:spcPct val="115000"/>
              </a:lnSpc>
              <a:spcAft>
                <a:spcPts val="0"/>
              </a:spcAft>
              <a:buNone/>
            </a:pPr>
            <a:r>
              <a:rPr lang="uk-UA" sz="2400" dirty="0">
                <a:latin typeface="Times New Roman"/>
                <a:ea typeface="Times New Roman"/>
                <a:cs typeface="Times New Roman"/>
              </a:rPr>
              <a:t>Перед вища – 6 педагогів.  </a:t>
            </a:r>
            <a:endParaRPr lang="uk-UA" sz="2400" dirty="0" smtClean="0">
              <a:latin typeface="Times New Roman"/>
              <a:ea typeface="Times New Roman"/>
              <a:cs typeface="Times New Roman"/>
            </a:endParaRPr>
          </a:p>
          <a:p>
            <a:pPr marL="45720" indent="0" algn="just">
              <a:lnSpc>
                <a:spcPct val="115000"/>
              </a:lnSpc>
              <a:spcAft>
                <a:spcPts val="0"/>
              </a:spcAft>
              <a:buNone/>
            </a:pPr>
            <a:endParaRPr lang="uk-UA" sz="2400" dirty="0">
              <a:latin typeface="Times New Roman"/>
              <a:ea typeface="Times New Roman"/>
              <a:cs typeface="Times New Roman"/>
            </a:endParaRPr>
          </a:p>
          <a:p>
            <a:pPr marL="45720" indent="0" algn="just">
              <a:lnSpc>
                <a:spcPct val="115000"/>
              </a:lnSpc>
              <a:spcAft>
                <a:spcPts val="0"/>
              </a:spcAft>
              <a:buNone/>
            </a:pPr>
            <a:r>
              <a:rPr lang="uk-UA" sz="2400" dirty="0" smtClean="0">
                <a:latin typeface="Times New Roman"/>
                <a:ea typeface="Times New Roman"/>
                <a:cs typeface="Times New Roman"/>
              </a:rPr>
              <a:t>     </a:t>
            </a:r>
            <a:endParaRPr lang="uk-UA" sz="2000" dirty="0">
              <a:latin typeface="Calibri"/>
              <a:ea typeface="Calibri"/>
              <a:cs typeface="Times New Roman"/>
            </a:endParaRPr>
          </a:p>
          <a:p>
            <a:pPr algn="just">
              <a:lnSpc>
                <a:spcPct val="115000"/>
              </a:lnSpc>
              <a:spcAft>
                <a:spcPts val="0"/>
              </a:spcAft>
            </a:pPr>
            <a:r>
              <a:rPr lang="uk-UA" sz="2400" dirty="0">
                <a:latin typeface="Times New Roman"/>
                <a:ea typeface="Times New Roman"/>
                <a:cs typeface="Times New Roman"/>
              </a:rPr>
              <a:t>Підбір, розстановка кадрів відбувається у відповідності до професійної підготовки, досвіду роботи, ділових якостей, індивідуально-психологічних особливостей, інтересів і здібностей</a:t>
            </a:r>
            <a:r>
              <a:rPr lang="uk-UA" sz="2400" dirty="0" smtClean="0">
                <a:latin typeface="Times New Roman"/>
                <a:ea typeface="Times New Roman"/>
                <a:cs typeface="Times New Roman"/>
              </a:rPr>
              <a:t>.</a:t>
            </a:r>
          </a:p>
          <a:p>
            <a:pPr algn="just">
              <a:lnSpc>
                <a:spcPct val="115000"/>
              </a:lnSpc>
              <a:spcAft>
                <a:spcPts val="0"/>
              </a:spcAft>
            </a:pPr>
            <a:endParaRPr lang="uk-UA" sz="2400" dirty="0">
              <a:latin typeface="Times New Roman"/>
              <a:ea typeface="Calibri"/>
              <a:cs typeface="Times New Roman"/>
            </a:endParaRPr>
          </a:p>
          <a:p>
            <a:pPr algn="just">
              <a:lnSpc>
                <a:spcPct val="115000"/>
              </a:lnSpc>
              <a:spcAft>
                <a:spcPts val="0"/>
              </a:spcAft>
            </a:pPr>
            <a:endParaRPr lang="uk-UA" sz="2000" dirty="0">
              <a:latin typeface="Calibri"/>
              <a:ea typeface="Calibri"/>
              <a:cs typeface="Times New Roman"/>
            </a:endParaRPr>
          </a:p>
          <a:p>
            <a:pPr algn="just">
              <a:lnSpc>
                <a:spcPct val="115000"/>
              </a:lnSpc>
              <a:spcAft>
                <a:spcPts val="0"/>
              </a:spcAft>
            </a:pPr>
            <a:r>
              <a:rPr lang="uk-UA" sz="2400" dirty="0" smtClean="0">
                <a:latin typeface="Times New Roman"/>
                <a:ea typeface="Times New Roman"/>
                <a:cs typeface="Times New Roman"/>
              </a:rPr>
              <a:t>Адміністрація закладу </a:t>
            </a:r>
            <a:r>
              <a:rPr lang="uk-UA" sz="2400" dirty="0">
                <a:latin typeface="Times New Roman"/>
                <a:ea typeface="Times New Roman"/>
                <a:cs typeface="Times New Roman"/>
              </a:rPr>
              <a:t>максимально </a:t>
            </a:r>
            <a:r>
              <a:rPr lang="uk-UA" sz="2400" dirty="0" smtClean="0">
                <a:latin typeface="Times New Roman"/>
                <a:ea typeface="Times New Roman"/>
                <a:cs typeface="Times New Roman"/>
              </a:rPr>
              <a:t>сприяла </a:t>
            </a:r>
            <a:r>
              <a:rPr lang="uk-UA" sz="2400" dirty="0">
                <a:latin typeface="Times New Roman"/>
                <a:ea typeface="Times New Roman"/>
                <a:cs typeface="Times New Roman"/>
              </a:rPr>
              <a:t>професійному розвитку та підвищенню кваліфікації педагогічних працівників на засадах, визначених Законом України «Про дошкільну освіту» та за процедурами, визначеними Порядком підвищення кваліфікації педагогічних працівників</a:t>
            </a:r>
            <a:endParaRPr lang="uk-UA" sz="2000" dirty="0">
              <a:latin typeface="Calibri"/>
              <a:ea typeface="Calibri"/>
              <a:cs typeface="Times New Roman"/>
            </a:endParaRPr>
          </a:p>
          <a:p>
            <a:pPr algn="just"/>
            <a:endParaRPr lang="uk-UA" dirty="0"/>
          </a:p>
        </p:txBody>
      </p:sp>
    </p:spTree>
  </p:cSld>
  <p:clrMapOvr>
    <a:masterClrMapping/>
  </p:clrMapOvr>
  <p:transition spd="med">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52846" y="404664"/>
            <a:ext cx="8229600" cy="511156"/>
          </a:xfrm>
        </p:spPr>
        <p:txBody>
          <a:bodyPr>
            <a:noAutofit/>
          </a:bodyPr>
          <a:lstStyle/>
          <a:p>
            <a:pPr marL="0" indent="0" algn="l">
              <a:buNone/>
            </a:pPr>
            <a:r>
              <a:rPr lang="uk-UA" sz="4400" b="1" dirty="0" smtClean="0">
                <a:solidFill>
                  <a:srgbClr val="FF0000"/>
                </a:solidFill>
                <a:latin typeface="Monotype Corsiva" pitchFamily="66" charset="0"/>
                <a:cs typeface="Times New Roman" pitchFamily="18" charset="0"/>
              </a:rPr>
              <a:t>Методична робота</a:t>
            </a:r>
            <a:endParaRPr lang="ru-RU" sz="4400" b="1" dirty="0">
              <a:solidFill>
                <a:srgbClr val="FF0000"/>
              </a:solidFill>
              <a:latin typeface="Monotype Corsiva" pitchFamily="66" charset="0"/>
            </a:endParaRPr>
          </a:p>
        </p:txBody>
      </p:sp>
      <p:sp>
        <p:nvSpPr>
          <p:cNvPr id="5" name="TextBox 4"/>
          <p:cNvSpPr txBox="1"/>
          <p:nvPr/>
        </p:nvSpPr>
        <p:spPr>
          <a:xfrm>
            <a:off x="251520" y="1635418"/>
            <a:ext cx="5040560" cy="369332"/>
          </a:xfrm>
          <a:prstGeom prst="rect">
            <a:avLst/>
          </a:prstGeom>
          <a:noFill/>
        </p:spPr>
        <p:txBody>
          <a:bodyPr wrap="square" rtlCol="0">
            <a:spAutoFit/>
          </a:bodyPr>
          <a:lstStyle/>
          <a:p>
            <a:r>
              <a:rPr lang="ru-RU" b="1" dirty="0" smtClean="0">
                <a:solidFill>
                  <a:srgbClr val="0070C0"/>
                </a:solidFill>
                <a:latin typeface="Times New Roman" pitchFamily="18" charset="0"/>
                <a:cs typeface="Times New Roman" pitchFamily="18" charset="0"/>
              </a:rPr>
              <a:t> </a:t>
            </a:r>
            <a:r>
              <a:rPr lang="ru-RU" b="1" dirty="0" err="1" smtClean="0">
                <a:solidFill>
                  <a:srgbClr val="C00000"/>
                </a:solidFill>
                <a:latin typeface="Times New Roman" pitchFamily="18" charset="0"/>
                <a:cs typeface="Times New Roman" pitchFamily="18" charset="0"/>
              </a:rPr>
              <a:t>Вихователь</a:t>
            </a:r>
            <a:r>
              <a:rPr lang="ru-RU" b="1" dirty="0" smtClean="0">
                <a:solidFill>
                  <a:srgbClr val="C00000"/>
                </a:solidFill>
                <a:latin typeface="Times New Roman" pitchFamily="18" charset="0"/>
                <a:cs typeface="Times New Roman" pitchFamily="18" charset="0"/>
              </a:rPr>
              <a:t>-методист Людмила РОМАНЮК</a:t>
            </a:r>
            <a:endParaRPr lang="ru-RU" b="1" dirty="0">
              <a:solidFill>
                <a:srgbClr val="C00000"/>
              </a:solidFill>
              <a:latin typeface="Times New Roman" pitchFamily="18" charset="0"/>
              <a:cs typeface="Times New Roman" pitchFamily="18" charset="0"/>
            </a:endParaRPr>
          </a:p>
        </p:txBody>
      </p:sp>
      <p:sp>
        <p:nvSpPr>
          <p:cNvPr id="9" name="TextBox 8"/>
          <p:cNvSpPr txBox="1"/>
          <p:nvPr/>
        </p:nvSpPr>
        <p:spPr>
          <a:xfrm>
            <a:off x="179512" y="1988840"/>
            <a:ext cx="8856984" cy="4786375"/>
          </a:xfrm>
          <a:prstGeom prst="rect">
            <a:avLst/>
          </a:prstGeom>
          <a:noFill/>
        </p:spPr>
        <p:txBody>
          <a:bodyPr wrap="square" rtlCol="0">
            <a:spAutoFit/>
          </a:bodyPr>
          <a:lstStyle/>
          <a:p>
            <a:pPr algn="just">
              <a:lnSpc>
                <a:spcPct val="115000"/>
              </a:lnSpc>
              <a:spcAft>
                <a:spcPts val="0"/>
              </a:spcAft>
            </a:pPr>
            <a:r>
              <a:rPr lang="uk-UA" sz="1200" b="1" dirty="0">
                <a:latin typeface="Times New Roman"/>
                <a:ea typeface="Calibri"/>
                <a:cs typeface="Times New Roman"/>
              </a:rPr>
              <a:t>Методична робота з кадрами</a:t>
            </a:r>
            <a:r>
              <a:rPr lang="uk-UA" sz="1200" dirty="0">
                <a:latin typeface="Times New Roman"/>
                <a:ea typeface="Calibri"/>
                <a:cs typeface="Times New Roman"/>
              </a:rPr>
              <a:t>  побудована на принципах гуманізації та спрямована на активізацію творчого потенціалу кожного вихователя, враховуючи вимоги сучасної практики та впровадження інноваційних, оздоровчих  технологій. </a:t>
            </a:r>
            <a:endParaRPr lang="uk-UA" sz="1200" dirty="0">
              <a:latin typeface="Calibri"/>
              <a:ea typeface="Calibri"/>
              <a:cs typeface="Times New Roman"/>
            </a:endParaRPr>
          </a:p>
          <a:p>
            <a:pPr algn="just">
              <a:lnSpc>
                <a:spcPct val="115000"/>
              </a:lnSpc>
              <a:spcAft>
                <a:spcPts val="0"/>
              </a:spcAft>
            </a:pPr>
            <a:r>
              <a:rPr lang="uk-UA" sz="1200" dirty="0">
                <a:latin typeface="Times New Roman"/>
                <a:ea typeface="Calibri"/>
                <a:cs typeface="Times New Roman"/>
              </a:rPr>
              <a:t>Пріоритетними   завданнями вдосконалення роботи методичної служби на </a:t>
            </a:r>
            <a:r>
              <a:rPr lang="uk-UA" sz="1200" dirty="0" smtClean="0">
                <a:latin typeface="Times New Roman"/>
                <a:ea typeface="Calibri"/>
                <a:cs typeface="Times New Roman"/>
              </a:rPr>
              <a:t>2024/2025 </a:t>
            </a:r>
            <a:r>
              <a:rPr lang="uk-UA" sz="1200" dirty="0" err="1">
                <a:latin typeface="Times New Roman"/>
                <a:ea typeface="Calibri"/>
                <a:cs typeface="Times New Roman"/>
              </a:rPr>
              <a:t>н.р</a:t>
            </a:r>
            <a:r>
              <a:rPr lang="uk-UA" sz="1200" dirty="0">
                <a:latin typeface="Times New Roman"/>
                <a:ea typeface="Calibri"/>
                <a:cs typeface="Times New Roman"/>
              </a:rPr>
              <a:t>. є:  </a:t>
            </a:r>
            <a:endParaRPr lang="uk-UA" sz="1200" dirty="0">
              <a:latin typeface="Calibri"/>
              <a:ea typeface="Calibri"/>
              <a:cs typeface="Times New Roman"/>
            </a:endParaRPr>
          </a:p>
          <a:p>
            <a:pPr algn="just">
              <a:lnSpc>
                <a:spcPct val="115000"/>
              </a:lnSpc>
              <a:spcAft>
                <a:spcPts val="0"/>
              </a:spcAft>
            </a:pPr>
            <a:r>
              <a:rPr lang="uk-UA" sz="1200" dirty="0">
                <a:latin typeface="Times New Roman"/>
                <a:ea typeface="Calibri"/>
                <a:cs typeface="Times New Roman"/>
              </a:rPr>
              <a:t>-	удосконалення змісту методичної роботи та розширення форм підвищення кваліфікації педагогічних працівників;  </a:t>
            </a:r>
            <a:endParaRPr lang="uk-UA" sz="1200" dirty="0">
              <a:latin typeface="Calibri"/>
              <a:ea typeface="Calibri"/>
              <a:cs typeface="Times New Roman"/>
            </a:endParaRPr>
          </a:p>
          <a:p>
            <a:pPr algn="just">
              <a:lnSpc>
                <a:spcPct val="115000"/>
              </a:lnSpc>
              <a:spcAft>
                <a:spcPts val="0"/>
              </a:spcAft>
            </a:pPr>
            <a:r>
              <a:rPr lang="uk-UA" sz="1200" dirty="0">
                <a:latin typeface="Times New Roman"/>
                <a:ea typeface="Calibri"/>
                <a:cs typeface="Times New Roman"/>
              </a:rPr>
              <a:t>-	формування інноваційного потенціалу педагогів в умовах правового режиму воєнного стану.</a:t>
            </a:r>
            <a:endParaRPr lang="uk-UA" sz="1200" dirty="0">
              <a:latin typeface="Calibri"/>
              <a:ea typeface="Calibri"/>
              <a:cs typeface="Times New Roman"/>
            </a:endParaRPr>
          </a:p>
          <a:p>
            <a:pPr algn="just">
              <a:lnSpc>
                <a:spcPct val="115000"/>
              </a:lnSpc>
              <a:spcAft>
                <a:spcPts val="0"/>
              </a:spcAft>
            </a:pPr>
            <a:r>
              <a:rPr lang="uk-UA" sz="1200" dirty="0">
                <a:latin typeface="Times New Roman"/>
                <a:ea typeface="Calibri"/>
                <a:cs typeface="Times New Roman"/>
              </a:rPr>
              <a:t>         Науково </a:t>
            </a:r>
            <a:r>
              <a:rPr lang="uk-UA" sz="1200" dirty="0" err="1">
                <a:latin typeface="Times New Roman"/>
                <a:ea typeface="Calibri"/>
                <a:cs typeface="Times New Roman"/>
              </a:rPr>
              <a:t>-методична</a:t>
            </a:r>
            <a:r>
              <a:rPr lang="uk-UA" sz="1200" dirty="0">
                <a:latin typeface="Times New Roman"/>
                <a:ea typeface="Calibri"/>
                <a:cs typeface="Times New Roman"/>
              </a:rPr>
              <a:t> роботу організовувалась згідно  Положення про методичний кабінет закладу та відповідно до нормативних документів, які визначають напрямки розвитку дошкільної освіти.</a:t>
            </a:r>
            <a:endParaRPr lang="uk-UA" sz="1200" dirty="0">
              <a:latin typeface="Calibri"/>
              <a:ea typeface="Calibri"/>
              <a:cs typeface="Times New Roman"/>
            </a:endParaRPr>
          </a:p>
          <a:p>
            <a:pPr algn="just">
              <a:lnSpc>
                <a:spcPct val="115000"/>
              </a:lnSpc>
              <a:spcAft>
                <a:spcPts val="0"/>
              </a:spcAft>
            </a:pPr>
            <a:r>
              <a:rPr lang="uk-UA" sz="1200" dirty="0">
                <a:latin typeface="Times New Roman"/>
                <a:ea typeface="Calibri"/>
                <a:cs typeface="Times New Roman"/>
              </a:rPr>
              <a:t>Створені належні умови для здійснення системного підходу до  навчально-методичного забезпечення освітнього процесу в ЗДО.</a:t>
            </a:r>
            <a:endParaRPr lang="uk-UA" sz="1200" dirty="0">
              <a:latin typeface="Calibri"/>
              <a:ea typeface="Calibri"/>
              <a:cs typeface="Times New Roman"/>
            </a:endParaRPr>
          </a:p>
          <a:p>
            <a:pPr algn="just">
              <a:lnSpc>
                <a:spcPct val="115000"/>
              </a:lnSpc>
              <a:spcAft>
                <a:spcPts val="0"/>
              </a:spcAft>
            </a:pPr>
            <a:r>
              <a:rPr lang="uk-UA" sz="1200" dirty="0">
                <a:latin typeface="Times New Roman"/>
                <a:ea typeface="Calibri"/>
                <a:cs typeface="Times New Roman"/>
              </a:rPr>
              <a:t>Педагогам надається  право вільного вибору тих форм організації методичної роботи, які максимально враховують їхні потреби, запити та інтереси.</a:t>
            </a:r>
            <a:endParaRPr lang="uk-UA" sz="1200" dirty="0">
              <a:latin typeface="Calibri"/>
              <a:ea typeface="Calibri"/>
              <a:cs typeface="Times New Roman"/>
            </a:endParaRPr>
          </a:p>
          <a:p>
            <a:pPr algn="just">
              <a:lnSpc>
                <a:spcPct val="115000"/>
              </a:lnSpc>
              <a:spcAft>
                <a:spcPts val="0"/>
              </a:spcAft>
            </a:pPr>
            <a:r>
              <a:rPr lang="uk-UA" sz="1200" dirty="0">
                <a:latin typeface="Times New Roman"/>
                <a:ea typeface="Calibri"/>
                <a:cs typeface="Times New Roman"/>
              </a:rPr>
              <a:t>Методична діяльність закладу будується на принципах доступності, гуманізму, демократизму, науковості, незалежності від політичних партій.</a:t>
            </a:r>
            <a:endParaRPr lang="uk-UA" sz="1200" dirty="0">
              <a:latin typeface="Calibri"/>
              <a:ea typeface="Calibri"/>
              <a:cs typeface="Times New Roman"/>
            </a:endParaRPr>
          </a:p>
          <a:p>
            <a:pPr algn="just">
              <a:lnSpc>
                <a:spcPct val="115000"/>
              </a:lnSpc>
              <a:spcAft>
                <a:spcPts val="0"/>
              </a:spcAft>
            </a:pPr>
            <a:r>
              <a:rPr lang="uk-UA" sz="1200" dirty="0">
                <a:latin typeface="Times New Roman"/>
                <a:ea typeface="Calibri"/>
                <a:cs typeface="Times New Roman"/>
              </a:rPr>
              <a:t>Роботу  методичної служби у </a:t>
            </a:r>
            <a:r>
              <a:rPr lang="uk-UA" sz="1200" dirty="0" smtClean="0">
                <a:latin typeface="Times New Roman"/>
                <a:ea typeface="Calibri"/>
                <a:cs typeface="Times New Roman"/>
              </a:rPr>
              <a:t>2024/2025 </a:t>
            </a:r>
            <a:r>
              <a:rPr lang="uk-UA" sz="1200" dirty="0">
                <a:latin typeface="Times New Roman"/>
                <a:ea typeface="Calibri"/>
                <a:cs typeface="Times New Roman"/>
              </a:rPr>
              <a:t>н. р. організовано за такими напрямами:</a:t>
            </a:r>
            <a:endParaRPr lang="uk-UA" sz="1200" dirty="0">
              <a:latin typeface="Calibri"/>
              <a:ea typeface="Calibri"/>
              <a:cs typeface="Times New Roman"/>
            </a:endParaRPr>
          </a:p>
          <a:p>
            <a:pPr algn="just">
              <a:lnSpc>
                <a:spcPct val="115000"/>
              </a:lnSpc>
              <a:spcAft>
                <a:spcPts val="0"/>
              </a:spcAft>
            </a:pPr>
            <a:r>
              <a:rPr lang="uk-UA" sz="1200" dirty="0">
                <a:latin typeface="Times New Roman"/>
                <a:ea typeface="Calibri"/>
                <a:cs typeface="Times New Roman"/>
              </a:rPr>
              <a:t>1. Вивчення та аналіз якості освітньо-кваліфікаційного забезпечення освітнього процесу педагогічними кадрами з відповідною освітою.</a:t>
            </a:r>
            <a:endParaRPr lang="uk-UA" sz="1200" dirty="0">
              <a:latin typeface="Calibri"/>
              <a:ea typeface="Calibri"/>
              <a:cs typeface="Times New Roman"/>
            </a:endParaRPr>
          </a:p>
          <a:p>
            <a:pPr algn="just">
              <a:lnSpc>
                <a:spcPct val="115000"/>
              </a:lnSpc>
              <a:spcAft>
                <a:spcPts val="0"/>
              </a:spcAft>
            </a:pPr>
            <a:r>
              <a:rPr lang="uk-UA" sz="1200" dirty="0">
                <a:latin typeface="Times New Roman"/>
                <a:ea typeface="Calibri"/>
                <a:cs typeface="Times New Roman"/>
              </a:rPr>
              <a:t>2. Навчально-методичне консультування педагогічних працівників, батьків.</a:t>
            </a:r>
            <a:endParaRPr lang="uk-UA" sz="1200" dirty="0">
              <a:latin typeface="Calibri"/>
              <a:ea typeface="Calibri"/>
              <a:cs typeface="Times New Roman"/>
            </a:endParaRPr>
          </a:p>
          <a:p>
            <a:pPr algn="just">
              <a:lnSpc>
                <a:spcPct val="115000"/>
              </a:lnSpc>
              <a:spcAft>
                <a:spcPts val="0"/>
              </a:spcAft>
            </a:pPr>
            <a:r>
              <a:rPr lang="uk-UA" sz="1200" dirty="0">
                <a:latin typeface="Times New Roman"/>
                <a:ea typeface="Calibri"/>
                <a:cs typeface="Times New Roman"/>
              </a:rPr>
              <a:t>3. Моніторинг якості та результативності навчально-виховної роботи педагогів відповідно до державних освітніх стандартів.</a:t>
            </a:r>
            <a:endParaRPr lang="uk-UA" sz="1200" dirty="0">
              <a:latin typeface="Calibri"/>
              <a:ea typeface="Calibri"/>
              <a:cs typeface="Times New Roman"/>
            </a:endParaRPr>
          </a:p>
          <a:p>
            <a:pPr algn="just">
              <a:lnSpc>
                <a:spcPct val="115000"/>
              </a:lnSpc>
              <a:spcAft>
                <a:spcPts val="0"/>
              </a:spcAft>
            </a:pPr>
            <a:r>
              <a:rPr lang="uk-UA" sz="1200" dirty="0">
                <a:latin typeface="Times New Roman"/>
                <a:ea typeface="Calibri"/>
                <a:cs typeface="Times New Roman"/>
              </a:rPr>
              <a:t>4. Виявлення, апробація та впровадження в практику роботи передового педагогічного досвіду, навчально-методичної літератури, освітніх технологій.</a:t>
            </a:r>
            <a:endParaRPr lang="uk-UA" sz="1200" dirty="0">
              <a:latin typeface="Calibri"/>
              <a:ea typeface="Calibri"/>
              <a:cs typeface="Times New Roman"/>
            </a:endParaRPr>
          </a:p>
          <a:p>
            <a:pPr algn="just">
              <a:lnSpc>
                <a:spcPct val="115000"/>
              </a:lnSpc>
              <a:spcAft>
                <a:spcPts val="0"/>
              </a:spcAft>
            </a:pPr>
            <a:r>
              <a:rPr lang="uk-UA" sz="1200" dirty="0">
                <a:latin typeface="Times New Roman"/>
                <a:ea typeface="Calibri"/>
                <a:cs typeface="Times New Roman"/>
              </a:rPr>
              <a:t> 5. Проведення системи заходів, спрямованих на розвиток творчої індивідуальності та творчого потенціалу педагогів.</a:t>
            </a:r>
            <a:endParaRPr lang="uk-UA" sz="1200" dirty="0">
              <a:latin typeface="Calibri"/>
              <a:ea typeface="Calibri"/>
              <a:cs typeface="Times New Roman"/>
            </a:endParaRPr>
          </a:p>
          <a:p>
            <a:pPr algn="just">
              <a:lnSpc>
                <a:spcPct val="115000"/>
              </a:lnSpc>
              <a:spcAft>
                <a:spcPts val="0"/>
              </a:spcAft>
            </a:pPr>
            <a:r>
              <a:rPr lang="uk-UA" sz="1200" dirty="0">
                <a:latin typeface="Times New Roman"/>
                <a:ea typeface="Calibri"/>
                <a:cs typeface="Times New Roman"/>
              </a:rPr>
              <a:t> 6. Пропаганда просвітницької діяльності закладу  на сайті ЗДО та у </a:t>
            </a:r>
            <a:r>
              <a:rPr lang="uk-UA" sz="1200" dirty="0" err="1">
                <a:latin typeface="Times New Roman"/>
                <a:ea typeface="Calibri"/>
                <a:cs typeface="Times New Roman"/>
              </a:rPr>
              <a:t>фейсбуці</a:t>
            </a:r>
            <a:r>
              <a:rPr lang="uk-UA" sz="1200" dirty="0">
                <a:latin typeface="Times New Roman"/>
                <a:ea typeface="Calibri"/>
                <a:cs typeface="Times New Roman"/>
              </a:rPr>
              <a:t>.</a:t>
            </a:r>
            <a:endParaRPr lang="uk-UA" sz="1200" dirty="0">
              <a:latin typeface="Calibri"/>
              <a:ea typeface="Calibri"/>
              <a:cs typeface="Times New Roman"/>
            </a:endParaRPr>
          </a:p>
          <a:p>
            <a:pPr algn="just">
              <a:lnSpc>
                <a:spcPct val="115000"/>
              </a:lnSpc>
              <a:spcAft>
                <a:spcPts val="0"/>
              </a:spcAft>
            </a:pPr>
            <a:r>
              <a:rPr lang="uk-UA" sz="1200" dirty="0">
                <a:latin typeface="Times New Roman"/>
                <a:ea typeface="Calibri"/>
                <a:cs typeface="Times New Roman"/>
              </a:rPr>
              <a:t> 7. Активне сприяння належно організованому процесу самоосвіти педагогів закладу.</a:t>
            </a:r>
            <a:endParaRPr lang="uk-UA" sz="1200" dirty="0">
              <a:effectLst/>
              <a:latin typeface="Calibri"/>
              <a:ea typeface="Calibri"/>
              <a:cs typeface="Times New Roman"/>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92280" y="160234"/>
            <a:ext cx="1457174" cy="1834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14282" y="260648"/>
            <a:ext cx="8929718" cy="6340197"/>
          </a:xfrm>
          <a:prstGeom prst="rect">
            <a:avLst/>
          </a:prstGeom>
          <a:noFill/>
        </p:spPr>
        <p:txBody>
          <a:bodyPr wrap="square" rtlCol="0">
            <a:spAutoFit/>
          </a:bodyPr>
          <a:lstStyle/>
          <a:p>
            <a:pPr algn="just">
              <a:spcAft>
                <a:spcPts val="0"/>
              </a:spcAft>
            </a:pPr>
            <a:r>
              <a:rPr lang="uk-UA" sz="1400" dirty="0">
                <a:latin typeface="Times New Roman"/>
                <a:ea typeface="Calibri"/>
              </a:rPr>
              <a:t>Вихователь-методист </a:t>
            </a:r>
            <a:r>
              <a:rPr lang="uk-UA" sz="1400" dirty="0" smtClean="0">
                <a:latin typeface="Times New Roman"/>
                <a:ea typeface="Calibri"/>
              </a:rPr>
              <a:t>Людмила РОМАНЮК </a:t>
            </a:r>
            <a:r>
              <a:rPr lang="uk-UA" sz="1400" dirty="0">
                <a:latin typeface="Times New Roman"/>
                <a:ea typeface="Calibri"/>
              </a:rPr>
              <a:t>вміло організовувала консультативно-методичну роботу, спрямовану на підвищення майстерності педагогічних працівників та якості освіти у закладі дошкільної освіти. </a:t>
            </a:r>
            <a:endParaRPr lang="uk-UA" sz="1400" dirty="0"/>
          </a:p>
          <a:p>
            <a:pPr algn="just">
              <a:lnSpc>
                <a:spcPct val="115000"/>
              </a:lnSpc>
              <a:spcAft>
                <a:spcPts val="0"/>
              </a:spcAft>
            </a:pPr>
            <a:r>
              <a:rPr lang="uk-UA" sz="1400" dirty="0">
                <a:latin typeface="Times New Roman"/>
                <a:ea typeface="Calibri"/>
                <a:cs typeface="Times New Roman"/>
              </a:rPr>
              <a:t>Під її керівництвом, педагоги закладу працювали над пошуком шляхів оновлення, вдосконалення освітнього процесу. Із метою підвищення якості організації освітнього процесу  у вересні проводилося тестування педагогів на рівень сформованості професійної компетенції щодо завдань Базового компоненту дошкільної освіти. Тестування допомагало визначити основні напрямки методичної роботи в закладі у відповідності з річними завданнями та можливостями </a:t>
            </a:r>
            <a:r>
              <a:rPr lang="uk-UA" sz="1400" dirty="0" err="1">
                <a:latin typeface="Times New Roman"/>
                <a:ea typeface="Calibri"/>
                <a:cs typeface="Times New Roman"/>
              </a:rPr>
              <a:t>педколективу</a:t>
            </a:r>
            <a:endParaRPr lang="uk-UA" sz="1400" dirty="0">
              <a:latin typeface="Calibri"/>
              <a:ea typeface="Calibri"/>
              <a:cs typeface="Times New Roman"/>
            </a:endParaRPr>
          </a:p>
          <a:p>
            <a:pPr algn="just"/>
            <a:r>
              <a:rPr lang="uk-UA" sz="1400" dirty="0">
                <a:latin typeface="Times New Roman"/>
                <a:ea typeface="Times New Roman"/>
              </a:rPr>
              <a:t>Робота методичного кабінету  спрямована на удосконалення та запровадження сучасного психолого-педагогічного, методичного супроводу освітнього процесу</a:t>
            </a:r>
            <a:r>
              <a:rPr lang="uk-UA" sz="1400" dirty="0" smtClean="0">
                <a:latin typeface="Times New Roman"/>
                <a:ea typeface="Times New Roman"/>
              </a:rPr>
              <a:t>:</a:t>
            </a:r>
          </a:p>
          <a:p>
            <a:pPr algn="just"/>
            <a:endParaRPr lang="uk-UA" sz="1400" dirty="0" smtClean="0">
              <a:latin typeface="Times New Roman"/>
              <a:ea typeface="Times New Roman"/>
              <a:cs typeface="Times New Roman"/>
            </a:endParaRPr>
          </a:p>
          <a:p>
            <a:pPr algn="just" fontAlgn="t">
              <a:lnSpc>
                <a:spcPct val="115000"/>
              </a:lnSpc>
              <a:spcAft>
                <a:spcPts val="0"/>
              </a:spcAft>
            </a:pPr>
            <a:r>
              <a:rPr lang="uk-UA" sz="1400" dirty="0" smtClean="0">
                <a:latin typeface="Times New Roman"/>
                <a:ea typeface="Calibri"/>
                <a:cs typeface="Times New Roman"/>
              </a:rPr>
              <a:t>       Ініціативу</a:t>
            </a:r>
            <a:r>
              <a:rPr lang="uk-UA" sz="1400" dirty="0">
                <a:latin typeface="Times New Roman"/>
                <a:ea typeface="Calibri"/>
                <a:cs typeface="Times New Roman"/>
              </a:rPr>
              <a:t>, творчість, здатність до новаторства творча група педагогів реалізувала у своїх творчих роботах, які були представлені на виставці педагогічних інновацій </a:t>
            </a:r>
            <a:r>
              <a:rPr lang="uk-UA" sz="1400" dirty="0" err="1">
                <a:latin typeface="Times New Roman"/>
                <a:ea typeface="Calibri"/>
                <a:cs typeface="Times New Roman"/>
              </a:rPr>
              <a:t>„Освіта</a:t>
            </a:r>
            <a:r>
              <a:rPr lang="uk-UA" sz="1400" dirty="0">
                <a:latin typeface="Times New Roman"/>
                <a:ea typeface="Calibri"/>
                <a:cs typeface="Times New Roman"/>
              </a:rPr>
              <a:t> Хмельниччини на шляхах реформування”2024.</a:t>
            </a:r>
            <a:endParaRPr lang="uk-UA" sz="1400" dirty="0">
              <a:latin typeface="Calibri"/>
              <a:ea typeface="Calibri"/>
              <a:cs typeface="Times New Roman"/>
            </a:endParaRPr>
          </a:p>
          <a:p>
            <a:pPr algn="just" fontAlgn="t">
              <a:lnSpc>
                <a:spcPct val="115000"/>
              </a:lnSpc>
              <a:spcAft>
                <a:spcPts val="0"/>
              </a:spcAft>
            </a:pPr>
            <a:endParaRPr lang="uk-UA" sz="1400" b="1" dirty="0" smtClean="0">
              <a:solidFill>
                <a:srgbClr val="FF0000"/>
              </a:solidFill>
              <a:latin typeface="Times New Roman"/>
              <a:ea typeface="Calibri"/>
              <a:cs typeface="Times New Roman"/>
            </a:endParaRPr>
          </a:p>
          <a:p>
            <a:pPr algn="just" fontAlgn="t">
              <a:lnSpc>
                <a:spcPct val="115000"/>
              </a:lnSpc>
              <a:spcAft>
                <a:spcPts val="0"/>
              </a:spcAft>
            </a:pPr>
            <a:r>
              <a:rPr lang="uk-UA" sz="1400" b="1" dirty="0" smtClean="0">
                <a:solidFill>
                  <a:srgbClr val="FF0000"/>
                </a:solidFill>
                <a:latin typeface="Times New Roman"/>
                <a:ea typeface="Calibri"/>
                <a:cs typeface="Times New Roman"/>
              </a:rPr>
              <a:t>Переможцем </a:t>
            </a:r>
            <a:r>
              <a:rPr lang="uk-UA" sz="1400" b="1" dirty="0">
                <a:solidFill>
                  <a:srgbClr val="FF0000"/>
                </a:solidFill>
                <a:latin typeface="Times New Roman"/>
                <a:ea typeface="Calibri"/>
                <a:cs typeface="Times New Roman"/>
              </a:rPr>
              <a:t>обласної виставки «Освіта Хмельниччини на шляхах реформування, 2024» </a:t>
            </a:r>
            <a:r>
              <a:rPr lang="uk-UA" sz="1400" dirty="0">
                <a:latin typeface="Times New Roman"/>
                <a:ea typeface="Calibri"/>
                <a:cs typeface="Times New Roman"/>
              </a:rPr>
              <a:t>стала робота творчої групи Нижник Лариси Василівни, Романюк Людмили Леонідівни, </a:t>
            </a:r>
            <a:r>
              <a:rPr lang="uk-UA" sz="1400" dirty="0" err="1">
                <a:latin typeface="Times New Roman"/>
                <a:ea typeface="Calibri"/>
                <a:cs typeface="Times New Roman"/>
              </a:rPr>
              <a:t>Кривогорніцевої</a:t>
            </a:r>
            <a:r>
              <a:rPr lang="uk-UA" sz="1400" dirty="0">
                <a:latin typeface="Times New Roman"/>
                <a:ea typeface="Calibri"/>
                <a:cs typeface="Times New Roman"/>
              </a:rPr>
              <a:t> Зої Юріївни, Сидорук Наталії Євгеніївни "Психолого-педагогічний супровід батьків дітей з особливими освітніми потребами", методичний посібник, нагороджена дипломом І ступеня, робота творчої групи Романюк Людмили Леонідівни, Білик Віри Володимирівни, </a:t>
            </a:r>
            <a:r>
              <a:rPr lang="uk-UA" sz="1400" dirty="0" err="1">
                <a:latin typeface="Times New Roman"/>
                <a:ea typeface="Calibri"/>
                <a:cs typeface="Times New Roman"/>
              </a:rPr>
              <a:t>Гавриловської</a:t>
            </a:r>
            <a:r>
              <a:rPr lang="uk-UA" sz="1400" dirty="0">
                <a:latin typeface="Times New Roman"/>
                <a:ea typeface="Calibri"/>
                <a:cs typeface="Times New Roman"/>
              </a:rPr>
              <a:t> Людмили Степанівни, Рубець Тетяни Миколаївни "Сучасні підходи до навчання грамоти дошкільників", методичний </a:t>
            </a:r>
            <a:r>
              <a:rPr lang="uk-UA" sz="1400" dirty="0" err="1">
                <a:latin typeface="Times New Roman"/>
                <a:ea typeface="Calibri"/>
                <a:cs typeface="Times New Roman"/>
              </a:rPr>
              <a:t>посібник-</a:t>
            </a:r>
            <a:r>
              <a:rPr lang="uk-UA" sz="1400" dirty="0">
                <a:latin typeface="Times New Roman"/>
                <a:ea typeface="Calibri"/>
                <a:cs typeface="Times New Roman"/>
              </a:rPr>
              <a:t> нагороджена дипломом І ступеня.</a:t>
            </a:r>
            <a:endParaRPr lang="uk-UA" sz="1400" dirty="0">
              <a:latin typeface="Calibri"/>
              <a:ea typeface="Calibri"/>
              <a:cs typeface="Times New Roman"/>
            </a:endParaRPr>
          </a:p>
          <a:p>
            <a:pPr algn="just" fontAlgn="t">
              <a:lnSpc>
                <a:spcPct val="115000"/>
              </a:lnSpc>
              <a:spcAft>
                <a:spcPts val="0"/>
              </a:spcAft>
            </a:pPr>
            <a:r>
              <a:rPr lang="uk-UA" sz="1400" dirty="0">
                <a:latin typeface="Times New Roman"/>
                <a:ea typeface="Calibri"/>
                <a:cs typeface="Times New Roman"/>
              </a:rPr>
              <a:t> </a:t>
            </a:r>
            <a:endParaRPr lang="uk-UA" sz="1400" dirty="0" smtClean="0">
              <a:latin typeface="Times New Roman"/>
              <a:ea typeface="Calibri"/>
              <a:cs typeface="Times New Roman"/>
            </a:endParaRPr>
          </a:p>
          <a:p>
            <a:pPr algn="just" fontAlgn="t">
              <a:lnSpc>
                <a:spcPct val="115000"/>
              </a:lnSpc>
              <a:spcAft>
                <a:spcPts val="0"/>
              </a:spcAft>
            </a:pPr>
            <a:r>
              <a:rPr lang="uk-UA" sz="1400" b="1" dirty="0" smtClean="0">
                <a:solidFill>
                  <a:srgbClr val="FF0000"/>
                </a:solidFill>
                <a:latin typeface="Times New Roman"/>
                <a:ea typeface="Calibri"/>
                <a:cs typeface="Times New Roman"/>
              </a:rPr>
              <a:t>Переможцями  </a:t>
            </a:r>
            <a:r>
              <a:rPr lang="uk-UA" sz="1400" b="1" dirty="0">
                <a:solidFill>
                  <a:srgbClr val="FF0000"/>
                </a:solidFill>
                <a:latin typeface="Times New Roman"/>
                <a:ea typeface="Calibri"/>
                <a:cs typeface="Times New Roman"/>
              </a:rPr>
              <a:t>виставки-конкурсу «Освіта </a:t>
            </a:r>
            <a:r>
              <a:rPr lang="uk-UA" sz="1400" b="1" dirty="0" err="1">
                <a:solidFill>
                  <a:srgbClr val="FF0000"/>
                </a:solidFill>
                <a:latin typeface="Times New Roman"/>
                <a:ea typeface="Calibri"/>
                <a:cs typeface="Times New Roman"/>
              </a:rPr>
              <a:t>Старокостянтинівщини</a:t>
            </a:r>
            <a:r>
              <a:rPr lang="uk-UA" sz="1400" b="1" dirty="0">
                <a:solidFill>
                  <a:srgbClr val="FF0000"/>
                </a:solidFill>
                <a:latin typeface="Times New Roman"/>
                <a:ea typeface="Calibri"/>
                <a:cs typeface="Times New Roman"/>
              </a:rPr>
              <a:t> на шляхах реформування, 2025» </a:t>
            </a:r>
            <a:r>
              <a:rPr lang="uk-UA" sz="1400" dirty="0">
                <a:latin typeface="Times New Roman"/>
                <a:ea typeface="Calibri"/>
                <a:cs typeface="Times New Roman"/>
              </a:rPr>
              <a:t>стала робота вихователів </a:t>
            </a:r>
            <a:r>
              <a:rPr lang="uk-UA" sz="1400" dirty="0" err="1">
                <a:latin typeface="Times New Roman"/>
                <a:ea typeface="Calibri"/>
                <a:cs typeface="Times New Roman"/>
              </a:rPr>
              <a:t>Кальмуцької</a:t>
            </a:r>
            <a:r>
              <a:rPr lang="uk-UA" sz="1400" dirty="0">
                <a:latin typeface="Times New Roman"/>
                <a:ea typeface="Calibri"/>
                <a:cs typeface="Times New Roman"/>
              </a:rPr>
              <a:t> Олени, Мазур Тетяни,музичного керівника </a:t>
            </a:r>
            <a:r>
              <a:rPr lang="uk-UA" sz="1400" dirty="0" err="1">
                <a:latin typeface="Times New Roman"/>
                <a:ea typeface="Calibri"/>
                <a:cs typeface="Times New Roman"/>
              </a:rPr>
              <a:t>Суворової</a:t>
            </a:r>
            <a:r>
              <a:rPr lang="uk-UA" sz="1400" dirty="0">
                <a:latin typeface="Times New Roman"/>
                <a:ea typeface="Calibri"/>
                <a:cs typeface="Times New Roman"/>
              </a:rPr>
              <a:t> Наталії «Розвиток творчої особистості дітей середнього дошкільного віку засобами ігрових технологій (</a:t>
            </a:r>
            <a:r>
              <a:rPr lang="uk-UA" sz="1400" dirty="0" err="1">
                <a:latin typeface="Times New Roman"/>
                <a:ea typeface="Calibri"/>
                <a:cs typeface="Times New Roman"/>
              </a:rPr>
              <a:t>логоритміка</a:t>
            </a:r>
            <a:r>
              <a:rPr lang="uk-UA" sz="1400" dirty="0">
                <a:latin typeface="Times New Roman"/>
                <a:ea typeface="Calibri"/>
                <a:cs typeface="Times New Roman"/>
              </a:rPr>
              <a:t>, </a:t>
            </a:r>
            <a:r>
              <a:rPr lang="uk-UA" sz="1400" dirty="0" err="1">
                <a:latin typeface="Times New Roman"/>
                <a:ea typeface="Calibri"/>
                <a:cs typeface="Times New Roman"/>
              </a:rPr>
              <a:t>музикоритміка</a:t>
            </a:r>
            <a:r>
              <a:rPr lang="uk-UA" sz="1400" dirty="0">
                <a:latin typeface="Times New Roman"/>
                <a:ea typeface="Calibri"/>
                <a:cs typeface="Times New Roman"/>
              </a:rPr>
              <a:t>) Навчальний посібник та методичний посібник «Використання </a:t>
            </a:r>
            <a:r>
              <a:rPr lang="uk-UA" sz="1400" dirty="0" err="1">
                <a:latin typeface="Times New Roman"/>
                <a:ea typeface="Calibri"/>
                <a:cs typeface="Times New Roman"/>
              </a:rPr>
              <a:t>елементів“Body</a:t>
            </a:r>
            <a:r>
              <a:rPr lang="uk-UA" sz="1400" dirty="0">
                <a:latin typeface="Times New Roman"/>
                <a:ea typeface="Calibri"/>
                <a:cs typeface="Times New Roman"/>
              </a:rPr>
              <a:t> </a:t>
            </a:r>
            <a:r>
              <a:rPr lang="uk-UA" sz="1400" dirty="0" err="1">
                <a:latin typeface="Times New Roman"/>
                <a:ea typeface="Calibri"/>
                <a:cs typeface="Times New Roman"/>
              </a:rPr>
              <a:t>Percussion</a:t>
            </a:r>
            <a:r>
              <a:rPr lang="uk-UA" sz="1400" dirty="0">
                <a:latin typeface="Times New Roman"/>
                <a:ea typeface="Calibri"/>
                <a:cs typeface="Times New Roman"/>
              </a:rPr>
              <a:t>” (музика тіла) в музичній діяльності ЗДО», </a:t>
            </a:r>
            <a:r>
              <a:rPr lang="uk-UA" sz="1400" dirty="0" err="1">
                <a:latin typeface="Times New Roman"/>
                <a:ea typeface="Calibri"/>
                <a:cs typeface="Times New Roman"/>
              </a:rPr>
              <a:t>Галайчук</a:t>
            </a:r>
            <a:r>
              <a:rPr lang="uk-UA" sz="1400" dirty="0">
                <a:latin typeface="Times New Roman"/>
                <a:ea typeface="Calibri"/>
                <a:cs typeface="Times New Roman"/>
              </a:rPr>
              <a:t> Олени Василівни, музичного керівника.</a:t>
            </a:r>
            <a:endParaRPr lang="uk-UA" sz="1400" dirty="0">
              <a:latin typeface="Calibri"/>
              <a:ea typeface="Calibri"/>
              <a:cs typeface="Times New Roman"/>
            </a:endParaRPr>
          </a:p>
          <a:p>
            <a:pPr indent="450215" algn="just"/>
            <a:endParaRPr lang="ru-RU" sz="1400" dirty="0">
              <a:latin typeface="Times New Roman" pitchFamily="18" charset="0"/>
              <a:cs typeface="Times New Roman" pitchFamily="18" charset="0"/>
            </a:endParaRPr>
          </a:p>
        </p:txBody>
      </p:sp>
    </p:spTree>
  </p:cSld>
  <p:clrMapOvr>
    <a:masterClrMapping/>
  </p:clrMapOvr>
  <p:transition spd="med">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07504" y="0"/>
            <a:ext cx="8928992" cy="6084743"/>
          </a:xfrm>
          <a:prstGeom prst="rect">
            <a:avLst/>
          </a:prstGeom>
        </p:spPr>
        <p:txBody>
          <a:bodyPr wrap="square">
            <a:spAutoFit/>
          </a:bodyPr>
          <a:lstStyle/>
          <a:p>
            <a:pPr marL="45720" lvl="0" algn="just">
              <a:lnSpc>
                <a:spcPct val="115000"/>
              </a:lnSpc>
              <a:spcBef>
                <a:spcPct val="20000"/>
              </a:spcBef>
              <a:buClr>
                <a:srgbClr val="F14124">
                  <a:lumMod val="75000"/>
                </a:srgbClr>
              </a:buClr>
              <a:buSzPct val="130000"/>
            </a:pPr>
            <a:r>
              <a:rPr lang="uk-UA" sz="1200" dirty="0">
                <a:solidFill>
                  <a:prstClr val="black">
                    <a:lumMod val="75000"/>
                    <a:lumOff val="25000"/>
                  </a:prstClr>
                </a:solidFill>
                <a:latin typeface="Times New Roman"/>
                <a:ea typeface="Calibri"/>
                <a:cs typeface="Times New Roman"/>
              </a:rPr>
              <a:t> </a:t>
            </a:r>
            <a:endParaRPr lang="uk-UA" sz="1200" dirty="0" smtClean="0">
              <a:solidFill>
                <a:prstClr val="black">
                  <a:lumMod val="75000"/>
                  <a:lumOff val="25000"/>
                </a:prstClr>
              </a:solidFill>
              <a:latin typeface="Times New Roman"/>
              <a:ea typeface="Calibri"/>
              <a:cs typeface="Times New Roman"/>
            </a:endParaRPr>
          </a:p>
          <a:p>
            <a:pPr marL="45720" lvl="0" algn="just">
              <a:lnSpc>
                <a:spcPct val="115000"/>
              </a:lnSpc>
              <a:spcBef>
                <a:spcPct val="20000"/>
              </a:spcBef>
              <a:buClr>
                <a:srgbClr val="F14124">
                  <a:lumMod val="75000"/>
                </a:srgbClr>
              </a:buClr>
              <a:buSzPct val="130000"/>
            </a:pPr>
            <a:r>
              <a:rPr lang="uk-UA" sz="1200" dirty="0" smtClean="0">
                <a:latin typeface="Times New Roman"/>
                <a:ea typeface="Calibri"/>
                <a:cs typeface="Times New Roman"/>
              </a:rPr>
              <a:t>В </a:t>
            </a:r>
            <a:r>
              <a:rPr lang="uk-UA" sz="1200" dirty="0">
                <a:latin typeface="Times New Roman"/>
                <a:ea typeface="Calibri"/>
                <a:cs typeface="Times New Roman"/>
              </a:rPr>
              <a:t>рамках реалізації пріоритетного завдання</a:t>
            </a:r>
            <a:r>
              <a:rPr lang="uk-UA" sz="1200" dirty="0">
                <a:latin typeface="Calibri"/>
                <a:ea typeface="Calibri"/>
                <a:cs typeface="Times New Roman"/>
              </a:rPr>
              <a:t> </a:t>
            </a:r>
            <a:r>
              <a:rPr lang="uk-UA" sz="1200" dirty="0">
                <a:latin typeface="Times New Roman"/>
                <a:ea typeface="Calibri"/>
                <a:cs typeface="Times New Roman"/>
              </a:rPr>
              <a:t>Продовжувати освітню діяльність, спрямовану на якісний результат формування мовленнєвої та соціально-громадянської компетентності дошкільників засобами творчої спадщини Василя Сухомлинського було проведено: конкурс на кращий електронний дидактичний посібник національно-патріотичного спрямування, створений педагогічними працівниками. </a:t>
            </a:r>
            <a:endParaRPr lang="uk-UA" sz="1200" dirty="0">
              <a:latin typeface="Calibri"/>
              <a:ea typeface="Calibri"/>
              <a:cs typeface="Times New Roman"/>
            </a:endParaRPr>
          </a:p>
          <a:p>
            <a:pPr marL="45720" lvl="0" algn="just">
              <a:lnSpc>
                <a:spcPct val="115000"/>
              </a:lnSpc>
              <a:spcBef>
                <a:spcPct val="20000"/>
              </a:spcBef>
              <a:buClr>
                <a:srgbClr val="F14124">
                  <a:lumMod val="75000"/>
                </a:srgbClr>
              </a:buClr>
              <a:buSzPct val="130000"/>
            </a:pPr>
            <a:r>
              <a:rPr lang="uk-UA" sz="1200" dirty="0">
                <a:latin typeface="Times New Roman"/>
                <a:ea typeface="Calibri"/>
                <a:cs typeface="Times New Roman"/>
              </a:rPr>
              <a:t>     Електронні дидактичні посібники систематизовано та розміщено, відповідно до тематики, запропонованої творчою групою ЗДО у </a:t>
            </a:r>
            <a:r>
              <a:rPr lang="en-US" sz="1200" dirty="0">
                <a:latin typeface="Times New Roman"/>
                <a:ea typeface="Calibri"/>
                <a:cs typeface="Times New Roman"/>
              </a:rPr>
              <a:t>classroom</a:t>
            </a:r>
            <a:r>
              <a:rPr lang="uk-UA" sz="1200" dirty="0">
                <a:latin typeface="Times New Roman"/>
                <a:ea typeface="Calibri"/>
                <a:cs typeface="Times New Roman"/>
              </a:rPr>
              <a:t> для використання в освітньому процесі закладу дошкільної освіти із систематизованим викладом навчально-дидактичного / навчально-методичного матеріалу, що відповідає освітній програмі ЗДО, містить цифрові об’єкти різних форматів та забезпечує інтерактивну взаємодію.</a:t>
            </a:r>
            <a:endParaRPr lang="uk-UA" sz="1200" dirty="0">
              <a:latin typeface="Calibri"/>
              <a:ea typeface="Calibri"/>
              <a:cs typeface="Times New Roman"/>
            </a:endParaRPr>
          </a:p>
          <a:p>
            <a:pPr marL="45720" lvl="0" algn="just">
              <a:lnSpc>
                <a:spcPct val="115000"/>
              </a:lnSpc>
              <a:spcBef>
                <a:spcPct val="20000"/>
              </a:spcBef>
              <a:buClr>
                <a:srgbClr val="F14124">
                  <a:lumMod val="75000"/>
                </a:srgbClr>
              </a:buClr>
              <a:buSzPct val="130000"/>
            </a:pPr>
            <a:r>
              <a:rPr lang="uk-UA" sz="1200" dirty="0">
                <a:latin typeface="Times New Roman"/>
                <a:ea typeface="Calibri"/>
                <a:cs typeface="Times New Roman"/>
              </a:rPr>
              <a:t>    Конкурс проводився з метою створення умов, що сприяють розвитку інтелектуального і творчого потенціалу педагогів, залучення їх до експериментально-дослідної та </a:t>
            </a:r>
            <a:r>
              <a:rPr lang="uk-UA" sz="1200" dirty="0" err="1">
                <a:latin typeface="Times New Roman"/>
                <a:ea typeface="Calibri"/>
                <a:cs typeface="Times New Roman"/>
              </a:rPr>
              <a:t>проєктної</a:t>
            </a:r>
            <a:r>
              <a:rPr lang="uk-UA" sz="1200" dirty="0">
                <a:latin typeface="Times New Roman"/>
                <a:ea typeface="Calibri"/>
                <a:cs typeface="Times New Roman"/>
              </a:rPr>
              <a:t> діяльності, сприяння підвищенню професійної </a:t>
            </a:r>
            <a:r>
              <a:rPr lang="uk-UA" sz="1200" dirty="0" err="1">
                <a:latin typeface="Times New Roman"/>
                <a:ea typeface="Calibri"/>
                <a:cs typeface="Times New Roman"/>
              </a:rPr>
              <a:t>ІК-компетентності</a:t>
            </a:r>
            <a:r>
              <a:rPr lang="uk-UA" sz="1200" dirty="0">
                <a:latin typeface="Times New Roman"/>
                <a:ea typeface="Calibri"/>
                <a:cs typeface="Times New Roman"/>
              </a:rPr>
              <a:t>. У конкурсі прийняли участь 25 педагогів. Переможцями конкурсу стали: Наталія </a:t>
            </a:r>
            <a:r>
              <a:rPr lang="uk-UA" sz="1200" dirty="0" err="1">
                <a:latin typeface="Times New Roman"/>
                <a:ea typeface="Calibri"/>
                <a:cs typeface="Times New Roman"/>
              </a:rPr>
              <a:t>Лановчук</a:t>
            </a:r>
            <a:r>
              <a:rPr lang="uk-UA" sz="1200" dirty="0">
                <a:latin typeface="Times New Roman"/>
                <a:ea typeface="Calibri"/>
                <a:cs typeface="Times New Roman"/>
              </a:rPr>
              <a:t>, Людмила </a:t>
            </a:r>
            <a:r>
              <a:rPr lang="uk-UA" sz="1200" dirty="0" err="1">
                <a:latin typeface="Times New Roman"/>
                <a:ea typeface="Calibri"/>
                <a:cs typeface="Times New Roman"/>
              </a:rPr>
              <a:t>Гавриловська</a:t>
            </a:r>
            <a:r>
              <a:rPr lang="uk-UA" sz="1200" dirty="0">
                <a:latin typeface="Times New Roman"/>
                <a:ea typeface="Calibri"/>
                <a:cs typeface="Times New Roman"/>
              </a:rPr>
              <a:t>, Наталія </a:t>
            </a:r>
            <a:r>
              <a:rPr lang="uk-UA" sz="1200" dirty="0" err="1">
                <a:latin typeface="Times New Roman"/>
                <a:ea typeface="Calibri"/>
                <a:cs typeface="Times New Roman"/>
              </a:rPr>
              <a:t>Пеньковська</a:t>
            </a:r>
            <a:r>
              <a:rPr lang="uk-UA" sz="1200" dirty="0">
                <a:latin typeface="Times New Roman"/>
                <a:ea typeface="Calibri"/>
                <a:cs typeface="Times New Roman"/>
              </a:rPr>
              <a:t>, Анна </a:t>
            </a:r>
            <a:r>
              <a:rPr lang="uk-UA" sz="1200" dirty="0" err="1">
                <a:latin typeface="Times New Roman"/>
                <a:ea typeface="Calibri"/>
                <a:cs typeface="Times New Roman"/>
              </a:rPr>
              <a:t>Голюк</a:t>
            </a:r>
            <a:r>
              <a:rPr lang="uk-UA" sz="1200" dirty="0">
                <a:latin typeface="Times New Roman"/>
                <a:ea typeface="Calibri"/>
                <a:cs typeface="Times New Roman"/>
              </a:rPr>
              <a:t>, Олена </a:t>
            </a:r>
            <a:r>
              <a:rPr lang="uk-UA" sz="1200" dirty="0" err="1">
                <a:latin typeface="Times New Roman"/>
                <a:ea typeface="Calibri"/>
                <a:cs typeface="Times New Roman"/>
              </a:rPr>
              <a:t>Галайчук</a:t>
            </a:r>
            <a:r>
              <a:rPr lang="uk-UA" sz="1200" dirty="0">
                <a:latin typeface="Times New Roman"/>
                <a:ea typeface="Calibri"/>
                <a:cs typeface="Times New Roman"/>
              </a:rPr>
              <a:t>, Наталія Суворова, Тетяна </a:t>
            </a:r>
            <a:r>
              <a:rPr lang="uk-UA" sz="1200" dirty="0" err="1">
                <a:latin typeface="Times New Roman"/>
                <a:ea typeface="Calibri"/>
                <a:cs typeface="Times New Roman"/>
              </a:rPr>
              <a:t>Блискун</a:t>
            </a:r>
            <a:r>
              <a:rPr lang="uk-UA" sz="1200" dirty="0">
                <a:latin typeface="Times New Roman"/>
                <a:ea typeface="Calibri"/>
                <a:cs typeface="Times New Roman"/>
              </a:rPr>
              <a:t>.</a:t>
            </a:r>
            <a:endParaRPr lang="uk-UA" sz="1200" dirty="0">
              <a:latin typeface="Calibri"/>
              <a:ea typeface="Calibri"/>
              <a:cs typeface="Times New Roman"/>
            </a:endParaRPr>
          </a:p>
          <a:p>
            <a:pPr marL="45720" lvl="0" algn="just">
              <a:lnSpc>
                <a:spcPct val="115000"/>
              </a:lnSpc>
              <a:spcBef>
                <a:spcPct val="20000"/>
              </a:spcBef>
              <a:buClr>
                <a:srgbClr val="F14124">
                  <a:lumMod val="75000"/>
                </a:srgbClr>
              </a:buClr>
              <a:buSzPct val="130000"/>
            </a:pPr>
            <a:r>
              <a:rPr lang="uk-UA" sz="1200" dirty="0">
                <a:latin typeface="Times New Roman"/>
                <a:ea typeface="Calibri"/>
                <a:cs typeface="Times New Roman"/>
              </a:rPr>
              <a:t>     Відповідно до Плану центру професійного розвитку педагогічних працівників </a:t>
            </a:r>
            <a:r>
              <a:rPr lang="uk-UA" sz="1200" dirty="0" err="1">
                <a:latin typeface="Times New Roman"/>
                <a:ea typeface="Calibri"/>
                <a:cs typeface="Times New Roman"/>
              </a:rPr>
              <a:t>Старокостянтинівської</a:t>
            </a:r>
            <a:r>
              <a:rPr lang="uk-UA" sz="1200" dirty="0">
                <a:latin typeface="Times New Roman"/>
                <a:ea typeface="Calibri"/>
                <a:cs typeface="Times New Roman"/>
              </a:rPr>
              <a:t> міської ради педагоги ЗДО приймали участь у  «Педагогічних зустрічах» (</a:t>
            </a:r>
            <a:r>
              <a:rPr lang="uk-UA" sz="1200" dirty="0" err="1">
                <a:latin typeface="Times New Roman"/>
                <a:ea typeface="Calibri"/>
                <a:cs typeface="Times New Roman"/>
              </a:rPr>
              <a:t>онлайн-консультування</a:t>
            </a:r>
            <a:r>
              <a:rPr lang="uk-UA" sz="1200" dirty="0">
                <a:latin typeface="Times New Roman"/>
                <a:ea typeface="Calibri"/>
                <a:cs typeface="Times New Roman"/>
              </a:rPr>
              <a:t>, </a:t>
            </a:r>
            <a:r>
              <a:rPr lang="uk-UA" sz="1200" dirty="0" err="1">
                <a:latin typeface="Times New Roman"/>
                <a:ea typeface="Calibri"/>
                <a:cs typeface="Times New Roman"/>
              </a:rPr>
              <a:t>онлайн-зустрічі</a:t>
            </a:r>
            <a:r>
              <a:rPr lang="uk-UA" sz="1200" dirty="0">
                <a:latin typeface="Times New Roman"/>
                <a:ea typeface="Calibri"/>
                <a:cs typeface="Times New Roman"/>
              </a:rPr>
              <a:t>, </a:t>
            </a:r>
            <a:r>
              <a:rPr lang="uk-UA" sz="1200" dirty="0" err="1">
                <a:latin typeface="Times New Roman"/>
                <a:ea typeface="Calibri"/>
                <a:cs typeface="Times New Roman"/>
              </a:rPr>
              <a:t>онлайн-презентації</a:t>
            </a:r>
            <a:r>
              <a:rPr lang="uk-UA" sz="1200" dirty="0">
                <a:latin typeface="Times New Roman"/>
                <a:ea typeface="Calibri"/>
                <a:cs typeface="Times New Roman"/>
              </a:rPr>
              <a:t>) з колегами ЗДО </a:t>
            </a:r>
            <a:r>
              <a:rPr lang="uk-UA" sz="1200" dirty="0" err="1">
                <a:latin typeface="Times New Roman"/>
                <a:ea typeface="Calibri"/>
                <a:cs typeface="Times New Roman"/>
              </a:rPr>
              <a:t>Старокостянтинівської</a:t>
            </a:r>
            <a:r>
              <a:rPr lang="uk-UA" sz="1200" dirty="0">
                <a:latin typeface="Times New Roman"/>
                <a:ea typeface="Calibri"/>
                <a:cs typeface="Times New Roman"/>
              </a:rPr>
              <a:t> ОТГ з метою обміну досвідом роботи з питань планування освітнього процесу за вимогами оновленого БКДО, </a:t>
            </a:r>
            <a:r>
              <a:rPr lang="uk-UA" sz="1200" dirty="0" err="1">
                <a:latin typeface="Times New Roman"/>
                <a:ea typeface="Calibri"/>
                <a:cs typeface="Times New Roman"/>
              </a:rPr>
              <a:t>проєктування</a:t>
            </a:r>
            <a:r>
              <a:rPr lang="uk-UA" sz="1200" dirty="0">
                <a:latin typeface="Times New Roman"/>
                <a:ea typeface="Calibri"/>
                <a:cs typeface="Times New Roman"/>
              </a:rPr>
              <a:t> освітнього простору, контролю і управління в ЗДО тощо.</a:t>
            </a:r>
            <a:endParaRPr lang="uk-UA" sz="1200" dirty="0">
              <a:latin typeface="Calibri"/>
              <a:ea typeface="Calibri"/>
              <a:cs typeface="Times New Roman"/>
            </a:endParaRPr>
          </a:p>
          <a:p>
            <a:pPr marL="45720" lvl="0" algn="just">
              <a:lnSpc>
                <a:spcPct val="115000"/>
              </a:lnSpc>
              <a:spcBef>
                <a:spcPct val="20000"/>
              </a:spcBef>
              <a:buClr>
                <a:srgbClr val="F14124">
                  <a:lumMod val="75000"/>
                </a:srgbClr>
              </a:buClr>
              <a:buSzPct val="130000"/>
            </a:pPr>
            <a:r>
              <a:rPr lang="uk-UA" sz="1200" dirty="0">
                <a:latin typeface="Times New Roman"/>
                <a:ea typeface="Times New Roman"/>
                <a:cs typeface="Times New Roman"/>
              </a:rPr>
              <a:t>      Педагоги ЗДО № 8 «Калинонька» Лариса Нижник, Людмила Романюк, Наталія Сидорук, Зоя </a:t>
            </a:r>
            <a:r>
              <a:rPr lang="uk-UA" sz="1200" dirty="0" err="1">
                <a:latin typeface="Times New Roman"/>
                <a:ea typeface="Times New Roman"/>
                <a:cs typeface="Times New Roman"/>
              </a:rPr>
              <a:t>Кривогорніцева</a:t>
            </a:r>
            <a:r>
              <a:rPr lang="uk-UA" sz="1200" dirty="0">
                <a:latin typeface="Times New Roman"/>
                <a:ea typeface="Times New Roman"/>
                <a:cs typeface="Times New Roman"/>
              </a:rPr>
              <a:t> виступали на засіданні науково-методичного семінару-практикуму з теми: «Комплексний підхід до роботи з дітьми з ООП в ЗДО», що відбувся 14.11.2024 року на базі ХІППО. Було розкрито та презентовано  питання «Психолого-педагогічний супровід батьків дітей з особливими освітніми потребами». </a:t>
            </a:r>
            <a:endParaRPr lang="uk-UA" sz="1200" dirty="0">
              <a:latin typeface="Calibri"/>
              <a:ea typeface="Calibri"/>
              <a:cs typeface="Times New Roman"/>
            </a:endParaRPr>
          </a:p>
          <a:p>
            <a:pPr marL="45720" lvl="0" algn="just">
              <a:lnSpc>
                <a:spcPct val="115000"/>
              </a:lnSpc>
              <a:spcBef>
                <a:spcPct val="20000"/>
              </a:spcBef>
              <a:buClr>
                <a:srgbClr val="F14124">
                  <a:lumMod val="75000"/>
                </a:srgbClr>
              </a:buClr>
              <a:buSzPct val="130000"/>
            </a:pPr>
            <a:r>
              <a:rPr lang="uk-UA" sz="1200" dirty="0">
                <a:latin typeface="Times New Roman"/>
                <a:ea typeface="Times New Roman"/>
                <a:cs typeface="Times New Roman"/>
              </a:rPr>
              <a:t>На базі ЗДО № 8 «Калинонька» 04.02.2025р. в </a:t>
            </a:r>
            <a:r>
              <a:rPr lang="uk-UA" sz="1200" dirty="0" err="1">
                <a:latin typeface="Times New Roman"/>
                <a:ea typeface="Times New Roman"/>
                <a:cs typeface="Times New Roman"/>
              </a:rPr>
              <a:t>онлайн-режимі</a:t>
            </a:r>
            <a:r>
              <a:rPr lang="uk-UA" sz="1200" dirty="0">
                <a:latin typeface="Times New Roman"/>
                <a:ea typeface="Times New Roman"/>
                <a:cs typeface="Times New Roman"/>
              </a:rPr>
              <a:t> педагогами-майстрами: Рубець Т.М., Білик В.В., Шевчук О.В., </a:t>
            </a:r>
            <a:r>
              <a:rPr lang="uk-UA" sz="1200" dirty="0" err="1">
                <a:latin typeface="Times New Roman"/>
                <a:ea typeface="Times New Roman"/>
                <a:cs typeface="Times New Roman"/>
              </a:rPr>
              <a:t>Варчук</a:t>
            </a:r>
            <a:r>
              <a:rPr lang="uk-UA" sz="1200" dirty="0">
                <a:latin typeface="Times New Roman"/>
                <a:ea typeface="Times New Roman"/>
                <a:cs typeface="Times New Roman"/>
              </a:rPr>
              <a:t> І.М., вихователі, Сидорук Н.Є., практичний психолог ЗДО №8 «Калинонька» було проведено майстер-клас на </a:t>
            </a:r>
            <a:r>
              <a:rPr lang="uk-UA" sz="1200" spc="-25" dirty="0">
                <a:latin typeface="Times New Roman"/>
                <a:ea typeface="Times New Roman"/>
                <a:cs typeface="Times New Roman"/>
              </a:rPr>
              <a:t>тему </a:t>
            </a:r>
            <a:r>
              <a:rPr lang="uk-UA" sz="1200" dirty="0">
                <a:latin typeface="Times New Roman"/>
                <a:ea typeface="Times New Roman"/>
                <a:cs typeface="Times New Roman"/>
              </a:rPr>
              <a:t>«Мистецько-творча компетентність дошкільників засобами художньо-продуктивних видів діяльності». Керівник майстер – класу: Романюк Людмила Леонідівна,                                            вихователь – методист ЗДО № 8 «Калинонька»</a:t>
            </a:r>
            <a:endParaRPr lang="uk-UA" sz="1200" dirty="0">
              <a:latin typeface="Calibri"/>
              <a:ea typeface="Calibri"/>
              <a:cs typeface="Times New Roman"/>
            </a:endParaRPr>
          </a:p>
          <a:p>
            <a:pPr marL="45720" lvl="0" algn="just">
              <a:lnSpc>
                <a:spcPct val="115000"/>
              </a:lnSpc>
              <a:spcBef>
                <a:spcPct val="20000"/>
              </a:spcBef>
              <a:buClr>
                <a:srgbClr val="F14124">
                  <a:lumMod val="75000"/>
                </a:srgbClr>
              </a:buClr>
              <a:buSzPct val="130000"/>
            </a:pPr>
            <a:r>
              <a:rPr lang="uk-UA" sz="1200" dirty="0" smtClean="0">
                <a:latin typeface="Times New Roman"/>
                <a:ea typeface="Times New Roman"/>
                <a:cs typeface="Times New Roman"/>
              </a:rPr>
              <a:t>На </a:t>
            </a:r>
            <a:r>
              <a:rPr lang="uk-UA" sz="1200" dirty="0">
                <a:latin typeface="Times New Roman"/>
                <a:ea typeface="Times New Roman"/>
                <a:cs typeface="Times New Roman"/>
              </a:rPr>
              <a:t>базі ЗДО № 8 «Калинонька» 11.02.2025р. в </a:t>
            </a:r>
            <a:r>
              <a:rPr lang="uk-UA" sz="1200" dirty="0" err="1">
                <a:latin typeface="Times New Roman"/>
                <a:ea typeface="Times New Roman"/>
                <a:cs typeface="Times New Roman"/>
              </a:rPr>
              <a:t>офлайн-режимі</a:t>
            </a:r>
            <a:r>
              <a:rPr lang="uk-UA" sz="1200" dirty="0">
                <a:latin typeface="Times New Roman"/>
                <a:ea typeface="Times New Roman"/>
                <a:cs typeface="Times New Roman"/>
              </a:rPr>
              <a:t> педагог-майстер </a:t>
            </a:r>
            <a:r>
              <a:rPr lang="uk-UA" sz="1200" dirty="0" err="1">
                <a:latin typeface="Times New Roman"/>
                <a:ea typeface="Times New Roman"/>
                <a:cs typeface="Times New Roman"/>
              </a:rPr>
              <a:t>Галайчук</a:t>
            </a:r>
            <a:r>
              <a:rPr lang="uk-UA" sz="1200" dirty="0">
                <a:latin typeface="Times New Roman"/>
                <a:ea typeface="Times New Roman"/>
                <a:cs typeface="Times New Roman"/>
              </a:rPr>
              <a:t> О.В., музичний керівник ЗДО №8 «Калинонька»  провела майстер-клас на тему: «</a:t>
            </a:r>
            <a:r>
              <a:rPr lang="uk-UA" sz="1200" dirty="0" err="1">
                <a:latin typeface="Times New Roman"/>
                <a:ea typeface="Times New Roman"/>
                <a:cs typeface="Times New Roman"/>
              </a:rPr>
              <a:t>Ритмограй</a:t>
            </a:r>
            <a:r>
              <a:rPr lang="uk-UA" sz="1200" dirty="0">
                <a:latin typeface="Times New Roman"/>
                <a:ea typeface="Times New Roman"/>
                <a:cs typeface="Times New Roman"/>
              </a:rPr>
              <a:t> як інноваційний метод музичного розвитку» для музичних </a:t>
            </a:r>
            <a:r>
              <a:rPr lang="uk-UA" sz="1200" dirty="0" smtClean="0">
                <a:latin typeface="Times New Roman"/>
                <a:ea typeface="Times New Roman"/>
                <a:cs typeface="Times New Roman"/>
              </a:rPr>
              <a:t>керівників</a:t>
            </a:r>
            <a:endParaRPr lang="uk-UA" sz="1200" dirty="0">
              <a:latin typeface="Calibri"/>
              <a:ea typeface="Calibri"/>
              <a:cs typeface="Times New Roman"/>
            </a:endParaRPr>
          </a:p>
        </p:txBody>
      </p:sp>
    </p:spTree>
    <p:extLst>
      <p:ext uri="{BB962C8B-B14F-4D97-AF65-F5344CB8AC3E}">
        <p14:creationId xmlns:p14="http://schemas.microsoft.com/office/powerpoint/2010/main" val="4043390369"/>
      </p:ext>
    </p:extLst>
  </p:cSld>
  <p:clrMapOvr>
    <a:masterClrMapping/>
  </p:clrMapOvr>
  <p:transition spd="med">
    <p:dissolv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sz="quarter" idx="13"/>
          </p:nvPr>
        </p:nvSpPr>
        <p:spPr>
          <a:xfrm>
            <a:off x="251520" y="188640"/>
            <a:ext cx="8822214" cy="5643602"/>
          </a:xfrm>
        </p:spPr>
        <p:txBody>
          <a:bodyPr>
            <a:normAutofit fontScale="25000" lnSpcReduction="20000"/>
          </a:bodyPr>
          <a:lstStyle/>
          <a:p>
            <a:pPr marL="45720" indent="0" algn="just">
              <a:spcAft>
                <a:spcPts val="0"/>
              </a:spcAft>
              <a:buNone/>
            </a:pPr>
            <a:endParaRPr lang="uk-UA" sz="4800" dirty="0" smtClean="0">
              <a:solidFill>
                <a:schemeClr val="tx1"/>
              </a:solidFill>
              <a:latin typeface="Times New Roman"/>
              <a:ea typeface="Calibri"/>
            </a:endParaRPr>
          </a:p>
          <a:p>
            <a:pPr marL="45720" indent="0" algn="just">
              <a:spcAft>
                <a:spcPts val="0"/>
              </a:spcAft>
              <a:buNone/>
            </a:pPr>
            <a:r>
              <a:rPr lang="uk-UA" sz="5600" dirty="0" smtClean="0">
                <a:solidFill>
                  <a:schemeClr val="tx1"/>
                </a:solidFill>
                <a:latin typeface="Times New Roman"/>
                <a:ea typeface="Calibri"/>
              </a:rPr>
              <a:t>На </a:t>
            </a:r>
            <a:r>
              <a:rPr lang="uk-UA" sz="5600" dirty="0">
                <a:solidFill>
                  <a:schemeClr val="tx1"/>
                </a:solidFill>
                <a:latin typeface="Times New Roman"/>
                <a:ea typeface="Calibri"/>
              </a:rPr>
              <a:t>високому методичному рівні пройшов </a:t>
            </a:r>
            <a:r>
              <a:rPr lang="uk-UA" sz="5600" dirty="0">
                <a:solidFill>
                  <a:schemeClr val="tx1"/>
                </a:solidFill>
                <a:latin typeface="Times New Roman"/>
              </a:rPr>
              <a:t>методичний </a:t>
            </a:r>
            <a:r>
              <a:rPr lang="uk-UA" sz="5600" dirty="0" err="1">
                <a:solidFill>
                  <a:schemeClr val="tx1"/>
                </a:solidFill>
                <a:latin typeface="Times New Roman"/>
              </a:rPr>
              <a:t>квест</a:t>
            </a:r>
            <a:r>
              <a:rPr lang="uk-UA" sz="5600" dirty="0">
                <a:solidFill>
                  <a:schemeClr val="tx1"/>
                </a:solidFill>
                <a:latin typeface="Times New Roman"/>
              </a:rPr>
              <a:t> для педагогів «Володар планів» зорієнтував педагогів до творчого планування освітнього процесу з дітьми різних вікових категорій з використання сучасних інноваційних технологій, сприяв удосконаленню вміння педагогів планувати освітню роботу з </a:t>
            </a:r>
            <a:r>
              <a:rPr lang="uk-UA" sz="5600" dirty="0" smtClean="0">
                <a:solidFill>
                  <a:schemeClr val="tx1"/>
                </a:solidFill>
                <a:latin typeface="Times New Roman"/>
              </a:rPr>
              <a:t>дітьми.</a:t>
            </a:r>
            <a:endParaRPr lang="uk-UA" sz="5600" dirty="0">
              <a:solidFill>
                <a:schemeClr val="tx1"/>
              </a:solidFill>
            </a:endParaRPr>
          </a:p>
          <a:p>
            <a:pPr marL="45720" indent="0" algn="just">
              <a:spcAft>
                <a:spcPts val="0"/>
              </a:spcAft>
              <a:buNone/>
            </a:pPr>
            <a:r>
              <a:rPr lang="uk-UA" sz="5600" dirty="0" smtClean="0">
                <a:solidFill>
                  <a:schemeClr val="tx1"/>
                </a:solidFill>
                <a:latin typeface="Times New Roman"/>
                <a:ea typeface="Calibri"/>
              </a:rPr>
              <a:t>Уся </a:t>
            </a:r>
            <a:r>
              <a:rPr lang="uk-UA" sz="5600" dirty="0">
                <a:solidFill>
                  <a:schemeClr val="tx1"/>
                </a:solidFill>
                <a:latin typeface="Times New Roman"/>
                <a:ea typeface="Calibri"/>
              </a:rPr>
              <a:t>робота підпорядковувалася реалізації пріоритетних завдань закладу освіти.</a:t>
            </a:r>
            <a:endParaRPr lang="uk-UA" sz="5600" dirty="0">
              <a:solidFill>
                <a:schemeClr val="tx1"/>
              </a:solidFill>
            </a:endParaRPr>
          </a:p>
          <a:p>
            <a:pPr marL="45720" indent="0" algn="just">
              <a:spcAft>
                <a:spcPts val="0"/>
              </a:spcAft>
              <a:buNone/>
            </a:pPr>
            <a:r>
              <a:rPr lang="uk-UA" sz="5600" dirty="0">
                <a:solidFill>
                  <a:schemeClr val="tx1"/>
                </a:solidFill>
                <a:latin typeface="Times New Roman"/>
                <a:ea typeface="Calibri"/>
              </a:rPr>
              <a:t>Протягом </a:t>
            </a:r>
            <a:r>
              <a:rPr lang="uk-UA" sz="5600" dirty="0" smtClean="0">
                <a:solidFill>
                  <a:schemeClr val="tx1"/>
                </a:solidFill>
                <a:latin typeface="Times New Roman"/>
                <a:ea typeface="Calibri"/>
              </a:rPr>
              <a:t>2024/2025 </a:t>
            </a:r>
            <a:r>
              <a:rPr lang="uk-UA" sz="5600" dirty="0">
                <a:solidFill>
                  <a:schemeClr val="tx1"/>
                </a:solidFill>
                <a:latin typeface="Times New Roman"/>
                <a:ea typeface="Calibri"/>
              </a:rPr>
              <a:t>навчального року проведено 6 педагогічних рад, учасниками яких були </a:t>
            </a:r>
            <a:r>
              <a:rPr lang="uk-UA" sz="5600" dirty="0" smtClean="0">
                <a:solidFill>
                  <a:schemeClr val="tx1"/>
                </a:solidFill>
                <a:latin typeface="Times New Roman"/>
                <a:ea typeface="Calibri"/>
              </a:rPr>
              <a:t>33 </a:t>
            </a:r>
            <a:r>
              <a:rPr lang="uk-UA" sz="5600" dirty="0">
                <a:solidFill>
                  <a:schemeClr val="tx1"/>
                </a:solidFill>
                <a:latin typeface="Times New Roman"/>
                <a:ea typeface="Calibri"/>
              </a:rPr>
              <a:t>педагогічних </a:t>
            </a:r>
            <a:r>
              <a:rPr lang="uk-UA" sz="5600" dirty="0" smtClean="0">
                <a:solidFill>
                  <a:schemeClr val="tx1"/>
                </a:solidFill>
                <a:latin typeface="Times New Roman"/>
                <a:ea typeface="Calibri"/>
              </a:rPr>
              <a:t>працівники.</a:t>
            </a:r>
          </a:p>
          <a:p>
            <a:pPr marL="45720" indent="0" algn="just">
              <a:spcAft>
                <a:spcPts val="0"/>
              </a:spcAft>
              <a:buNone/>
            </a:pPr>
            <a:r>
              <a:rPr lang="uk-UA" sz="5600" dirty="0" err="1" smtClean="0">
                <a:solidFill>
                  <a:schemeClr val="tx1"/>
                </a:solidFill>
                <a:latin typeface="Times New Roman"/>
              </a:rPr>
              <a:t>Щотверга</a:t>
            </a:r>
            <a:r>
              <a:rPr lang="uk-UA" sz="5600" dirty="0" smtClean="0">
                <a:solidFill>
                  <a:schemeClr val="tx1"/>
                </a:solidFill>
                <a:latin typeface="Times New Roman"/>
              </a:rPr>
              <a:t> проводилась методична голина з педагогами.</a:t>
            </a:r>
            <a:endParaRPr lang="uk-UA" sz="5600" dirty="0">
              <a:solidFill>
                <a:schemeClr val="tx1"/>
              </a:solidFill>
            </a:endParaRPr>
          </a:p>
          <a:p>
            <a:pPr marL="45720" indent="0" algn="just">
              <a:spcAft>
                <a:spcPts val="0"/>
              </a:spcAft>
              <a:buNone/>
            </a:pPr>
            <a:r>
              <a:rPr lang="uk-UA" sz="5600" dirty="0" smtClean="0">
                <a:solidFill>
                  <a:schemeClr val="tx1"/>
                </a:solidFill>
                <a:latin typeface="Times New Roman"/>
              </a:rPr>
              <a:t> </a:t>
            </a:r>
            <a:r>
              <a:rPr lang="uk-UA" sz="5600" b="1" dirty="0">
                <a:solidFill>
                  <a:schemeClr val="tx1"/>
                </a:solidFill>
                <a:latin typeface="Times New Roman"/>
              </a:rPr>
              <a:t>Організовано роботу з педагогами:</a:t>
            </a:r>
            <a:endParaRPr lang="uk-UA" sz="5600" dirty="0">
              <a:solidFill>
                <a:schemeClr val="tx1"/>
              </a:solidFill>
            </a:endParaRPr>
          </a:p>
          <a:p>
            <a:pPr marL="45720" indent="0" algn="just">
              <a:spcAft>
                <a:spcPts val="0"/>
              </a:spcAft>
              <a:buNone/>
            </a:pPr>
            <a:r>
              <a:rPr lang="uk-UA" sz="5600" dirty="0" err="1" smtClean="0">
                <a:solidFill>
                  <a:schemeClr val="tx1"/>
                </a:solidFill>
                <a:latin typeface="Times New Roman"/>
              </a:rPr>
              <a:t>Велнес-тренінг</a:t>
            </a:r>
            <a:r>
              <a:rPr lang="uk-UA" sz="5600" dirty="0" smtClean="0">
                <a:solidFill>
                  <a:schemeClr val="tx1"/>
                </a:solidFill>
                <a:latin typeface="Times New Roman"/>
              </a:rPr>
              <a:t> </a:t>
            </a:r>
            <a:r>
              <a:rPr lang="uk-UA" sz="5600" dirty="0">
                <a:solidFill>
                  <a:schemeClr val="tx1"/>
                </a:solidFill>
                <a:latin typeface="Times New Roman"/>
              </a:rPr>
              <a:t>« Емоційна зрілість дорослої особистості»(28.09.2023);</a:t>
            </a:r>
            <a:endParaRPr lang="uk-UA" sz="5600" dirty="0">
              <a:solidFill>
                <a:schemeClr val="tx1"/>
              </a:solidFill>
            </a:endParaRPr>
          </a:p>
          <a:p>
            <a:pPr marL="45720" indent="0" algn="just">
              <a:lnSpc>
                <a:spcPct val="115000"/>
              </a:lnSpc>
              <a:spcAft>
                <a:spcPts val="0"/>
              </a:spcAft>
              <a:buNone/>
            </a:pPr>
            <a:r>
              <a:rPr lang="uk-UA" sz="5600" dirty="0" smtClean="0">
                <a:solidFill>
                  <a:schemeClr val="tx1"/>
                </a:solidFill>
                <a:latin typeface="Times New Roman"/>
                <a:ea typeface="Calibri"/>
                <a:cs typeface="Times New Roman"/>
              </a:rPr>
              <a:t>Методичний </a:t>
            </a:r>
            <a:r>
              <a:rPr lang="uk-UA" sz="5600" dirty="0" err="1">
                <a:solidFill>
                  <a:schemeClr val="tx1"/>
                </a:solidFill>
                <a:latin typeface="Times New Roman"/>
                <a:ea typeface="Calibri"/>
                <a:cs typeface="Times New Roman"/>
              </a:rPr>
              <a:t>кроссінг</a:t>
            </a:r>
            <a:r>
              <a:rPr lang="uk-UA" sz="5600" dirty="0">
                <a:solidFill>
                  <a:schemeClr val="tx1"/>
                </a:solidFill>
                <a:latin typeface="Times New Roman"/>
                <a:ea typeface="Calibri"/>
                <a:cs typeface="Times New Roman"/>
              </a:rPr>
              <a:t> «Особистість дитини. Використання арт-терапії в </a:t>
            </a:r>
            <a:r>
              <a:rPr lang="uk-UA" sz="5600" dirty="0" err="1">
                <a:solidFill>
                  <a:schemeClr val="tx1"/>
                </a:solidFill>
                <a:latin typeface="Times New Roman"/>
                <a:ea typeface="Calibri"/>
                <a:cs typeface="Times New Roman"/>
              </a:rPr>
              <a:t>корекційній</a:t>
            </a:r>
            <a:r>
              <a:rPr lang="uk-UA" sz="5600" dirty="0">
                <a:solidFill>
                  <a:schemeClr val="tx1"/>
                </a:solidFill>
                <a:latin typeface="Times New Roman"/>
                <a:ea typeface="Calibri"/>
                <a:cs typeface="Times New Roman"/>
              </a:rPr>
              <a:t> роботі педагога ЗДО як засіб в боротьбі зі стресом» презентація досвіду роботи педагогів в </a:t>
            </a:r>
            <a:r>
              <a:rPr lang="uk-UA" sz="5600" dirty="0" err="1">
                <a:solidFill>
                  <a:schemeClr val="tx1"/>
                </a:solidFill>
                <a:latin typeface="Times New Roman"/>
                <a:ea typeface="Calibri"/>
                <a:cs typeface="Times New Roman"/>
              </a:rPr>
              <a:t>онлайн</a:t>
            </a:r>
            <a:r>
              <a:rPr lang="uk-UA" sz="5600" dirty="0">
                <a:solidFill>
                  <a:schemeClr val="tx1"/>
                </a:solidFill>
                <a:latin typeface="Times New Roman"/>
                <a:ea typeface="Calibri"/>
                <a:cs typeface="Times New Roman"/>
              </a:rPr>
              <a:t> режимі( 09.11.2023):</a:t>
            </a:r>
            <a:endParaRPr lang="uk-UA" sz="5600" dirty="0">
              <a:solidFill>
                <a:schemeClr val="tx1"/>
              </a:solidFill>
              <a:latin typeface="Calibri"/>
              <a:ea typeface="Calibri"/>
              <a:cs typeface="Times New Roman"/>
            </a:endParaRPr>
          </a:p>
          <a:p>
            <a:pPr marL="45720" indent="0" algn="just">
              <a:lnSpc>
                <a:spcPct val="115000"/>
              </a:lnSpc>
              <a:spcAft>
                <a:spcPts val="0"/>
              </a:spcAft>
              <a:buNone/>
            </a:pPr>
            <a:r>
              <a:rPr lang="uk-UA" sz="5600" dirty="0" err="1">
                <a:solidFill>
                  <a:schemeClr val="tx1"/>
                </a:solidFill>
                <a:latin typeface="Times New Roman"/>
                <a:ea typeface="Calibri"/>
                <a:cs typeface="Times New Roman"/>
              </a:rPr>
              <a:t>Музикотерапія-Блискун</a:t>
            </a:r>
            <a:r>
              <a:rPr lang="uk-UA" sz="5600" dirty="0">
                <a:solidFill>
                  <a:schemeClr val="tx1"/>
                </a:solidFill>
                <a:latin typeface="Times New Roman"/>
                <a:ea typeface="Calibri"/>
                <a:cs typeface="Times New Roman"/>
              </a:rPr>
              <a:t> Т.М.</a:t>
            </a:r>
            <a:endParaRPr lang="uk-UA" sz="5600" dirty="0">
              <a:solidFill>
                <a:schemeClr val="tx1"/>
              </a:solidFill>
              <a:latin typeface="Calibri"/>
              <a:ea typeface="Calibri"/>
              <a:cs typeface="Times New Roman"/>
            </a:endParaRPr>
          </a:p>
          <a:p>
            <a:pPr marL="45720" indent="0" algn="just">
              <a:lnSpc>
                <a:spcPct val="115000"/>
              </a:lnSpc>
              <a:spcAft>
                <a:spcPts val="0"/>
              </a:spcAft>
              <a:buNone/>
            </a:pPr>
            <a:r>
              <a:rPr lang="uk-UA" sz="5600" dirty="0">
                <a:solidFill>
                  <a:schemeClr val="tx1"/>
                </a:solidFill>
                <a:latin typeface="Times New Roman"/>
                <a:ea typeface="Calibri"/>
                <a:cs typeface="Times New Roman"/>
              </a:rPr>
              <a:t>Пісочна </a:t>
            </a:r>
            <a:r>
              <a:rPr lang="uk-UA" sz="5600" dirty="0" err="1">
                <a:solidFill>
                  <a:schemeClr val="tx1"/>
                </a:solidFill>
                <a:latin typeface="Times New Roman"/>
                <a:ea typeface="Calibri"/>
                <a:cs typeface="Times New Roman"/>
              </a:rPr>
              <a:t>Терапія-</a:t>
            </a:r>
            <a:r>
              <a:rPr lang="uk-UA" sz="5600" dirty="0">
                <a:solidFill>
                  <a:schemeClr val="tx1"/>
                </a:solidFill>
                <a:latin typeface="Times New Roman"/>
                <a:ea typeface="Calibri"/>
                <a:cs typeface="Times New Roman"/>
              </a:rPr>
              <a:t> </a:t>
            </a:r>
            <a:r>
              <a:rPr lang="uk-UA" sz="5600" dirty="0" err="1">
                <a:solidFill>
                  <a:schemeClr val="tx1"/>
                </a:solidFill>
                <a:latin typeface="Times New Roman"/>
                <a:ea typeface="Calibri"/>
                <a:cs typeface="Times New Roman"/>
              </a:rPr>
              <a:t>Гавриловська</a:t>
            </a:r>
            <a:r>
              <a:rPr lang="uk-UA" sz="5600" dirty="0">
                <a:solidFill>
                  <a:schemeClr val="tx1"/>
                </a:solidFill>
                <a:latin typeface="Times New Roman"/>
                <a:ea typeface="Calibri"/>
                <a:cs typeface="Times New Roman"/>
              </a:rPr>
              <a:t> Л.С.</a:t>
            </a:r>
            <a:endParaRPr lang="uk-UA" sz="5600" dirty="0">
              <a:solidFill>
                <a:schemeClr val="tx1"/>
              </a:solidFill>
              <a:latin typeface="Calibri"/>
              <a:ea typeface="Calibri"/>
              <a:cs typeface="Times New Roman"/>
            </a:endParaRPr>
          </a:p>
          <a:p>
            <a:pPr marL="45720" indent="0" algn="just">
              <a:lnSpc>
                <a:spcPct val="115000"/>
              </a:lnSpc>
              <a:spcAft>
                <a:spcPts val="0"/>
              </a:spcAft>
              <a:buNone/>
            </a:pPr>
            <a:r>
              <a:rPr lang="uk-UA" sz="5600" dirty="0" err="1">
                <a:solidFill>
                  <a:schemeClr val="tx1"/>
                </a:solidFill>
                <a:latin typeface="Times New Roman"/>
                <a:ea typeface="Calibri"/>
                <a:cs typeface="Times New Roman"/>
              </a:rPr>
              <a:t>Драматерапія-</a:t>
            </a:r>
            <a:r>
              <a:rPr lang="uk-UA" sz="5600" dirty="0">
                <a:solidFill>
                  <a:schemeClr val="tx1"/>
                </a:solidFill>
                <a:latin typeface="Times New Roman"/>
                <a:ea typeface="Calibri"/>
                <a:cs typeface="Times New Roman"/>
              </a:rPr>
              <a:t> Суворова Н.А.</a:t>
            </a:r>
            <a:endParaRPr lang="uk-UA" sz="5600" dirty="0">
              <a:solidFill>
                <a:schemeClr val="tx1"/>
              </a:solidFill>
              <a:latin typeface="Calibri"/>
              <a:ea typeface="Calibri"/>
              <a:cs typeface="Times New Roman"/>
            </a:endParaRPr>
          </a:p>
          <a:p>
            <a:pPr marL="45720" indent="0" algn="just">
              <a:lnSpc>
                <a:spcPct val="115000"/>
              </a:lnSpc>
              <a:spcAft>
                <a:spcPts val="0"/>
              </a:spcAft>
              <a:buNone/>
            </a:pPr>
            <a:r>
              <a:rPr lang="uk-UA" sz="5600" dirty="0" smtClean="0">
                <a:solidFill>
                  <a:schemeClr val="tx1"/>
                </a:solidFill>
                <a:latin typeface="Times New Roman"/>
                <a:ea typeface="Calibri"/>
                <a:cs typeface="Times New Roman"/>
              </a:rPr>
              <a:t>Музикотерапія та </a:t>
            </a:r>
            <a:r>
              <a:rPr lang="uk-UA" sz="5600" dirty="0" err="1" smtClean="0">
                <a:solidFill>
                  <a:schemeClr val="tx1"/>
                </a:solidFill>
                <a:latin typeface="Times New Roman"/>
                <a:ea typeface="Calibri"/>
                <a:cs typeface="Times New Roman"/>
              </a:rPr>
              <a:t>логоритміка</a:t>
            </a:r>
            <a:r>
              <a:rPr lang="uk-UA" sz="5600" dirty="0" smtClean="0">
                <a:solidFill>
                  <a:schemeClr val="tx1"/>
                </a:solidFill>
                <a:latin typeface="Times New Roman"/>
                <a:ea typeface="Calibri"/>
                <a:cs typeface="Times New Roman"/>
              </a:rPr>
              <a:t> – </a:t>
            </a:r>
            <a:r>
              <a:rPr lang="uk-UA" sz="5600" dirty="0" err="1" smtClean="0">
                <a:solidFill>
                  <a:schemeClr val="tx1"/>
                </a:solidFill>
                <a:latin typeface="Times New Roman"/>
                <a:ea typeface="Calibri"/>
                <a:cs typeface="Times New Roman"/>
              </a:rPr>
              <a:t>Кальмуцька</a:t>
            </a:r>
            <a:r>
              <a:rPr lang="uk-UA" sz="5600" dirty="0" smtClean="0">
                <a:solidFill>
                  <a:schemeClr val="tx1"/>
                </a:solidFill>
                <a:latin typeface="Times New Roman"/>
                <a:ea typeface="Calibri"/>
                <a:cs typeface="Times New Roman"/>
              </a:rPr>
              <a:t> О.С.</a:t>
            </a:r>
          </a:p>
          <a:p>
            <a:pPr marL="45720" indent="0" algn="just">
              <a:lnSpc>
                <a:spcPct val="115000"/>
              </a:lnSpc>
              <a:spcAft>
                <a:spcPts val="0"/>
              </a:spcAft>
              <a:buNone/>
            </a:pPr>
            <a:r>
              <a:rPr lang="uk-UA" sz="5600" dirty="0" err="1" smtClean="0">
                <a:solidFill>
                  <a:schemeClr val="tx1"/>
                </a:solidFill>
                <a:latin typeface="Times New Roman"/>
                <a:ea typeface="Calibri"/>
                <a:cs typeface="Times New Roman"/>
              </a:rPr>
              <a:t>Шахматотерапія</a:t>
            </a:r>
            <a:r>
              <a:rPr lang="uk-UA" sz="5600" dirty="0" smtClean="0">
                <a:solidFill>
                  <a:schemeClr val="tx1"/>
                </a:solidFill>
                <a:latin typeface="Times New Roman"/>
                <a:ea typeface="Calibri"/>
                <a:cs typeface="Times New Roman"/>
              </a:rPr>
              <a:t> – Шевчук О.В.</a:t>
            </a:r>
            <a:endParaRPr lang="uk-UA" sz="5600" dirty="0">
              <a:solidFill>
                <a:schemeClr val="tx1"/>
              </a:solidFill>
              <a:latin typeface="Calibri"/>
              <a:ea typeface="Calibri"/>
              <a:cs typeface="Times New Roman"/>
            </a:endParaRPr>
          </a:p>
          <a:p>
            <a:pPr marL="45720" indent="0" algn="just">
              <a:lnSpc>
                <a:spcPct val="115000"/>
              </a:lnSpc>
              <a:spcAft>
                <a:spcPts val="0"/>
              </a:spcAft>
              <a:buNone/>
            </a:pPr>
            <a:r>
              <a:rPr lang="uk-UA" sz="5600" dirty="0" err="1">
                <a:solidFill>
                  <a:schemeClr val="tx1"/>
                </a:solidFill>
                <a:latin typeface="Times New Roman"/>
                <a:ea typeface="Calibri"/>
                <a:cs typeface="Times New Roman"/>
              </a:rPr>
              <a:t>Казкотерапія-</a:t>
            </a:r>
            <a:r>
              <a:rPr lang="uk-UA" sz="5600" dirty="0">
                <a:solidFill>
                  <a:schemeClr val="tx1"/>
                </a:solidFill>
                <a:latin typeface="Times New Roman"/>
                <a:ea typeface="Calibri"/>
                <a:cs typeface="Times New Roman"/>
              </a:rPr>
              <a:t> Проскуріна Т.М.</a:t>
            </a:r>
            <a:endParaRPr lang="uk-UA" sz="5600" dirty="0">
              <a:solidFill>
                <a:schemeClr val="tx1"/>
              </a:solidFill>
              <a:latin typeface="Calibri"/>
              <a:ea typeface="Calibri"/>
              <a:cs typeface="Times New Roman"/>
            </a:endParaRPr>
          </a:p>
          <a:p>
            <a:pPr marL="45720" indent="0" algn="just">
              <a:lnSpc>
                <a:spcPct val="115000"/>
              </a:lnSpc>
              <a:spcAft>
                <a:spcPts val="0"/>
              </a:spcAft>
              <a:buNone/>
            </a:pPr>
            <a:r>
              <a:rPr lang="uk-UA" sz="5600" dirty="0" err="1">
                <a:solidFill>
                  <a:schemeClr val="tx1"/>
                </a:solidFill>
                <a:latin typeface="Times New Roman"/>
                <a:ea typeface="Calibri"/>
                <a:cs typeface="Times New Roman"/>
              </a:rPr>
              <a:t>Психогімнастика</a:t>
            </a:r>
            <a:r>
              <a:rPr lang="uk-UA" sz="5600" dirty="0">
                <a:solidFill>
                  <a:schemeClr val="tx1"/>
                </a:solidFill>
                <a:latin typeface="Times New Roman"/>
                <a:ea typeface="Calibri"/>
                <a:cs typeface="Times New Roman"/>
              </a:rPr>
              <a:t> – Тишко О.В.</a:t>
            </a:r>
            <a:endParaRPr lang="uk-UA" sz="5600" dirty="0">
              <a:solidFill>
                <a:schemeClr val="tx1"/>
              </a:solidFill>
              <a:latin typeface="Calibri"/>
              <a:ea typeface="Calibri"/>
              <a:cs typeface="Times New Roman"/>
            </a:endParaRPr>
          </a:p>
          <a:p>
            <a:pPr marL="45720" indent="0" algn="just">
              <a:lnSpc>
                <a:spcPct val="115000"/>
              </a:lnSpc>
              <a:spcAft>
                <a:spcPts val="0"/>
              </a:spcAft>
              <a:buNone/>
            </a:pPr>
            <a:r>
              <a:rPr lang="uk-UA" sz="5600" dirty="0">
                <a:solidFill>
                  <a:schemeClr val="tx1"/>
                </a:solidFill>
                <a:latin typeface="Times New Roman"/>
                <a:ea typeface="Calibri"/>
                <a:cs typeface="Times New Roman"/>
              </a:rPr>
              <a:t>Танцювальна Терапія </a:t>
            </a:r>
            <a:r>
              <a:rPr lang="uk-UA" sz="5600" dirty="0" err="1">
                <a:solidFill>
                  <a:schemeClr val="tx1"/>
                </a:solidFill>
                <a:latin typeface="Times New Roman"/>
                <a:ea typeface="Calibri"/>
                <a:cs typeface="Times New Roman"/>
              </a:rPr>
              <a:t>–Галайчук</a:t>
            </a:r>
            <a:r>
              <a:rPr lang="uk-UA" sz="5600" dirty="0">
                <a:solidFill>
                  <a:schemeClr val="tx1"/>
                </a:solidFill>
                <a:latin typeface="Times New Roman"/>
                <a:ea typeface="Calibri"/>
                <a:cs typeface="Times New Roman"/>
              </a:rPr>
              <a:t> О.В.</a:t>
            </a:r>
            <a:endParaRPr lang="uk-UA" sz="5600" dirty="0">
              <a:solidFill>
                <a:schemeClr val="tx1"/>
              </a:solidFill>
              <a:latin typeface="Calibri"/>
              <a:ea typeface="Calibri"/>
              <a:cs typeface="Times New Roman"/>
            </a:endParaRPr>
          </a:p>
          <a:p>
            <a:pPr marL="45720" indent="0" algn="just">
              <a:lnSpc>
                <a:spcPct val="115000"/>
              </a:lnSpc>
              <a:spcAft>
                <a:spcPts val="0"/>
              </a:spcAft>
              <a:buNone/>
            </a:pPr>
            <a:r>
              <a:rPr lang="uk-UA" sz="5600" dirty="0" err="1">
                <a:solidFill>
                  <a:schemeClr val="tx1"/>
                </a:solidFill>
                <a:latin typeface="Times New Roman"/>
                <a:ea typeface="Calibri"/>
                <a:cs typeface="Times New Roman"/>
              </a:rPr>
              <a:t>Паперопластика</a:t>
            </a:r>
            <a:r>
              <a:rPr lang="uk-UA" sz="5600" dirty="0">
                <a:solidFill>
                  <a:schemeClr val="tx1"/>
                </a:solidFill>
                <a:latin typeface="Times New Roman"/>
                <a:ea typeface="Calibri"/>
                <a:cs typeface="Times New Roman"/>
              </a:rPr>
              <a:t> – </a:t>
            </a:r>
            <a:r>
              <a:rPr lang="uk-UA" sz="5600" dirty="0" err="1">
                <a:solidFill>
                  <a:schemeClr val="tx1"/>
                </a:solidFill>
                <a:latin typeface="Times New Roman"/>
                <a:ea typeface="Calibri"/>
                <a:cs typeface="Times New Roman"/>
              </a:rPr>
              <a:t>Гороховська</a:t>
            </a:r>
            <a:r>
              <a:rPr lang="uk-UA" sz="5600" dirty="0">
                <a:solidFill>
                  <a:schemeClr val="tx1"/>
                </a:solidFill>
                <a:latin typeface="Times New Roman"/>
                <a:ea typeface="Calibri"/>
                <a:cs typeface="Times New Roman"/>
              </a:rPr>
              <a:t> Т.В.</a:t>
            </a:r>
            <a:endParaRPr lang="uk-UA" sz="5600" dirty="0">
              <a:solidFill>
                <a:schemeClr val="tx1"/>
              </a:solidFill>
              <a:latin typeface="Calibri"/>
              <a:ea typeface="Calibri"/>
              <a:cs typeface="Times New Roman"/>
            </a:endParaRPr>
          </a:p>
          <a:p>
            <a:pPr marL="45720" indent="0" algn="just">
              <a:lnSpc>
                <a:spcPct val="115000"/>
              </a:lnSpc>
              <a:spcAft>
                <a:spcPts val="0"/>
              </a:spcAft>
              <a:buNone/>
            </a:pPr>
            <a:r>
              <a:rPr lang="uk-UA" sz="5600" dirty="0">
                <a:solidFill>
                  <a:schemeClr val="tx1"/>
                </a:solidFill>
                <a:latin typeface="Times New Roman"/>
                <a:ea typeface="Calibri"/>
                <a:cs typeface="Times New Roman"/>
              </a:rPr>
              <a:t>Арт-Терапія В Роботі Вчителя-Логопеда </a:t>
            </a:r>
            <a:endParaRPr lang="uk-UA" sz="5600" dirty="0">
              <a:solidFill>
                <a:schemeClr val="tx1"/>
              </a:solidFill>
              <a:latin typeface="Calibri"/>
              <a:ea typeface="Calibri"/>
              <a:cs typeface="Times New Roman"/>
            </a:endParaRPr>
          </a:p>
          <a:p>
            <a:pPr marL="45720" indent="0" algn="just">
              <a:lnSpc>
                <a:spcPct val="115000"/>
              </a:lnSpc>
              <a:spcAft>
                <a:spcPts val="0"/>
              </a:spcAft>
              <a:buNone/>
            </a:pPr>
            <a:r>
              <a:rPr lang="uk-UA" sz="5600" dirty="0" err="1">
                <a:solidFill>
                  <a:schemeClr val="tx1"/>
                </a:solidFill>
                <a:latin typeface="Times New Roman"/>
                <a:ea typeface="Calibri"/>
                <a:cs typeface="Times New Roman"/>
              </a:rPr>
              <a:t>Мандалотерапія</a:t>
            </a:r>
            <a:r>
              <a:rPr lang="uk-UA" sz="5600" dirty="0">
                <a:solidFill>
                  <a:schemeClr val="tx1"/>
                </a:solidFill>
                <a:latin typeface="Times New Roman"/>
                <a:ea typeface="Calibri"/>
                <a:cs typeface="Times New Roman"/>
              </a:rPr>
              <a:t> – Сидорук Н.Є. </a:t>
            </a:r>
            <a:endParaRPr lang="uk-UA" sz="5600" dirty="0">
              <a:solidFill>
                <a:schemeClr val="tx1"/>
              </a:solidFill>
              <a:latin typeface="Calibri"/>
              <a:ea typeface="Calibri"/>
              <a:cs typeface="Times New Roman"/>
            </a:endParaRPr>
          </a:p>
          <a:p>
            <a:pPr marL="45720" indent="0" algn="just">
              <a:spcAft>
                <a:spcPts val="0"/>
              </a:spcAft>
              <a:buNone/>
            </a:pPr>
            <a:r>
              <a:rPr lang="uk-UA" sz="5600" dirty="0" err="1" smtClean="0">
                <a:solidFill>
                  <a:schemeClr val="tx1"/>
                </a:solidFill>
                <a:latin typeface="Times New Roman"/>
              </a:rPr>
              <a:t>Айстопер</a:t>
            </a:r>
            <a:r>
              <a:rPr lang="uk-UA" sz="5600" dirty="0" smtClean="0">
                <a:solidFill>
                  <a:schemeClr val="tx1"/>
                </a:solidFill>
                <a:latin typeface="Times New Roman"/>
              </a:rPr>
              <a:t> </a:t>
            </a:r>
            <a:r>
              <a:rPr lang="uk-UA" sz="5600" dirty="0">
                <a:solidFill>
                  <a:schemeClr val="tx1"/>
                </a:solidFill>
                <a:latin typeface="Times New Roman"/>
              </a:rPr>
              <a:t>«Емоційний інтелект як фактор успішної соціалізації й розвитку дитини дошкільного віку: теоретичний та практичний </a:t>
            </a:r>
            <a:r>
              <a:rPr lang="uk-UA" sz="5600" dirty="0" smtClean="0">
                <a:solidFill>
                  <a:schemeClr val="tx1"/>
                </a:solidFill>
                <a:latin typeface="Times New Roman"/>
              </a:rPr>
              <a:t>аспекти </a:t>
            </a:r>
            <a:endParaRPr lang="uk-UA" sz="5600" dirty="0">
              <a:solidFill>
                <a:schemeClr val="tx1"/>
              </a:solidFill>
            </a:endParaRPr>
          </a:p>
          <a:p>
            <a:pPr>
              <a:buNone/>
            </a:pPr>
            <a:endParaRPr lang="uk-UA" sz="4800" i="1" dirty="0" smtClean="0">
              <a:solidFill>
                <a:schemeClr val="tx1"/>
              </a:solidFill>
              <a:latin typeface="Times New Roman" pitchFamily="18" charset="0"/>
              <a:cs typeface="Times New Roman" pitchFamily="18" charset="0"/>
            </a:endParaRPr>
          </a:p>
        </p:txBody>
      </p:sp>
    </p:spTree>
  </p:cSld>
  <p:clrMapOvr>
    <a:masterClrMapping/>
  </p:clrMapOvr>
  <p:transition spd="med">
    <p:dissolv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ChangeArrowheads="1"/>
          </p:cNvSpPr>
          <p:nvPr/>
        </p:nvSpPr>
        <p:spPr bwMode="auto">
          <a:xfrm>
            <a:off x="539552" y="3462680"/>
            <a:ext cx="8352928" cy="18266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50215" algn="just">
              <a:lnSpc>
                <a:spcPct val="115000"/>
              </a:lnSpc>
              <a:spcAft>
                <a:spcPts val="0"/>
              </a:spcAft>
            </a:pPr>
            <a:endParaRPr lang="uk-UA" sz="1400" b="1" dirty="0" smtClean="0">
              <a:latin typeface="Times New Roman"/>
              <a:ea typeface="Calibri"/>
              <a:cs typeface="Times New Roman"/>
            </a:endParaRPr>
          </a:p>
          <a:p>
            <a:pPr indent="450215" algn="just">
              <a:lnSpc>
                <a:spcPct val="115000"/>
              </a:lnSpc>
              <a:spcAft>
                <a:spcPts val="0"/>
              </a:spcAft>
            </a:pPr>
            <a:endParaRPr lang="uk-UA" sz="1400" b="1" dirty="0">
              <a:latin typeface="Times New Roman"/>
              <a:ea typeface="Calibri"/>
              <a:cs typeface="Times New Roman"/>
            </a:endParaRPr>
          </a:p>
          <a:p>
            <a:pPr indent="450215" algn="just">
              <a:lnSpc>
                <a:spcPct val="115000"/>
              </a:lnSpc>
              <a:spcAft>
                <a:spcPts val="0"/>
              </a:spcAft>
            </a:pPr>
            <a:endParaRPr lang="uk-UA" sz="1400" b="1" dirty="0" smtClean="0">
              <a:latin typeface="Times New Roman"/>
              <a:ea typeface="Calibri"/>
              <a:cs typeface="Times New Roman"/>
            </a:endParaRPr>
          </a:p>
          <a:p>
            <a:pPr indent="450215" algn="just">
              <a:lnSpc>
                <a:spcPct val="115000"/>
              </a:lnSpc>
              <a:spcAft>
                <a:spcPts val="0"/>
              </a:spcAft>
            </a:pPr>
            <a:endParaRPr lang="uk-UA" sz="1400" b="1" dirty="0">
              <a:latin typeface="Times New Roman"/>
              <a:ea typeface="Calibri"/>
              <a:cs typeface="Times New Roman"/>
            </a:endParaRPr>
          </a:p>
          <a:p>
            <a:pPr indent="450215" algn="just">
              <a:lnSpc>
                <a:spcPct val="115000"/>
              </a:lnSpc>
              <a:spcAft>
                <a:spcPts val="0"/>
              </a:spcAft>
            </a:pPr>
            <a:endParaRPr lang="uk-UA" sz="1400" b="1" dirty="0" smtClean="0">
              <a:latin typeface="Times New Roman"/>
              <a:ea typeface="Calibri"/>
              <a:cs typeface="Times New Roman"/>
            </a:endParaRPr>
          </a:p>
          <a:p>
            <a:pPr indent="450215" algn="just">
              <a:lnSpc>
                <a:spcPct val="115000"/>
              </a:lnSpc>
              <a:spcAft>
                <a:spcPts val="0"/>
              </a:spcAft>
            </a:pPr>
            <a:endParaRPr lang="uk-UA" sz="1400" b="1" dirty="0">
              <a:latin typeface="Times New Roman"/>
              <a:ea typeface="Calibri"/>
              <a:cs typeface="Times New Roman"/>
            </a:endParaRPr>
          </a:p>
          <a:p>
            <a:pPr indent="450215" algn="just">
              <a:lnSpc>
                <a:spcPct val="115000"/>
              </a:lnSpc>
              <a:spcAft>
                <a:spcPts val="0"/>
              </a:spcAft>
            </a:pPr>
            <a:endParaRPr lang="uk-UA" sz="1400" b="1" dirty="0" smtClean="0">
              <a:latin typeface="Times New Roman"/>
              <a:ea typeface="Calibri"/>
              <a:cs typeface="Times New Roman"/>
            </a:endParaRPr>
          </a:p>
        </p:txBody>
      </p:sp>
      <p:sp>
        <p:nvSpPr>
          <p:cNvPr id="3" name="Прямоугольник 2"/>
          <p:cNvSpPr/>
          <p:nvPr/>
        </p:nvSpPr>
        <p:spPr>
          <a:xfrm>
            <a:off x="395536" y="188640"/>
            <a:ext cx="8496944" cy="5753113"/>
          </a:xfrm>
          <a:prstGeom prst="rect">
            <a:avLst/>
          </a:prstGeom>
        </p:spPr>
        <p:txBody>
          <a:bodyPr wrap="square">
            <a:spAutoFit/>
          </a:bodyPr>
          <a:lstStyle/>
          <a:p>
            <a:pPr algn="just">
              <a:spcAft>
                <a:spcPts val="0"/>
              </a:spcAft>
            </a:pPr>
            <a:r>
              <a:rPr lang="uk-UA" sz="1200" b="1" dirty="0" smtClean="0">
                <a:latin typeface="Times New Roman"/>
                <a:ea typeface="Calibri"/>
                <a:cs typeface="Times New Roman"/>
              </a:rPr>
              <a:t>Особливо </a:t>
            </a:r>
            <a:r>
              <a:rPr lang="uk-UA" sz="1200" b="1" dirty="0">
                <a:latin typeface="Times New Roman"/>
                <a:ea typeface="Calibri"/>
                <a:cs typeface="Times New Roman"/>
              </a:rPr>
              <a:t>активними були педагоги під час проведення групових консультацій колегами:</a:t>
            </a:r>
            <a:endParaRPr lang="uk-UA" sz="1100" dirty="0">
              <a:latin typeface="Calibri"/>
              <a:ea typeface="Calibri"/>
              <a:cs typeface="Times New Roman"/>
            </a:endParaRPr>
          </a:p>
          <a:p>
            <a:pPr marL="342900" lvl="0" indent="-342900" algn="just">
              <a:lnSpc>
                <a:spcPct val="115000"/>
              </a:lnSpc>
              <a:spcAft>
                <a:spcPts val="0"/>
              </a:spcAft>
              <a:buFont typeface="Symbol"/>
              <a:buChar char=""/>
            </a:pPr>
            <a:r>
              <a:rPr lang="uk-UA" sz="1200" dirty="0">
                <a:latin typeface="Times New Roman"/>
                <a:ea typeface="Calibri"/>
                <a:cs typeface="Times New Roman"/>
              </a:rPr>
              <a:t>Основні методичні акценти та порядок проведення </a:t>
            </a:r>
            <a:r>
              <a:rPr lang="uk-UA" sz="1200" dirty="0" err="1">
                <a:latin typeface="Times New Roman"/>
                <a:ea typeface="Calibri"/>
                <a:cs typeface="Times New Roman"/>
              </a:rPr>
              <a:t>самооцінювання</a:t>
            </a:r>
            <a:r>
              <a:rPr lang="uk-UA" sz="1200" dirty="0">
                <a:latin typeface="Times New Roman"/>
                <a:ea typeface="Calibri"/>
                <a:cs typeface="Times New Roman"/>
              </a:rPr>
              <a:t> діяльності закладу за напрямами </a:t>
            </a:r>
            <a:r>
              <a:rPr lang="uk-UA" sz="1200" dirty="0" err="1">
                <a:latin typeface="Times New Roman"/>
                <a:ea typeface="Calibri"/>
                <a:cs typeface="Times New Roman"/>
              </a:rPr>
              <a:t>самооцінювання</a:t>
            </a:r>
            <a:r>
              <a:rPr lang="uk-UA" sz="1200" dirty="0">
                <a:latin typeface="Times New Roman"/>
                <a:ea typeface="Calibri"/>
                <a:cs typeface="Times New Roman"/>
              </a:rPr>
              <a:t> «Фахова діяльність педагогічних працівників»; «Здобувачі дошкільної освіти. Забезпечення всебічного розвитку дитини дошкільного віку, набуття нею життєвого соціального досвіду» Консультація-інструктаж. 05.09.2024. Вихователь-методист Людмила Романюк</a:t>
            </a:r>
            <a:endParaRPr lang="uk-UA" sz="1100" dirty="0">
              <a:latin typeface="Calibri"/>
              <a:ea typeface="Calibri"/>
              <a:cs typeface="Times New Roman"/>
            </a:endParaRPr>
          </a:p>
          <a:p>
            <a:pPr marL="342900" lvl="0" indent="-342900" algn="just">
              <a:lnSpc>
                <a:spcPct val="115000"/>
              </a:lnSpc>
              <a:spcAft>
                <a:spcPts val="0"/>
              </a:spcAft>
              <a:buFont typeface="Symbol"/>
              <a:buChar char=""/>
            </a:pPr>
            <a:r>
              <a:rPr lang="uk-UA" sz="1200" dirty="0">
                <a:latin typeface="Times New Roman"/>
                <a:ea typeface="Calibri"/>
                <a:cs typeface="Times New Roman"/>
              </a:rPr>
              <a:t>Як проводити ігри-хвилинки дітей в укритті? Створення картотеки ігор-хвилинок в укритті. 12.09.2024.	Вихователь Ірина </a:t>
            </a:r>
            <a:r>
              <a:rPr lang="uk-UA" sz="1200" dirty="0" err="1">
                <a:latin typeface="Times New Roman"/>
                <a:ea typeface="Calibri"/>
                <a:cs typeface="Times New Roman"/>
              </a:rPr>
              <a:t>Варчук</a:t>
            </a:r>
            <a:endParaRPr lang="uk-UA" sz="1100" dirty="0">
              <a:latin typeface="Calibri"/>
              <a:ea typeface="Calibri"/>
              <a:cs typeface="Times New Roman"/>
            </a:endParaRPr>
          </a:p>
          <a:p>
            <a:pPr marL="342900" lvl="0" indent="-342900" algn="just">
              <a:lnSpc>
                <a:spcPct val="115000"/>
              </a:lnSpc>
              <a:spcAft>
                <a:spcPts val="0"/>
              </a:spcAft>
              <a:buFont typeface="Symbol"/>
              <a:buChar char=""/>
            </a:pPr>
            <a:r>
              <a:rPr lang="uk-UA" sz="1200" dirty="0">
                <a:latin typeface="Times New Roman"/>
                <a:ea typeface="Calibri"/>
                <a:cs typeface="Times New Roman"/>
              </a:rPr>
              <a:t>Які розваги можна запропонувати дітям в укритті. Консультація-інструктаж	12.09. 2024. Вихователь-методист Людмила Романюк</a:t>
            </a:r>
            <a:endParaRPr lang="uk-UA" sz="1100" dirty="0">
              <a:latin typeface="Calibri"/>
              <a:ea typeface="Calibri"/>
              <a:cs typeface="Times New Roman"/>
            </a:endParaRPr>
          </a:p>
          <a:p>
            <a:pPr marL="342900" lvl="0" indent="-342900" algn="just">
              <a:lnSpc>
                <a:spcPct val="115000"/>
              </a:lnSpc>
              <a:spcAft>
                <a:spcPts val="0"/>
              </a:spcAft>
              <a:buFont typeface="Symbol"/>
              <a:buChar char=""/>
            </a:pPr>
            <a:r>
              <a:rPr lang="uk-UA" sz="1200" dirty="0">
                <a:latin typeface="Times New Roman"/>
                <a:ea typeface="Calibri"/>
                <a:cs typeface="Times New Roman"/>
              </a:rPr>
              <a:t>Засоби невідкладної психологічної самодопомоги в умовах війни.  	03.10.2024	Практичний психолог Наталія Сидорук</a:t>
            </a:r>
            <a:endParaRPr lang="uk-UA" sz="1100" dirty="0">
              <a:latin typeface="Calibri"/>
              <a:ea typeface="Calibri"/>
              <a:cs typeface="Times New Roman"/>
            </a:endParaRPr>
          </a:p>
          <a:p>
            <a:pPr marL="342900" lvl="0" indent="-342900" algn="just">
              <a:lnSpc>
                <a:spcPct val="115000"/>
              </a:lnSpc>
              <a:spcAft>
                <a:spcPts val="0"/>
              </a:spcAft>
              <a:buFont typeface="Symbol"/>
              <a:buChar char=""/>
            </a:pPr>
            <a:r>
              <a:rPr lang="uk-UA" sz="1200" dirty="0">
                <a:latin typeface="Times New Roman"/>
                <a:ea typeface="Calibri"/>
                <a:cs typeface="Times New Roman"/>
              </a:rPr>
              <a:t>Чому в умовах війни варто залучати дітей до гри?17.10.2024	Вихователь  Тетяна Рубець</a:t>
            </a:r>
            <a:endParaRPr lang="uk-UA" sz="1100" dirty="0">
              <a:latin typeface="Calibri"/>
              <a:ea typeface="Calibri"/>
              <a:cs typeface="Times New Roman"/>
            </a:endParaRPr>
          </a:p>
          <a:p>
            <a:pPr marL="342900" lvl="0" indent="-342900" algn="just">
              <a:lnSpc>
                <a:spcPct val="115000"/>
              </a:lnSpc>
              <a:spcAft>
                <a:spcPts val="0"/>
              </a:spcAft>
              <a:buFont typeface="Symbol"/>
              <a:buChar char=""/>
            </a:pPr>
            <a:r>
              <a:rPr lang="uk-UA" sz="1200" dirty="0">
                <a:latin typeface="Times New Roman"/>
                <a:ea typeface="Calibri"/>
                <a:cs typeface="Times New Roman"/>
              </a:rPr>
              <a:t>Як вимоги до  ігор соціально-громадянського змісту?14.11.2024	Вихователь  Віра Білик</a:t>
            </a:r>
            <a:endParaRPr lang="uk-UA" sz="1100" dirty="0">
              <a:latin typeface="Calibri"/>
              <a:ea typeface="Calibri"/>
              <a:cs typeface="Times New Roman"/>
            </a:endParaRPr>
          </a:p>
          <a:p>
            <a:pPr marL="342900" lvl="0" indent="-342900" algn="just">
              <a:lnSpc>
                <a:spcPct val="115000"/>
              </a:lnSpc>
              <a:spcAft>
                <a:spcPts val="0"/>
              </a:spcAft>
              <a:buFont typeface="Symbol"/>
              <a:buChar char=""/>
            </a:pPr>
            <a:r>
              <a:rPr lang="uk-UA" sz="1200" dirty="0">
                <a:latin typeface="Times New Roman"/>
                <a:ea typeface="Calibri"/>
                <a:cs typeface="Times New Roman"/>
              </a:rPr>
              <a:t>Як реалізувати гендерно-чутливий підхід до виховання дошкільників та створити рівноправне середовище у ЗДО? + Презентація до Тижня прав дитини	05.12.2024	Вихователі:  Наталія </a:t>
            </a:r>
            <a:r>
              <a:rPr lang="uk-UA" sz="1200" dirty="0" err="1">
                <a:latin typeface="Times New Roman"/>
                <a:ea typeface="Calibri"/>
                <a:cs typeface="Times New Roman"/>
              </a:rPr>
              <a:t>Пеньковська</a:t>
            </a:r>
            <a:r>
              <a:rPr lang="uk-UA" sz="1200" dirty="0">
                <a:latin typeface="Times New Roman"/>
                <a:ea typeface="Calibri"/>
                <a:cs typeface="Times New Roman"/>
              </a:rPr>
              <a:t>, Олена </a:t>
            </a:r>
            <a:r>
              <a:rPr lang="uk-UA" sz="1200" dirty="0" err="1">
                <a:latin typeface="Times New Roman"/>
                <a:ea typeface="Calibri"/>
                <a:cs typeface="Times New Roman"/>
              </a:rPr>
              <a:t>Кальмуцька</a:t>
            </a:r>
            <a:r>
              <a:rPr lang="uk-UA" sz="1200" dirty="0">
                <a:latin typeface="Times New Roman"/>
                <a:ea typeface="Calibri"/>
                <a:cs typeface="Times New Roman"/>
              </a:rPr>
              <a:t>, Лариса </a:t>
            </a:r>
            <a:r>
              <a:rPr lang="uk-UA" sz="1200" dirty="0" err="1">
                <a:latin typeface="Times New Roman"/>
                <a:ea typeface="Calibri"/>
                <a:cs typeface="Times New Roman"/>
              </a:rPr>
              <a:t>Гейко</a:t>
            </a:r>
            <a:r>
              <a:rPr lang="uk-UA" sz="1200" dirty="0">
                <a:latin typeface="Times New Roman"/>
                <a:ea typeface="Calibri"/>
                <a:cs typeface="Times New Roman"/>
              </a:rPr>
              <a:t>. </a:t>
            </a:r>
            <a:endParaRPr lang="uk-UA" sz="1100" dirty="0">
              <a:latin typeface="Calibri"/>
              <a:ea typeface="Calibri"/>
              <a:cs typeface="Times New Roman"/>
            </a:endParaRPr>
          </a:p>
          <a:p>
            <a:pPr algn="just">
              <a:spcAft>
                <a:spcPts val="0"/>
              </a:spcAft>
            </a:pPr>
            <a:r>
              <a:rPr lang="uk-UA" sz="1200" b="1" dirty="0">
                <a:latin typeface="Times New Roman"/>
              </a:rPr>
              <a:t>	</a:t>
            </a:r>
            <a:endParaRPr lang="uk-UA" sz="1200" b="1" dirty="0" smtClean="0">
              <a:latin typeface="Times New Roman"/>
            </a:endParaRPr>
          </a:p>
          <a:p>
            <a:pPr algn="just" fontAlgn="t">
              <a:lnSpc>
                <a:spcPct val="115000"/>
              </a:lnSpc>
              <a:spcAft>
                <a:spcPts val="0"/>
              </a:spcAft>
            </a:pPr>
            <a:r>
              <a:rPr lang="uk-UA" sz="1200" dirty="0">
                <a:latin typeface="Times New Roman"/>
                <a:ea typeface="Calibri"/>
                <a:cs typeface="Times New Roman"/>
              </a:rPr>
              <a:t> </a:t>
            </a:r>
            <a:r>
              <a:rPr lang="uk-UA" sz="1200" dirty="0" smtClean="0">
                <a:latin typeface="Times New Roman"/>
                <a:ea typeface="Calibri"/>
                <a:cs typeface="Times New Roman"/>
              </a:rPr>
              <a:t>       З </a:t>
            </a:r>
            <a:r>
              <a:rPr lang="uk-UA" sz="1200" dirty="0">
                <a:latin typeface="Times New Roman"/>
                <a:ea typeface="Calibri"/>
                <a:cs typeface="Times New Roman"/>
              </a:rPr>
              <a:t>метою ознайомлення педагогів з поняттям «синдром емоційного вигорання», його основними причинами і симптомами; визначення основних умов збереження емоційного здоров'я педагога; підвищення самооцінки педагогів, їх впевненості у собі; створення умов для психологічного розвантаження педагогів; надання інформації про сучасні техніки і прийоми стабілізації емоційного стану педагогів 10.10.2024	практичним  психологом Наталією Сидорук, вихователем-методистом Людмилою Романюк проведено </a:t>
            </a:r>
            <a:r>
              <a:rPr lang="uk-UA" sz="1200" b="1" dirty="0">
                <a:latin typeface="Times New Roman"/>
                <a:ea typeface="Calibri"/>
                <a:cs typeface="Times New Roman"/>
              </a:rPr>
              <a:t>Психологічний тренінг      для педагогічних працівників  «Профілактика емоційного вигорання»</a:t>
            </a:r>
            <a:r>
              <a:rPr lang="uk-UA" sz="1200" dirty="0">
                <a:latin typeface="Times New Roman"/>
                <a:ea typeface="Calibri"/>
                <a:cs typeface="Times New Roman"/>
              </a:rPr>
              <a:t> на якому розглянуті питання</a:t>
            </a:r>
            <a:r>
              <a:rPr lang="uk-UA" sz="1200" dirty="0" smtClean="0">
                <a:latin typeface="Times New Roman"/>
                <a:ea typeface="Calibri"/>
                <a:cs typeface="Times New Roman"/>
              </a:rPr>
              <a:t>:</a:t>
            </a:r>
          </a:p>
          <a:p>
            <a:pPr algn="just" fontAlgn="t">
              <a:lnSpc>
                <a:spcPct val="115000"/>
              </a:lnSpc>
              <a:spcAft>
                <a:spcPts val="0"/>
              </a:spcAft>
            </a:pPr>
            <a:endParaRPr lang="uk-UA" sz="1100" dirty="0">
              <a:latin typeface="Calibri"/>
              <a:ea typeface="Calibri"/>
              <a:cs typeface="Times New Roman"/>
            </a:endParaRPr>
          </a:p>
          <a:p>
            <a:pPr algn="just" fontAlgn="t">
              <a:lnSpc>
                <a:spcPct val="115000"/>
              </a:lnSpc>
              <a:spcAft>
                <a:spcPts val="0"/>
              </a:spcAft>
            </a:pPr>
            <a:r>
              <a:rPr lang="uk-UA" sz="1200" dirty="0">
                <a:latin typeface="Times New Roman"/>
                <a:ea typeface="Calibri"/>
                <a:cs typeface="Times New Roman"/>
              </a:rPr>
              <a:t>1.	Поняття «синдрому емоційного вигорання». Симптоми професійного вигорання.</a:t>
            </a:r>
            <a:endParaRPr lang="uk-UA" sz="1100" dirty="0">
              <a:latin typeface="Calibri"/>
              <a:ea typeface="Calibri"/>
              <a:cs typeface="Times New Roman"/>
            </a:endParaRPr>
          </a:p>
          <a:p>
            <a:pPr algn="just" fontAlgn="t">
              <a:lnSpc>
                <a:spcPct val="115000"/>
              </a:lnSpc>
              <a:spcAft>
                <a:spcPts val="0"/>
              </a:spcAft>
            </a:pPr>
            <a:r>
              <a:rPr lang="uk-UA" sz="1200" dirty="0">
                <a:latin typeface="Times New Roman"/>
                <a:ea typeface="Calibri"/>
                <a:cs typeface="Times New Roman"/>
              </a:rPr>
              <a:t>2.	 Сучасні техніки відновлення емоційного стану.</a:t>
            </a:r>
            <a:endParaRPr lang="uk-UA" sz="1100" dirty="0">
              <a:latin typeface="Calibri"/>
              <a:ea typeface="Calibri"/>
              <a:cs typeface="Times New Roman"/>
            </a:endParaRPr>
          </a:p>
          <a:p>
            <a:pPr algn="just" fontAlgn="t">
              <a:lnSpc>
                <a:spcPct val="115000"/>
              </a:lnSpc>
              <a:spcAft>
                <a:spcPts val="0"/>
              </a:spcAft>
            </a:pPr>
            <a:r>
              <a:rPr lang="uk-UA" sz="1200" dirty="0">
                <a:latin typeface="Times New Roman"/>
                <a:ea typeface="Calibri"/>
                <a:cs typeface="Times New Roman"/>
              </a:rPr>
              <a:t>3.	Портрет успішного педагога.</a:t>
            </a:r>
            <a:endParaRPr lang="uk-UA" sz="1100" dirty="0">
              <a:latin typeface="Calibri"/>
              <a:ea typeface="Calibri"/>
              <a:cs typeface="Times New Roman"/>
            </a:endParaRPr>
          </a:p>
          <a:p>
            <a:pPr algn="just" fontAlgn="t">
              <a:lnSpc>
                <a:spcPct val="115000"/>
              </a:lnSpc>
              <a:spcAft>
                <a:spcPts val="0"/>
              </a:spcAft>
            </a:pPr>
            <a:r>
              <a:rPr lang="uk-UA" sz="1200" dirty="0">
                <a:latin typeface="Times New Roman"/>
                <a:ea typeface="Calibri"/>
                <a:cs typeface="Times New Roman"/>
              </a:rPr>
              <a:t>4.	Вправа «</a:t>
            </a:r>
            <a:r>
              <a:rPr lang="uk-UA" sz="1200" dirty="0" err="1">
                <a:latin typeface="Times New Roman"/>
                <a:ea typeface="Calibri"/>
                <a:cs typeface="Times New Roman"/>
              </a:rPr>
              <a:t>Рефлексійне</a:t>
            </a:r>
            <a:r>
              <a:rPr lang="uk-UA" sz="1200" dirty="0">
                <a:latin typeface="Times New Roman"/>
                <a:ea typeface="Calibri"/>
                <a:cs typeface="Times New Roman"/>
              </a:rPr>
              <a:t> коло»	</a:t>
            </a:r>
            <a:endParaRPr lang="uk-UA" sz="1200" dirty="0">
              <a:effectLst/>
            </a:endParaRPr>
          </a:p>
        </p:txBody>
      </p:sp>
    </p:spTree>
  </p:cSld>
  <p:clrMapOvr>
    <a:masterClrMapping/>
  </p:clrMapOvr>
  <p:transition spd="med">
    <p:dissolv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95536" y="692696"/>
            <a:ext cx="8568952" cy="5032788"/>
          </a:xfrm>
          <a:prstGeom prst="rect">
            <a:avLst/>
          </a:prstGeom>
        </p:spPr>
        <p:txBody>
          <a:bodyPr wrap="square">
            <a:spAutoFit/>
          </a:bodyPr>
          <a:lstStyle/>
          <a:p>
            <a:pPr algn="just">
              <a:lnSpc>
                <a:spcPct val="107000"/>
              </a:lnSpc>
              <a:spcAft>
                <a:spcPts val="0"/>
              </a:spcAft>
            </a:pPr>
            <a:endParaRPr lang="uk-UA" sz="1200" dirty="0" smtClean="0">
              <a:latin typeface="Times New Roman"/>
              <a:ea typeface="Calibri"/>
              <a:cs typeface="Times New Roman"/>
            </a:endParaRPr>
          </a:p>
          <a:p>
            <a:pPr algn="just">
              <a:lnSpc>
                <a:spcPct val="107000"/>
              </a:lnSpc>
              <a:spcAft>
                <a:spcPts val="0"/>
              </a:spcAft>
            </a:pPr>
            <a:endParaRPr lang="uk-UA" sz="1200" dirty="0">
              <a:latin typeface="Times New Roman"/>
              <a:ea typeface="Calibri"/>
              <a:cs typeface="Times New Roman"/>
            </a:endParaRPr>
          </a:p>
          <a:p>
            <a:pPr algn="just">
              <a:lnSpc>
                <a:spcPct val="107000"/>
              </a:lnSpc>
              <a:spcAft>
                <a:spcPts val="0"/>
              </a:spcAft>
            </a:pPr>
            <a:endParaRPr lang="uk-UA" sz="1200" dirty="0" smtClean="0">
              <a:latin typeface="Times New Roman"/>
              <a:ea typeface="Calibri"/>
              <a:cs typeface="Times New Roman"/>
            </a:endParaRPr>
          </a:p>
          <a:p>
            <a:pPr algn="just">
              <a:lnSpc>
                <a:spcPct val="107000"/>
              </a:lnSpc>
              <a:spcAft>
                <a:spcPts val="0"/>
              </a:spcAft>
            </a:pPr>
            <a:r>
              <a:rPr lang="uk-UA" sz="1200" dirty="0">
                <a:latin typeface="Times New Roman"/>
                <a:ea typeface="Calibri"/>
                <a:cs typeface="Times New Roman"/>
              </a:rPr>
              <a:t> </a:t>
            </a:r>
            <a:r>
              <a:rPr lang="uk-UA" sz="1200" dirty="0" smtClean="0">
                <a:latin typeface="Times New Roman"/>
                <a:ea typeface="Calibri"/>
                <a:cs typeface="Times New Roman"/>
              </a:rPr>
              <a:t>       Належна </a:t>
            </a:r>
            <a:r>
              <a:rPr lang="uk-UA" sz="1200" dirty="0">
                <a:latin typeface="Times New Roman"/>
                <a:ea typeface="Calibri"/>
                <a:cs typeface="Times New Roman"/>
              </a:rPr>
              <a:t>увага у закладі приділялася  організації  виховної роботи. Відповідно до плану роботи закладу дошкільної освіти проводилися свята, конкурси, змагання, ігри, акції, </a:t>
            </a:r>
            <a:r>
              <a:rPr lang="uk-UA" sz="1200" dirty="0" err="1">
                <a:latin typeface="Times New Roman"/>
                <a:ea typeface="Calibri"/>
                <a:cs typeface="Times New Roman"/>
              </a:rPr>
              <a:t>флешмоби</a:t>
            </a:r>
            <a:r>
              <a:rPr lang="uk-UA" sz="1200" dirty="0">
                <a:latin typeface="Times New Roman"/>
                <a:ea typeface="Calibri"/>
                <a:cs typeface="Times New Roman"/>
              </a:rPr>
              <a:t>,  заходи до свят та пам’ятних дат календаря патріотичного спрямування, фізкультурно-оздоровчого та музично-естетичних циклів</a:t>
            </a:r>
            <a:r>
              <a:rPr lang="uk-UA" sz="1200" dirty="0" smtClean="0">
                <a:latin typeface="Times New Roman"/>
                <a:ea typeface="Calibri"/>
                <a:cs typeface="Times New Roman"/>
              </a:rPr>
              <a:t>:</a:t>
            </a:r>
          </a:p>
          <a:p>
            <a:pPr algn="just">
              <a:lnSpc>
                <a:spcPct val="107000"/>
              </a:lnSpc>
              <a:spcAft>
                <a:spcPts val="0"/>
              </a:spcAft>
            </a:pPr>
            <a:endParaRPr lang="uk-UA" sz="1200" dirty="0">
              <a:latin typeface="Calibri"/>
              <a:ea typeface="Calibri"/>
              <a:cs typeface="Times New Roman"/>
            </a:endParaRPr>
          </a:p>
          <a:p>
            <a:pPr marL="342900" lvl="0" indent="-342900" algn="just">
              <a:lnSpc>
                <a:spcPct val="107000"/>
              </a:lnSpc>
              <a:spcAft>
                <a:spcPts val="0"/>
              </a:spcAft>
              <a:buFont typeface="Symbol"/>
              <a:buChar char=""/>
            </a:pPr>
            <a:r>
              <a:rPr lang="uk-UA" sz="1200" dirty="0">
                <a:latin typeface="Times New Roman"/>
                <a:ea typeface="Calibri"/>
                <a:cs typeface="Times New Roman"/>
              </a:rPr>
              <a:t>День дорослішання</a:t>
            </a:r>
            <a:endParaRPr lang="uk-UA" sz="1200" dirty="0">
              <a:latin typeface="Calibri"/>
              <a:ea typeface="Calibri"/>
              <a:cs typeface="Times New Roman"/>
            </a:endParaRPr>
          </a:p>
          <a:p>
            <a:pPr marL="342900" lvl="0" indent="-342900" algn="just">
              <a:lnSpc>
                <a:spcPct val="107000"/>
              </a:lnSpc>
              <a:spcAft>
                <a:spcPts val="0"/>
              </a:spcAft>
              <a:buFont typeface="Symbol"/>
              <a:buChar char=""/>
            </a:pPr>
            <a:r>
              <a:rPr lang="uk-UA" sz="1200" dirty="0">
                <a:latin typeface="Times New Roman"/>
                <a:ea typeface="Calibri"/>
                <a:cs typeface="Times New Roman"/>
              </a:rPr>
              <a:t>День фізичної культури і спорту</a:t>
            </a:r>
            <a:endParaRPr lang="uk-UA" sz="1200" dirty="0">
              <a:latin typeface="Calibri"/>
              <a:ea typeface="Calibri"/>
              <a:cs typeface="Times New Roman"/>
            </a:endParaRPr>
          </a:p>
          <a:p>
            <a:pPr marL="342900" lvl="0" indent="-342900" algn="just">
              <a:lnSpc>
                <a:spcPct val="107000"/>
              </a:lnSpc>
              <a:spcAft>
                <a:spcPts val="0"/>
              </a:spcAft>
              <a:buFont typeface="Symbol"/>
              <a:buChar char=""/>
            </a:pPr>
            <a:r>
              <a:rPr lang="uk-UA" sz="1200" dirty="0">
                <a:latin typeface="Times New Roman"/>
                <a:ea typeface="Calibri"/>
                <a:cs typeface="Times New Roman"/>
              </a:rPr>
              <a:t>Рідне місто Старокостянтинів</a:t>
            </a:r>
            <a:endParaRPr lang="uk-UA" sz="1200" dirty="0">
              <a:latin typeface="Calibri"/>
              <a:ea typeface="Calibri"/>
              <a:cs typeface="Times New Roman"/>
            </a:endParaRPr>
          </a:p>
          <a:p>
            <a:pPr marL="342900" lvl="0" indent="-342900" algn="just">
              <a:lnSpc>
                <a:spcPct val="107000"/>
              </a:lnSpc>
              <a:spcAft>
                <a:spcPts val="0"/>
              </a:spcAft>
              <a:buFont typeface="Symbol"/>
              <a:buChar char=""/>
            </a:pPr>
            <a:r>
              <a:rPr lang="uk-UA" sz="1200" dirty="0">
                <a:latin typeface="Times New Roman"/>
                <a:ea typeface="Calibri"/>
                <a:cs typeface="Times New Roman"/>
              </a:rPr>
              <a:t>День миру</a:t>
            </a:r>
            <a:endParaRPr lang="uk-UA" sz="1200" dirty="0">
              <a:latin typeface="Calibri"/>
              <a:ea typeface="Calibri"/>
              <a:cs typeface="Times New Roman"/>
            </a:endParaRPr>
          </a:p>
          <a:p>
            <a:pPr marL="342900" lvl="0" indent="-342900" algn="just">
              <a:lnSpc>
                <a:spcPct val="107000"/>
              </a:lnSpc>
              <a:spcAft>
                <a:spcPts val="0"/>
              </a:spcAft>
              <a:buFont typeface="Symbol"/>
              <a:buChar char=""/>
            </a:pPr>
            <a:r>
              <a:rPr lang="uk-UA" sz="1200" dirty="0">
                <a:latin typeface="Times New Roman"/>
                <a:ea typeface="Calibri"/>
                <a:cs typeface="Times New Roman"/>
              </a:rPr>
              <a:t>День </a:t>
            </a:r>
            <a:r>
              <a:rPr lang="uk-UA" sz="1200" dirty="0" err="1">
                <a:latin typeface="Times New Roman"/>
                <a:ea typeface="Calibri"/>
                <a:cs typeface="Times New Roman"/>
              </a:rPr>
              <a:t>дошкілля</a:t>
            </a:r>
            <a:endParaRPr lang="uk-UA" sz="1200" dirty="0">
              <a:latin typeface="Calibri"/>
              <a:ea typeface="Calibri"/>
              <a:cs typeface="Times New Roman"/>
            </a:endParaRPr>
          </a:p>
          <a:p>
            <a:pPr marL="342900" lvl="0" indent="-342900" algn="just">
              <a:lnSpc>
                <a:spcPct val="107000"/>
              </a:lnSpc>
              <a:spcAft>
                <a:spcPts val="0"/>
              </a:spcAft>
              <a:buFont typeface="Symbol"/>
              <a:buChar char=""/>
            </a:pPr>
            <a:r>
              <a:rPr lang="uk-UA" sz="1200" dirty="0">
                <a:latin typeface="Times New Roman"/>
                <a:ea typeface="Calibri"/>
                <a:cs typeface="Times New Roman"/>
              </a:rPr>
              <a:t>День Захисника Вітчизни</a:t>
            </a:r>
            <a:endParaRPr lang="uk-UA" sz="1200" dirty="0">
              <a:latin typeface="Calibri"/>
              <a:ea typeface="Calibri"/>
              <a:cs typeface="Times New Roman"/>
            </a:endParaRPr>
          </a:p>
          <a:p>
            <a:pPr marL="342900" lvl="0" indent="-342900" algn="just">
              <a:lnSpc>
                <a:spcPct val="107000"/>
              </a:lnSpc>
              <a:spcAft>
                <a:spcPts val="0"/>
              </a:spcAft>
              <a:buFont typeface="Symbol"/>
              <a:buChar char=""/>
            </a:pPr>
            <a:r>
              <a:rPr lang="uk-UA" sz="1200" dirty="0">
                <a:latin typeface="Times New Roman"/>
                <a:ea typeface="Calibri"/>
                <a:cs typeface="Times New Roman"/>
              </a:rPr>
              <a:t>Всесвітній День тварин</a:t>
            </a:r>
            <a:endParaRPr lang="uk-UA" sz="1200" dirty="0">
              <a:latin typeface="Calibri"/>
              <a:ea typeface="Calibri"/>
              <a:cs typeface="Times New Roman"/>
            </a:endParaRPr>
          </a:p>
          <a:p>
            <a:pPr marL="342900" lvl="0" indent="-342900" algn="just">
              <a:lnSpc>
                <a:spcPct val="107000"/>
              </a:lnSpc>
              <a:spcAft>
                <a:spcPts val="0"/>
              </a:spcAft>
              <a:buFont typeface="Symbol"/>
              <a:buChar char=""/>
            </a:pPr>
            <a:r>
              <a:rPr lang="uk-UA" sz="1200" dirty="0">
                <a:latin typeface="Times New Roman"/>
                <a:ea typeface="Calibri"/>
                <a:cs typeface="Times New Roman"/>
              </a:rPr>
              <a:t>Барви золотої осені</a:t>
            </a:r>
            <a:endParaRPr lang="uk-UA" sz="1200" dirty="0">
              <a:latin typeface="Calibri"/>
              <a:ea typeface="Calibri"/>
              <a:cs typeface="Times New Roman"/>
            </a:endParaRPr>
          </a:p>
          <a:p>
            <a:pPr marL="342900" lvl="0" indent="-342900" algn="just">
              <a:lnSpc>
                <a:spcPct val="107000"/>
              </a:lnSpc>
              <a:spcAft>
                <a:spcPts val="0"/>
              </a:spcAft>
              <a:buFont typeface="Symbol"/>
              <a:buChar char=""/>
            </a:pPr>
            <a:r>
              <a:rPr lang="uk-UA" sz="1200" dirty="0">
                <a:latin typeface="Times New Roman"/>
                <a:ea typeface="Calibri"/>
                <a:cs typeface="Times New Roman"/>
              </a:rPr>
              <a:t>День української писемності та мови</a:t>
            </a:r>
            <a:endParaRPr lang="uk-UA" sz="1200" dirty="0">
              <a:latin typeface="Calibri"/>
              <a:ea typeface="Calibri"/>
              <a:cs typeface="Times New Roman"/>
            </a:endParaRPr>
          </a:p>
          <a:p>
            <a:pPr marL="342900" lvl="0" indent="-342900" algn="just">
              <a:lnSpc>
                <a:spcPct val="107000"/>
              </a:lnSpc>
              <a:spcAft>
                <a:spcPts val="0"/>
              </a:spcAft>
              <a:buFont typeface="Symbol"/>
              <a:buChar char=""/>
            </a:pPr>
            <a:r>
              <a:rPr lang="uk-UA" sz="1200" dirty="0">
                <a:latin typeface="Times New Roman"/>
                <a:ea typeface="Calibri"/>
                <a:cs typeface="Times New Roman"/>
              </a:rPr>
              <a:t>Всесвітній День доброти</a:t>
            </a:r>
            <a:endParaRPr lang="uk-UA" sz="1200" dirty="0">
              <a:latin typeface="Calibri"/>
              <a:ea typeface="Calibri"/>
              <a:cs typeface="Times New Roman"/>
            </a:endParaRPr>
          </a:p>
          <a:p>
            <a:pPr marL="342900" lvl="0" indent="-342900" algn="just">
              <a:lnSpc>
                <a:spcPct val="107000"/>
              </a:lnSpc>
              <a:spcAft>
                <a:spcPts val="0"/>
              </a:spcAft>
              <a:buFont typeface="Symbol"/>
              <a:buChar char=""/>
            </a:pPr>
            <a:r>
              <a:rPr lang="uk-UA" sz="1200" dirty="0">
                <a:latin typeface="Times New Roman"/>
                <a:ea typeface="Calibri"/>
                <a:cs typeface="Times New Roman"/>
              </a:rPr>
              <a:t>Міжнародний день толерантності</a:t>
            </a:r>
            <a:endParaRPr lang="uk-UA" sz="1200" dirty="0">
              <a:latin typeface="Calibri"/>
              <a:ea typeface="Calibri"/>
              <a:cs typeface="Times New Roman"/>
            </a:endParaRPr>
          </a:p>
          <a:p>
            <a:pPr marL="342900" lvl="0" indent="-342900" algn="just">
              <a:lnSpc>
                <a:spcPct val="107000"/>
              </a:lnSpc>
              <a:spcAft>
                <a:spcPts val="0"/>
              </a:spcAft>
              <a:buFont typeface="Symbol"/>
              <a:buChar char=""/>
            </a:pPr>
            <a:r>
              <a:rPr lang="uk-UA" sz="1200" dirty="0">
                <a:latin typeface="Times New Roman"/>
                <a:ea typeface="Calibri"/>
                <a:cs typeface="Times New Roman"/>
              </a:rPr>
              <a:t>Всесвітній День дитини</a:t>
            </a:r>
            <a:endParaRPr lang="uk-UA" sz="1200" dirty="0">
              <a:latin typeface="Calibri"/>
              <a:ea typeface="Calibri"/>
              <a:cs typeface="Times New Roman"/>
            </a:endParaRPr>
          </a:p>
          <a:p>
            <a:pPr marL="342900" lvl="0" indent="-342900" algn="just">
              <a:lnSpc>
                <a:spcPct val="107000"/>
              </a:lnSpc>
              <a:spcAft>
                <a:spcPts val="0"/>
              </a:spcAft>
              <a:buFont typeface="Symbol"/>
              <a:buChar char=""/>
            </a:pPr>
            <a:r>
              <a:rPr lang="uk-UA" sz="1200" dirty="0">
                <a:latin typeface="Times New Roman"/>
                <a:ea typeface="Calibri"/>
                <a:cs typeface="Times New Roman"/>
              </a:rPr>
              <a:t>День Гідності і Свободи України </a:t>
            </a:r>
            <a:endParaRPr lang="uk-UA" sz="1200" dirty="0">
              <a:latin typeface="Calibri"/>
              <a:ea typeface="Calibri"/>
              <a:cs typeface="Times New Roman"/>
            </a:endParaRPr>
          </a:p>
          <a:p>
            <a:pPr marL="342900" lvl="0" indent="-342900" algn="just">
              <a:lnSpc>
                <a:spcPct val="107000"/>
              </a:lnSpc>
              <a:spcAft>
                <a:spcPts val="0"/>
              </a:spcAft>
              <a:buFont typeface="Symbol"/>
              <a:buChar char=""/>
            </a:pPr>
            <a:r>
              <a:rPr lang="uk-UA" sz="1200" dirty="0">
                <a:latin typeface="Times New Roman"/>
                <a:ea typeface="Calibri"/>
                <a:cs typeface="Times New Roman"/>
              </a:rPr>
              <a:t>День Збройних сил України</a:t>
            </a:r>
            <a:endParaRPr lang="uk-UA" sz="1200" dirty="0">
              <a:latin typeface="Calibri"/>
              <a:ea typeface="Calibri"/>
              <a:cs typeface="Times New Roman"/>
            </a:endParaRPr>
          </a:p>
          <a:p>
            <a:pPr marL="342900" lvl="0" indent="-342900" algn="just">
              <a:lnSpc>
                <a:spcPct val="107000"/>
              </a:lnSpc>
              <a:spcAft>
                <a:spcPts val="0"/>
              </a:spcAft>
              <a:buFont typeface="Symbol"/>
              <a:buChar char=""/>
            </a:pPr>
            <a:r>
              <a:rPr lang="uk-UA" sz="1200" dirty="0">
                <a:latin typeface="Times New Roman"/>
                <a:ea typeface="Calibri"/>
                <a:cs typeface="Times New Roman"/>
              </a:rPr>
              <a:t>День Святого</a:t>
            </a:r>
            <a:endParaRPr lang="uk-UA" sz="1200" dirty="0">
              <a:latin typeface="Calibri"/>
              <a:ea typeface="Calibri"/>
              <a:cs typeface="Times New Roman"/>
            </a:endParaRPr>
          </a:p>
          <a:p>
            <a:pPr marL="342900" lvl="0" indent="-342900" algn="just">
              <a:lnSpc>
                <a:spcPct val="107000"/>
              </a:lnSpc>
              <a:spcAft>
                <a:spcPts val="0"/>
              </a:spcAft>
              <a:buFont typeface="Symbol"/>
              <a:buChar char=""/>
            </a:pPr>
            <a:r>
              <a:rPr lang="uk-UA" sz="1200" dirty="0">
                <a:latin typeface="Times New Roman"/>
                <a:ea typeface="Calibri"/>
                <a:cs typeface="Times New Roman"/>
              </a:rPr>
              <a:t>Миколая</a:t>
            </a:r>
            <a:endParaRPr lang="uk-UA" sz="1200" dirty="0">
              <a:latin typeface="Calibri"/>
              <a:ea typeface="Calibri"/>
              <a:cs typeface="Times New Roman"/>
            </a:endParaRPr>
          </a:p>
          <a:p>
            <a:pPr marL="342900" lvl="0" indent="-342900" algn="just">
              <a:lnSpc>
                <a:spcPct val="107000"/>
              </a:lnSpc>
              <a:spcAft>
                <a:spcPts val="0"/>
              </a:spcAft>
              <a:buFont typeface="Symbol"/>
              <a:buChar char=""/>
            </a:pPr>
            <a:r>
              <a:rPr lang="uk-UA" sz="1200" dirty="0">
                <a:latin typeface="Times New Roman"/>
                <a:ea typeface="Calibri"/>
                <a:cs typeface="Times New Roman"/>
              </a:rPr>
              <a:t>День української хустини</a:t>
            </a:r>
            <a:endParaRPr lang="uk-UA" sz="1200" dirty="0">
              <a:latin typeface="Calibri"/>
              <a:ea typeface="Calibri"/>
              <a:cs typeface="Times New Roman"/>
            </a:endParaRPr>
          </a:p>
          <a:p>
            <a:pPr marL="342900" lvl="0" indent="-342900" algn="just">
              <a:lnSpc>
                <a:spcPct val="107000"/>
              </a:lnSpc>
              <a:spcAft>
                <a:spcPts val="0"/>
              </a:spcAft>
              <a:buFont typeface="Symbol"/>
              <a:buChar char=""/>
            </a:pPr>
            <a:r>
              <a:rPr lang="uk-UA" sz="1200" dirty="0">
                <a:latin typeface="Times New Roman"/>
                <a:ea typeface="Calibri"/>
                <a:cs typeface="Times New Roman"/>
              </a:rPr>
              <a:t>Різдво </a:t>
            </a:r>
            <a:r>
              <a:rPr lang="uk-UA" sz="1200" dirty="0" smtClean="0">
                <a:latin typeface="Times New Roman"/>
                <a:ea typeface="Calibri"/>
                <a:cs typeface="Times New Roman"/>
              </a:rPr>
              <a:t>Христове</a:t>
            </a:r>
            <a:endParaRPr lang="uk-UA" sz="1200" dirty="0">
              <a:latin typeface="Calibri"/>
              <a:ea typeface="Calibri"/>
              <a:cs typeface="Times New Roman"/>
            </a:endParaRPr>
          </a:p>
        </p:txBody>
      </p:sp>
      <p:sp>
        <p:nvSpPr>
          <p:cNvPr id="5" name="Прямоугольник 4"/>
          <p:cNvSpPr/>
          <p:nvPr/>
        </p:nvSpPr>
        <p:spPr>
          <a:xfrm>
            <a:off x="4802485" y="1772816"/>
            <a:ext cx="4104456" cy="3847079"/>
          </a:xfrm>
          <a:prstGeom prst="rect">
            <a:avLst/>
          </a:prstGeom>
        </p:spPr>
        <p:txBody>
          <a:bodyPr wrap="square">
            <a:spAutoFit/>
          </a:bodyPr>
          <a:lstStyle/>
          <a:p>
            <a:pPr marL="342900" lvl="0" indent="-342900" algn="just">
              <a:lnSpc>
                <a:spcPct val="107000"/>
              </a:lnSpc>
              <a:buFont typeface="Symbol"/>
              <a:buChar char=""/>
            </a:pPr>
            <a:r>
              <a:rPr lang="uk-UA" sz="1200" dirty="0">
                <a:solidFill>
                  <a:prstClr val="black"/>
                </a:solidFill>
                <a:latin typeface="Times New Roman"/>
                <a:ea typeface="Calibri"/>
                <a:cs typeface="Times New Roman"/>
              </a:rPr>
              <a:t>Хрещення Господнє</a:t>
            </a:r>
            <a:endParaRPr lang="uk-UA" sz="1200" dirty="0">
              <a:solidFill>
                <a:prstClr val="black"/>
              </a:solidFill>
              <a:latin typeface="Calibri"/>
              <a:ea typeface="Calibri"/>
              <a:cs typeface="Times New Roman"/>
            </a:endParaRPr>
          </a:p>
          <a:p>
            <a:pPr marL="342900" lvl="0" indent="-342900" algn="just">
              <a:lnSpc>
                <a:spcPct val="107000"/>
              </a:lnSpc>
              <a:buFont typeface="Symbol"/>
              <a:buChar char=""/>
            </a:pPr>
            <a:r>
              <a:rPr lang="uk-UA" sz="1200" dirty="0">
                <a:solidFill>
                  <a:prstClr val="black"/>
                </a:solidFill>
                <a:latin typeface="Times New Roman"/>
                <a:ea typeface="Calibri"/>
                <a:cs typeface="Times New Roman"/>
              </a:rPr>
              <a:t>Всесвітній День «дякую»!</a:t>
            </a:r>
            <a:endParaRPr lang="uk-UA" sz="1200" dirty="0">
              <a:solidFill>
                <a:prstClr val="black"/>
              </a:solidFill>
              <a:latin typeface="Calibri"/>
              <a:ea typeface="Calibri"/>
              <a:cs typeface="Times New Roman"/>
            </a:endParaRPr>
          </a:p>
          <a:p>
            <a:pPr marL="342900" lvl="0" indent="-342900" algn="just">
              <a:lnSpc>
                <a:spcPct val="107000"/>
              </a:lnSpc>
              <a:buFont typeface="Symbol"/>
              <a:buChar char=""/>
            </a:pPr>
            <a:r>
              <a:rPr lang="uk-UA" sz="1200" dirty="0">
                <a:solidFill>
                  <a:prstClr val="black"/>
                </a:solidFill>
                <a:latin typeface="Times New Roman"/>
                <a:ea typeface="Calibri"/>
                <a:cs typeface="Times New Roman"/>
              </a:rPr>
              <a:t>День Соборності України </a:t>
            </a:r>
            <a:endParaRPr lang="uk-UA" sz="1200" dirty="0">
              <a:solidFill>
                <a:prstClr val="black"/>
              </a:solidFill>
              <a:latin typeface="Calibri"/>
              <a:ea typeface="Calibri"/>
              <a:cs typeface="Times New Roman"/>
            </a:endParaRPr>
          </a:p>
          <a:p>
            <a:pPr marL="342900" lvl="0" indent="-342900" algn="just">
              <a:lnSpc>
                <a:spcPct val="107000"/>
              </a:lnSpc>
              <a:buFont typeface="Symbol"/>
              <a:buChar char=""/>
            </a:pPr>
            <a:r>
              <a:rPr lang="uk-UA" sz="1200" dirty="0">
                <a:solidFill>
                  <a:prstClr val="black"/>
                </a:solidFill>
                <a:latin typeface="Times New Roman"/>
                <a:ea typeface="Calibri"/>
                <a:cs typeface="Times New Roman"/>
              </a:rPr>
              <a:t>Стрітення</a:t>
            </a:r>
            <a:endParaRPr lang="uk-UA" sz="1200" dirty="0">
              <a:solidFill>
                <a:prstClr val="black"/>
              </a:solidFill>
              <a:latin typeface="Calibri"/>
              <a:ea typeface="Calibri"/>
              <a:cs typeface="Times New Roman"/>
            </a:endParaRPr>
          </a:p>
          <a:p>
            <a:pPr marL="342900" lvl="0" indent="-342900" algn="just">
              <a:lnSpc>
                <a:spcPct val="107000"/>
              </a:lnSpc>
              <a:buFont typeface="Symbol"/>
              <a:buChar char=""/>
            </a:pPr>
            <a:r>
              <a:rPr lang="uk-UA" sz="1200" dirty="0">
                <a:solidFill>
                  <a:prstClr val="black"/>
                </a:solidFill>
                <a:latin typeface="Times New Roman"/>
                <a:ea typeface="Calibri"/>
                <a:cs typeface="Times New Roman"/>
              </a:rPr>
              <a:t>День державного герба України</a:t>
            </a:r>
            <a:endParaRPr lang="uk-UA" sz="1200" dirty="0">
              <a:solidFill>
                <a:prstClr val="black"/>
              </a:solidFill>
              <a:latin typeface="Calibri"/>
              <a:ea typeface="Calibri"/>
              <a:cs typeface="Times New Roman"/>
            </a:endParaRPr>
          </a:p>
          <a:p>
            <a:pPr marL="342900" lvl="0" indent="-342900" algn="just">
              <a:lnSpc>
                <a:spcPct val="107000"/>
              </a:lnSpc>
              <a:buFont typeface="Symbol"/>
              <a:buChar char=""/>
            </a:pPr>
            <a:r>
              <a:rPr lang="uk-UA" sz="1200" dirty="0">
                <a:solidFill>
                  <a:prstClr val="black"/>
                </a:solidFill>
                <a:latin typeface="Times New Roman"/>
                <a:ea typeface="Calibri"/>
                <a:cs typeface="Times New Roman"/>
              </a:rPr>
              <a:t>Л.Українка – геніальна дочка українського народу </a:t>
            </a:r>
            <a:endParaRPr lang="uk-UA" sz="1200" dirty="0">
              <a:solidFill>
                <a:prstClr val="black"/>
              </a:solidFill>
              <a:latin typeface="Calibri"/>
              <a:ea typeface="Calibri"/>
              <a:cs typeface="Times New Roman"/>
            </a:endParaRPr>
          </a:p>
          <a:p>
            <a:pPr marL="342900" lvl="0" indent="-342900" algn="just">
              <a:lnSpc>
                <a:spcPct val="107000"/>
              </a:lnSpc>
              <a:buFont typeface="Symbol"/>
              <a:buChar char=""/>
            </a:pPr>
            <a:r>
              <a:rPr lang="uk-UA" sz="1200" dirty="0">
                <a:solidFill>
                  <a:prstClr val="black"/>
                </a:solidFill>
                <a:latin typeface="Times New Roman"/>
                <a:ea typeface="Calibri"/>
                <a:cs typeface="Times New Roman"/>
              </a:rPr>
              <a:t>День української жінки</a:t>
            </a:r>
            <a:endParaRPr lang="uk-UA" sz="1200" dirty="0">
              <a:solidFill>
                <a:prstClr val="black"/>
              </a:solidFill>
              <a:latin typeface="Calibri"/>
              <a:ea typeface="Calibri"/>
              <a:cs typeface="Times New Roman"/>
            </a:endParaRPr>
          </a:p>
          <a:p>
            <a:pPr marL="342900" lvl="0" indent="-342900" algn="just">
              <a:lnSpc>
                <a:spcPct val="107000"/>
              </a:lnSpc>
              <a:buFont typeface="Symbol"/>
              <a:buChar char=""/>
            </a:pPr>
            <a:r>
              <a:rPr lang="uk-UA" sz="1200" dirty="0">
                <a:solidFill>
                  <a:prstClr val="black"/>
                </a:solidFill>
                <a:latin typeface="Times New Roman"/>
                <a:ea typeface="Calibri"/>
                <a:cs typeface="Times New Roman"/>
              </a:rPr>
              <a:t>Всесвітній День повернення птахів</a:t>
            </a:r>
            <a:endParaRPr lang="uk-UA" sz="1200" dirty="0">
              <a:solidFill>
                <a:prstClr val="black"/>
              </a:solidFill>
              <a:latin typeface="Calibri"/>
              <a:ea typeface="Calibri"/>
              <a:cs typeface="Times New Roman"/>
            </a:endParaRPr>
          </a:p>
          <a:p>
            <a:pPr marL="342900" lvl="0" indent="-342900" algn="just">
              <a:lnSpc>
                <a:spcPct val="107000"/>
              </a:lnSpc>
              <a:buFont typeface="Symbol"/>
              <a:buChar char=""/>
            </a:pPr>
            <a:r>
              <a:rPr lang="uk-UA" sz="1200" dirty="0">
                <a:solidFill>
                  <a:prstClr val="black"/>
                </a:solidFill>
                <a:latin typeface="Times New Roman"/>
                <a:ea typeface="Calibri"/>
                <a:cs typeface="Times New Roman"/>
              </a:rPr>
              <a:t>Дівчина – весна</a:t>
            </a:r>
            <a:endParaRPr lang="uk-UA" sz="1200" dirty="0">
              <a:solidFill>
                <a:prstClr val="black"/>
              </a:solidFill>
              <a:latin typeface="Calibri"/>
              <a:ea typeface="Calibri"/>
              <a:cs typeface="Times New Roman"/>
            </a:endParaRPr>
          </a:p>
          <a:p>
            <a:pPr marL="342900" lvl="0" indent="-342900" algn="just">
              <a:lnSpc>
                <a:spcPct val="107000"/>
              </a:lnSpc>
              <a:buFont typeface="Symbol"/>
              <a:buChar char=""/>
            </a:pPr>
            <a:r>
              <a:rPr lang="uk-UA" sz="1200" dirty="0" err="1">
                <a:solidFill>
                  <a:prstClr val="black"/>
                </a:solidFill>
                <a:latin typeface="Times New Roman"/>
                <a:ea typeface="Calibri"/>
                <a:cs typeface="Times New Roman"/>
              </a:rPr>
              <a:t>Шевченко-видатний</a:t>
            </a:r>
            <a:r>
              <a:rPr lang="uk-UA" sz="1200" dirty="0">
                <a:solidFill>
                  <a:prstClr val="black"/>
                </a:solidFill>
                <a:latin typeface="Times New Roman"/>
                <a:ea typeface="Calibri"/>
                <a:cs typeface="Times New Roman"/>
              </a:rPr>
              <a:t> українець</a:t>
            </a:r>
            <a:endParaRPr lang="uk-UA" sz="1200" dirty="0">
              <a:solidFill>
                <a:prstClr val="black"/>
              </a:solidFill>
              <a:latin typeface="Calibri"/>
              <a:ea typeface="Calibri"/>
              <a:cs typeface="Times New Roman"/>
            </a:endParaRPr>
          </a:p>
          <a:p>
            <a:pPr marL="342900" lvl="0" indent="-342900" algn="just">
              <a:lnSpc>
                <a:spcPct val="107000"/>
              </a:lnSpc>
              <a:buFont typeface="Symbol"/>
              <a:buChar char=""/>
            </a:pPr>
            <a:r>
              <a:rPr lang="uk-UA" sz="1200" dirty="0">
                <a:solidFill>
                  <a:prstClr val="black"/>
                </a:solidFill>
                <a:latin typeface="Times New Roman"/>
                <a:ea typeface="Calibri"/>
                <a:cs typeface="Times New Roman"/>
              </a:rPr>
              <a:t>День державного гімну України</a:t>
            </a:r>
            <a:endParaRPr lang="uk-UA" sz="1200" dirty="0">
              <a:solidFill>
                <a:prstClr val="black"/>
              </a:solidFill>
              <a:latin typeface="Calibri"/>
              <a:ea typeface="Calibri"/>
              <a:cs typeface="Times New Roman"/>
            </a:endParaRPr>
          </a:p>
          <a:p>
            <a:pPr marL="342900" lvl="0" indent="-342900" algn="just">
              <a:lnSpc>
                <a:spcPct val="107000"/>
              </a:lnSpc>
              <a:buFont typeface="Symbol"/>
              <a:buChar char=""/>
            </a:pPr>
            <a:r>
              <a:rPr lang="uk-UA" sz="1200" dirty="0">
                <a:solidFill>
                  <a:prstClr val="black"/>
                </a:solidFill>
                <a:latin typeface="Times New Roman"/>
                <a:ea typeface="Calibri"/>
                <a:cs typeface="Times New Roman"/>
              </a:rPr>
              <a:t>Всесвітній День води</a:t>
            </a:r>
            <a:endParaRPr lang="uk-UA" sz="1200" dirty="0">
              <a:solidFill>
                <a:prstClr val="black"/>
              </a:solidFill>
              <a:latin typeface="Calibri"/>
              <a:ea typeface="Calibri"/>
              <a:cs typeface="Times New Roman"/>
            </a:endParaRPr>
          </a:p>
          <a:p>
            <a:pPr marL="342900" lvl="0" indent="-342900" algn="just">
              <a:lnSpc>
                <a:spcPct val="107000"/>
              </a:lnSpc>
              <a:buFont typeface="Symbol"/>
              <a:buChar char=""/>
            </a:pPr>
            <a:r>
              <a:rPr lang="uk-UA" sz="1200" dirty="0">
                <a:solidFill>
                  <a:prstClr val="black"/>
                </a:solidFill>
                <a:latin typeface="Times New Roman"/>
                <a:ea typeface="Calibri"/>
                <a:cs typeface="Times New Roman"/>
              </a:rPr>
              <a:t>Міжнародний День театру</a:t>
            </a:r>
            <a:endParaRPr lang="uk-UA" sz="1200" dirty="0">
              <a:solidFill>
                <a:prstClr val="black"/>
              </a:solidFill>
              <a:latin typeface="Calibri"/>
              <a:ea typeface="Calibri"/>
              <a:cs typeface="Times New Roman"/>
            </a:endParaRPr>
          </a:p>
          <a:p>
            <a:pPr marL="342900" lvl="0" indent="-342900" algn="just">
              <a:lnSpc>
                <a:spcPct val="107000"/>
              </a:lnSpc>
              <a:buFont typeface="Symbol"/>
              <a:buChar char=""/>
            </a:pPr>
            <a:r>
              <a:rPr lang="uk-UA" sz="1200" dirty="0">
                <a:solidFill>
                  <a:prstClr val="black"/>
                </a:solidFill>
                <a:latin typeface="Times New Roman"/>
                <a:ea typeface="Calibri"/>
                <a:cs typeface="Times New Roman"/>
              </a:rPr>
              <a:t>Всесвітній День здоров’я</a:t>
            </a:r>
            <a:endParaRPr lang="uk-UA" sz="1200" dirty="0">
              <a:solidFill>
                <a:prstClr val="black"/>
              </a:solidFill>
              <a:latin typeface="Calibri"/>
              <a:ea typeface="Calibri"/>
              <a:cs typeface="Times New Roman"/>
            </a:endParaRPr>
          </a:p>
          <a:p>
            <a:pPr marL="342900" lvl="0" indent="-342900" algn="just">
              <a:lnSpc>
                <a:spcPct val="107000"/>
              </a:lnSpc>
              <a:buFont typeface="Symbol"/>
              <a:buChar char=""/>
            </a:pPr>
            <a:r>
              <a:rPr lang="uk-UA" sz="1200" dirty="0">
                <a:solidFill>
                  <a:prstClr val="black"/>
                </a:solidFill>
                <a:latin typeface="Times New Roman"/>
                <a:ea typeface="Calibri"/>
                <a:cs typeface="Times New Roman"/>
              </a:rPr>
              <a:t>Природа Всесвіту</a:t>
            </a:r>
            <a:endParaRPr lang="uk-UA" sz="1200" dirty="0">
              <a:solidFill>
                <a:prstClr val="black"/>
              </a:solidFill>
              <a:latin typeface="Calibri"/>
              <a:ea typeface="Calibri"/>
              <a:cs typeface="Times New Roman"/>
            </a:endParaRPr>
          </a:p>
          <a:p>
            <a:pPr marL="342900" lvl="0" indent="-342900" algn="just">
              <a:lnSpc>
                <a:spcPct val="107000"/>
              </a:lnSpc>
              <a:buFont typeface="Symbol"/>
              <a:buChar char=""/>
            </a:pPr>
            <a:r>
              <a:rPr lang="uk-UA" sz="1200" dirty="0">
                <a:solidFill>
                  <a:prstClr val="black"/>
                </a:solidFill>
                <a:latin typeface="Times New Roman"/>
                <a:ea typeface="Calibri"/>
                <a:cs typeface="Times New Roman"/>
              </a:rPr>
              <a:t>Великдень</a:t>
            </a:r>
            <a:endParaRPr lang="uk-UA" sz="1200" dirty="0">
              <a:solidFill>
                <a:prstClr val="black"/>
              </a:solidFill>
              <a:latin typeface="Calibri"/>
              <a:ea typeface="Calibri"/>
              <a:cs typeface="Times New Roman"/>
            </a:endParaRPr>
          </a:p>
          <a:p>
            <a:pPr marL="342900" lvl="0" indent="-342900" algn="just">
              <a:lnSpc>
                <a:spcPct val="107000"/>
              </a:lnSpc>
              <a:buFont typeface="Symbol"/>
              <a:buChar char=""/>
            </a:pPr>
            <a:r>
              <a:rPr lang="uk-UA" sz="1200" dirty="0">
                <a:solidFill>
                  <a:prstClr val="black"/>
                </a:solidFill>
                <a:latin typeface="Times New Roman"/>
                <a:ea typeface="Calibri"/>
                <a:cs typeface="Times New Roman"/>
              </a:rPr>
              <a:t>День Землі</a:t>
            </a:r>
            <a:endParaRPr lang="uk-UA" sz="1200" dirty="0">
              <a:solidFill>
                <a:prstClr val="black"/>
              </a:solidFill>
              <a:latin typeface="Calibri"/>
              <a:ea typeface="Calibri"/>
              <a:cs typeface="Times New Roman"/>
            </a:endParaRPr>
          </a:p>
          <a:p>
            <a:pPr marL="342900" lvl="0" indent="-342900" algn="just">
              <a:lnSpc>
                <a:spcPct val="107000"/>
              </a:lnSpc>
              <a:buFont typeface="Symbol"/>
              <a:buChar char=""/>
            </a:pPr>
            <a:r>
              <a:rPr lang="uk-UA" sz="1200" dirty="0">
                <a:solidFill>
                  <a:prstClr val="black"/>
                </a:solidFill>
                <a:latin typeface="Times New Roman"/>
                <a:ea typeface="Calibri"/>
                <a:cs typeface="Times New Roman"/>
              </a:rPr>
              <a:t>День Вишиванки</a:t>
            </a:r>
            <a:endParaRPr lang="uk-UA" sz="1200" dirty="0">
              <a:solidFill>
                <a:prstClr val="black"/>
              </a:solidFill>
              <a:latin typeface="Calibri"/>
              <a:ea typeface="Calibri"/>
              <a:cs typeface="Times New Roman"/>
            </a:endParaRPr>
          </a:p>
          <a:p>
            <a:pPr marL="342900" lvl="0" indent="-342900" algn="just">
              <a:lnSpc>
                <a:spcPct val="107000"/>
              </a:lnSpc>
              <a:buFont typeface="Symbol"/>
              <a:buChar char=""/>
            </a:pPr>
            <a:r>
              <a:rPr lang="uk-UA" sz="1200" dirty="0">
                <a:solidFill>
                  <a:prstClr val="black"/>
                </a:solidFill>
                <a:latin typeface="Times New Roman"/>
                <a:ea typeface="Calibri"/>
                <a:cs typeface="Times New Roman"/>
              </a:rPr>
              <a:t>«Прощавай, садок дитячий!»</a:t>
            </a:r>
            <a:endParaRPr lang="uk-UA" sz="1200" dirty="0">
              <a:solidFill>
                <a:prstClr val="black"/>
              </a:solidFill>
              <a:latin typeface="Calibri"/>
              <a:ea typeface="Calibri"/>
              <a:cs typeface="Times New Roman"/>
            </a:endParaRPr>
          </a:p>
        </p:txBody>
      </p:sp>
    </p:spTree>
    <p:extLst>
      <p:ext uri="{BB962C8B-B14F-4D97-AF65-F5344CB8AC3E}">
        <p14:creationId xmlns:p14="http://schemas.microsoft.com/office/powerpoint/2010/main" val="2646580130"/>
      </p:ext>
    </p:extLst>
  </p:cSld>
  <p:clrMapOvr>
    <a:masterClrMapping/>
  </p:clrMapOvr>
  <p:transition spd="med">
    <p:dissolv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quarter" idx="13"/>
          </p:nvPr>
        </p:nvSpPr>
        <p:spPr>
          <a:xfrm>
            <a:off x="179512" y="116632"/>
            <a:ext cx="8856984" cy="4089608"/>
          </a:xfrm>
        </p:spPr>
        <p:txBody>
          <a:bodyPr>
            <a:normAutofit fontScale="25000" lnSpcReduction="20000"/>
          </a:bodyPr>
          <a:lstStyle/>
          <a:p>
            <a:pPr marL="45720" indent="0" algn="just">
              <a:lnSpc>
                <a:spcPct val="107000"/>
              </a:lnSpc>
              <a:spcAft>
                <a:spcPts val="0"/>
              </a:spcAft>
              <a:buNone/>
            </a:pPr>
            <a:endParaRPr lang="uk-UA" sz="4800" b="1" dirty="0" smtClean="0">
              <a:latin typeface="Times New Roman"/>
              <a:ea typeface="Calibri"/>
            </a:endParaRPr>
          </a:p>
          <a:p>
            <a:pPr marL="45720" indent="0" algn="just">
              <a:lnSpc>
                <a:spcPct val="107000"/>
              </a:lnSpc>
              <a:spcAft>
                <a:spcPts val="0"/>
              </a:spcAft>
              <a:buNone/>
            </a:pPr>
            <a:r>
              <a:rPr lang="uk-UA" sz="4800" b="1" dirty="0" smtClean="0">
                <a:solidFill>
                  <a:schemeClr val="tx1"/>
                </a:solidFill>
                <a:latin typeface="Times New Roman"/>
                <a:ea typeface="Calibri"/>
              </a:rPr>
              <a:t>Результати </a:t>
            </a:r>
            <a:r>
              <a:rPr lang="uk-UA" sz="4800" b="1" dirty="0">
                <a:solidFill>
                  <a:schemeClr val="tx1"/>
                </a:solidFill>
                <a:latin typeface="Times New Roman"/>
                <a:ea typeface="Calibri"/>
              </a:rPr>
              <a:t>моніторингу якості освіти.</a:t>
            </a:r>
            <a:endParaRPr lang="uk-UA" sz="4800" dirty="0">
              <a:solidFill>
                <a:schemeClr val="tx1"/>
              </a:solidFill>
            </a:endParaRPr>
          </a:p>
          <a:p>
            <a:pPr marL="45720" indent="0" algn="just">
              <a:lnSpc>
                <a:spcPct val="107000"/>
              </a:lnSpc>
              <a:spcAft>
                <a:spcPts val="0"/>
              </a:spcAft>
              <a:buNone/>
            </a:pPr>
            <a:r>
              <a:rPr lang="uk-UA" sz="4800" dirty="0">
                <a:solidFill>
                  <a:schemeClr val="tx1"/>
                </a:solidFill>
                <a:latin typeface="Times New Roman"/>
                <a:ea typeface="Calibri"/>
              </a:rPr>
              <a:t> </a:t>
            </a:r>
            <a:r>
              <a:rPr lang="uk-UA" sz="4800" dirty="0" smtClean="0">
                <a:solidFill>
                  <a:schemeClr val="tx1"/>
                </a:solidFill>
                <a:latin typeface="Times New Roman"/>
                <a:ea typeface="Calibri"/>
              </a:rPr>
              <a:t>   </a:t>
            </a:r>
          </a:p>
          <a:p>
            <a:pPr marL="45720" indent="0" algn="just">
              <a:lnSpc>
                <a:spcPct val="107000"/>
              </a:lnSpc>
              <a:spcAft>
                <a:spcPts val="0"/>
              </a:spcAft>
              <a:buNone/>
            </a:pPr>
            <a:r>
              <a:rPr lang="uk-UA" sz="4800" dirty="0">
                <a:solidFill>
                  <a:schemeClr val="tx1"/>
                </a:solidFill>
                <a:latin typeface="Times New Roman"/>
                <a:ea typeface="Calibri"/>
              </a:rPr>
              <a:t> </a:t>
            </a:r>
            <a:r>
              <a:rPr lang="uk-UA" sz="4800" dirty="0" smtClean="0">
                <a:solidFill>
                  <a:schemeClr val="tx1"/>
                </a:solidFill>
                <a:latin typeface="Times New Roman"/>
                <a:ea typeface="Calibri"/>
              </a:rPr>
              <a:t>    Відповідно </a:t>
            </a:r>
            <a:r>
              <a:rPr lang="uk-UA" sz="4800" dirty="0">
                <a:solidFill>
                  <a:schemeClr val="tx1"/>
                </a:solidFill>
                <a:latin typeface="Times New Roman"/>
                <a:ea typeface="Calibri"/>
              </a:rPr>
              <a:t>до частини третьої статті 41, абзацу третього частини другої ст.67 Закону України «Про освіту», підпункту 3 пункту 3 Положення про Державну службу якості освіти України, затвердженого постановою Кабінету Міністрів України від 14 березня 2018р. №168, наказу Державної служби якості освіти України від 30 листопада 2020р. №01-11/71 «Про затвердження Методичних рекомендацій з питань формування внутрішньої системи забезпечення якості освіти у закладах дошкільної освіти» у закладі проводилась робота щодо забезпечення системи якості освіти.</a:t>
            </a:r>
            <a:endParaRPr lang="uk-UA" sz="4800" dirty="0">
              <a:solidFill>
                <a:schemeClr val="tx1"/>
              </a:solidFill>
            </a:endParaRPr>
          </a:p>
          <a:p>
            <a:pPr marL="45720" indent="0" algn="just">
              <a:lnSpc>
                <a:spcPct val="107000"/>
              </a:lnSpc>
              <a:spcAft>
                <a:spcPts val="0"/>
              </a:spcAft>
              <a:buNone/>
            </a:pPr>
            <a:r>
              <a:rPr lang="uk-UA" sz="4800" dirty="0">
                <a:solidFill>
                  <a:schemeClr val="tx1"/>
                </a:solidFill>
                <a:latin typeface="Times New Roman"/>
                <a:ea typeface="Calibri"/>
              </a:rPr>
              <a:t>Система моніторингу у ЗДО охоплює:</a:t>
            </a:r>
            <a:endParaRPr lang="uk-UA" sz="4800" dirty="0">
              <a:solidFill>
                <a:schemeClr val="tx1"/>
              </a:solidFill>
            </a:endParaRPr>
          </a:p>
          <a:p>
            <a:pPr marL="45720" indent="0" algn="just">
              <a:lnSpc>
                <a:spcPct val="107000"/>
              </a:lnSpc>
              <a:spcAft>
                <a:spcPts val="0"/>
              </a:spcAft>
              <a:buNone/>
            </a:pPr>
            <a:r>
              <a:rPr lang="uk-UA" sz="4800" dirty="0">
                <a:solidFill>
                  <a:schemeClr val="tx1"/>
                </a:solidFill>
                <a:latin typeface="Times New Roman"/>
                <a:ea typeface="Calibri"/>
              </a:rPr>
              <a:t>•	Діагностику визначення цілей і завдань, стратегій надання підтримки здобувачам освіти, що мають труднощі в навчанні, спілкуванні та психічному здоров’ї.</a:t>
            </a:r>
            <a:endParaRPr lang="uk-UA" sz="4800" dirty="0">
              <a:solidFill>
                <a:schemeClr val="tx1"/>
              </a:solidFill>
            </a:endParaRPr>
          </a:p>
          <a:p>
            <a:pPr marL="45720" indent="0" algn="just">
              <a:lnSpc>
                <a:spcPct val="107000"/>
              </a:lnSpc>
              <a:spcAft>
                <a:spcPts val="0"/>
              </a:spcAft>
              <a:buNone/>
            </a:pPr>
            <a:r>
              <a:rPr lang="uk-UA" sz="4800" dirty="0">
                <a:solidFill>
                  <a:schemeClr val="tx1"/>
                </a:solidFill>
                <a:latin typeface="Times New Roman"/>
                <a:ea typeface="Calibri"/>
              </a:rPr>
              <a:t>•	Діагностику фізичного розвитку дошкільників. </a:t>
            </a:r>
            <a:endParaRPr lang="uk-UA" sz="4800" dirty="0">
              <a:solidFill>
                <a:schemeClr val="tx1"/>
              </a:solidFill>
            </a:endParaRPr>
          </a:p>
          <a:p>
            <a:pPr marL="45720" indent="0" algn="just">
              <a:lnSpc>
                <a:spcPct val="107000"/>
              </a:lnSpc>
              <a:spcAft>
                <a:spcPts val="0"/>
              </a:spcAft>
              <a:buNone/>
            </a:pPr>
            <a:r>
              <a:rPr lang="uk-UA" sz="4800" dirty="0">
                <a:solidFill>
                  <a:schemeClr val="tx1"/>
                </a:solidFill>
                <a:latin typeface="Times New Roman"/>
                <a:ea typeface="Calibri"/>
              </a:rPr>
              <a:t>•	Діагностика нервово-психічного розвитку дітей раннього віку.. </a:t>
            </a:r>
            <a:endParaRPr lang="uk-UA" sz="4800" dirty="0">
              <a:solidFill>
                <a:schemeClr val="tx1"/>
              </a:solidFill>
            </a:endParaRPr>
          </a:p>
          <a:p>
            <a:pPr marL="45720" indent="0" algn="just">
              <a:lnSpc>
                <a:spcPct val="107000"/>
              </a:lnSpc>
              <a:spcAft>
                <a:spcPts val="0"/>
              </a:spcAft>
              <a:buNone/>
            </a:pPr>
            <a:r>
              <a:rPr lang="uk-UA" sz="4800" dirty="0">
                <a:solidFill>
                  <a:schemeClr val="tx1"/>
                </a:solidFill>
                <a:latin typeface="Times New Roman"/>
                <a:ea typeface="Calibri"/>
              </a:rPr>
              <a:t>•	Діагностика рівня сформованості </a:t>
            </a:r>
            <a:r>
              <a:rPr lang="uk-UA" sz="4800" dirty="0" err="1">
                <a:solidFill>
                  <a:schemeClr val="tx1"/>
                </a:solidFill>
                <a:latin typeface="Times New Roman"/>
                <a:ea typeface="Calibri"/>
              </a:rPr>
              <a:t>звуковимови</a:t>
            </a:r>
            <a:r>
              <a:rPr lang="uk-UA" sz="4800" dirty="0">
                <a:solidFill>
                  <a:schemeClr val="tx1"/>
                </a:solidFill>
                <a:latin typeface="Times New Roman"/>
                <a:ea typeface="Calibri"/>
              </a:rPr>
              <a:t> дошкільників. </a:t>
            </a:r>
            <a:endParaRPr lang="uk-UA" sz="4800" dirty="0">
              <a:solidFill>
                <a:schemeClr val="tx1"/>
              </a:solidFill>
            </a:endParaRPr>
          </a:p>
          <a:p>
            <a:pPr marL="45720" indent="0" algn="just">
              <a:lnSpc>
                <a:spcPct val="107000"/>
              </a:lnSpc>
              <a:spcAft>
                <a:spcPts val="0"/>
              </a:spcAft>
              <a:buNone/>
            </a:pPr>
            <a:r>
              <a:rPr lang="uk-UA" sz="4800" dirty="0">
                <a:solidFill>
                  <a:schemeClr val="tx1"/>
                </a:solidFill>
                <a:latin typeface="Times New Roman"/>
                <a:ea typeface="Calibri"/>
              </a:rPr>
              <a:t>•	Діагностика психоемоційного стану дошкільників </a:t>
            </a:r>
            <a:endParaRPr lang="uk-UA" sz="4800" dirty="0">
              <a:solidFill>
                <a:schemeClr val="tx1"/>
              </a:solidFill>
            </a:endParaRPr>
          </a:p>
          <a:p>
            <a:pPr marL="45720" indent="0" algn="just">
              <a:lnSpc>
                <a:spcPct val="107000"/>
              </a:lnSpc>
              <a:spcAft>
                <a:spcPts val="0"/>
              </a:spcAft>
              <a:buNone/>
            </a:pPr>
            <a:r>
              <a:rPr lang="uk-UA" sz="4800" dirty="0">
                <a:solidFill>
                  <a:schemeClr val="tx1"/>
                </a:solidFill>
                <a:latin typeface="Times New Roman"/>
                <a:ea typeface="Calibri"/>
              </a:rPr>
              <a:t>•	Динаміки змін у розвитку дітей дошкільного віку відповідно до державних вимог (хід якісного виконання програми </a:t>
            </a:r>
            <a:r>
              <a:rPr lang="uk-UA" sz="4800" dirty="0" smtClean="0">
                <a:solidFill>
                  <a:schemeClr val="tx1"/>
                </a:solidFill>
                <a:latin typeface="Times New Roman"/>
                <a:ea typeface="Calibri"/>
              </a:rPr>
              <a:t>розвитку</a:t>
            </a:r>
            <a:r>
              <a:rPr lang="uk-UA" sz="4800" dirty="0">
                <a:solidFill>
                  <a:schemeClr val="tx1"/>
                </a:solidFill>
                <a:latin typeface="Times New Roman"/>
                <a:ea typeface="Calibri"/>
              </a:rPr>
              <a:t>, виховання і навчання дітей у кожній віковій групі).</a:t>
            </a:r>
            <a:endParaRPr lang="uk-UA" sz="4800" dirty="0">
              <a:solidFill>
                <a:schemeClr val="tx1"/>
              </a:solidFill>
            </a:endParaRPr>
          </a:p>
          <a:p>
            <a:pPr marL="45720" indent="0" algn="just">
              <a:lnSpc>
                <a:spcPct val="107000"/>
              </a:lnSpc>
              <a:spcAft>
                <a:spcPts val="0"/>
              </a:spcAft>
              <a:buNone/>
            </a:pPr>
            <a:r>
              <a:rPr lang="uk-UA" sz="4800" dirty="0">
                <a:solidFill>
                  <a:schemeClr val="tx1"/>
                </a:solidFill>
                <a:latin typeface="Times New Roman"/>
                <a:ea typeface="Calibri"/>
              </a:rPr>
              <a:t>Тест/анкетування/діагностика.</a:t>
            </a:r>
            <a:endParaRPr lang="uk-UA" sz="4800" dirty="0">
              <a:solidFill>
                <a:schemeClr val="tx1"/>
              </a:solidFill>
            </a:endParaRPr>
          </a:p>
          <a:p>
            <a:pPr marL="45720" indent="0" algn="just">
              <a:lnSpc>
                <a:spcPct val="107000"/>
              </a:lnSpc>
              <a:spcAft>
                <a:spcPts val="0"/>
              </a:spcAft>
              <a:buNone/>
            </a:pPr>
            <a:r>
              <a:rPr lang="uk-UA" sz="4800" dirty="0">
                <a:solidFill>
                  <a:schemeClr val="tx1"/>
                </a:solidFill>
                <a:latin typeface="Times New Roman"/>
                <a:ea typeface="Calibri"/>
              </a:rPr>
              <a:t>•	Професійна компетентність педагогів. Визначити рівень сформованості психоемоційної компетентності педагогів на початку навчального року</a:t>
            </a:r>
            <a:endParaRPr lang="uk-UA" sz="4800" dirty="0">
              <a:solidFill>
                <a:schemeClr val="tx1"/>
              </a:solidFill>
            </a:endParaRPr>
          </a:p>
          <a:p>
            <a:pPr marL="45720" indent="0" algn="just">
              <a:lnSpc>
                <a:spcPct val="107000"/>
              </a:lnSpc>
              <a:spcAft>
                <a:spcPts val="0"/>
              </a:spcAft>
              <a:buNone/>
            </a:pPr>
            <a:r>
              <a:rPr lang="uk-UA" sz="4800" dirty="0">
                <a:solidFill>
                  <a:schemeClr val="tx1"/>
                </a:solidFill>
                <a:latin typeface="Times New Roman"/>
                <a:ea typeface="Calibri"/>
              </a:rPr>
              <a:t>•	Вивчення стилю діяльності педагогів під час організації освітньої взаємодії з дітьми в умовах викликів воєнного часу.</a:t>
            </a:r>
            <a:endParaRPr lang="uk-UA" sz="4800" dirty="0">
              <a:solidFill>
                <a:schemeClr val="tx1"/>
              </a:solidFill>
            </a:endParaRPr>
          </a:p>
          <a:p>
            <a:pPr marL="45720" indent="0" algn="just">
              <a:lnSpc>
                <a:spcPct val="107000"/>
              </a:lnSpc>
              <a:spcAft>
                <a:spcPts val="0"/>
              </a:spcAft>
              <a:buNone/>
            </a:pPr>
            <a:r>
              <a:rPr lang="uk-UA" sz="4800" dirty="0">
                <a:solidFill>
                  <a:schemeClr val="tx1"/>
                </a:solidFill>
                <a:latin typeface="Times New Roman"/>
                <a:ea typeface="Calibri"/>
              </a:rPr>
              <a:t>•	Професійна компетентність педагогів щодо розвитку фізичних якостей дошкільників</a:t>
            </a:r>
            <a:endParaRPr lang="uk-UA" sz="4800" dirty="0">
              <a:solidFill>
                <a:schemeClr val="tx1"/>
              </a:solidFill>
            </a:endParaRPr>
          </a:p>
          <a:p>
            <a:pPr marL="45720" indent="0" algn="just">
              <a:lnSpc>
                <a:spcPct val="107000"/>
              </a:lnSpc>
              <a:spcAft>
                <a:spcPts val="0"/>
              </a:spcAft>
              <a:buNone/>
            </a:pPr>
            <a:r>
              <a:rPr lang="uk-UA" sz="4800" dirty="0" smtClean="0">
                <a:solidFill>
                  <a:schemeClr val="tx1"/>
                </a:solidFill>
                <a:latin typeface="Times New Roman"/>
                <a:ea typeface="Calibri"/>
              </a:rPr>
              <a:t>      З </a:t>
            </a:r>
            <a:r>
              <a:rPr lang="uk-UA" sz="4800" dirty="0">
                <a:solidFill>
                  <a:schemeClr val="tx1"/>
                </a:solidFill>
                <a:latin typeface="Times New Roman"/>
                <a:ea typeface="Calibri"/>
              </a:rPr>
              <a:t>метою виконання вищевказаних завдань у дошкільному закладі проведено ряд таких заходів:  </a:t>
            </a:r>
            <a:endParaRPr lang="uk-UA" sz="4800" dirty="0">
              <a:solidFill>
                <a:schemeClr val="tx1"/>
              </a:solidFill>
            </a:endParaRPr>
          </a:p>
          <a:p>
            <a:pPr marL="45720" indent="0" algn="just">
              <a:lnSpc>
                <a:spcPct val="107000"/>
              </a:lnSpc>
              <a:spcAft>
                <a:spcPts val="0"/>
              </a:spcAft>
              <a:buNone/>
            </a:pPr>
            <a:r>
              <a:rPr lang="uk-UA" sz="4800" dirty="0" smtClean="0">
                <a:solidFill>
                  <a:schemeClr val="tx1"/>
                </a:solidFill>
                <a:latin typeface="Times New Roman"/>
                <a:ea typeface="Calibri"/>
              </a:rPr>
              <a:t>      Результати </a:t>
            </a:r>
            <a:r>
              <a:rPr lang="uk-UA" sz="4800" dirty="0">
                <a:solidFill>
                  <a:schemeClr val="tx1"/>
                </a:solidFill>
                <a:latin typeface="Times New Roman"/>
                <a:ea typeface="Calibri"/>
              </a:rPr>
              <a:t>комплексного та тематичного вивчення показали, що педагоги під час планування освітньої діяльності застосовували широку палітру методичних засобів для виконання вимог Базового компоненту та програми «Українське </a:t>
            </a:r>
            <a:r>
              <a:rPr lang="uk-UA" sz="4800" dirty="0" err="1">
                <a:solidFill>
                  <a:schemeClr val="tx1"/>
                </a:solidFill>
                <a:latin typeface="Times New Roman"/>
                <a:ea typeface="Calibri"/>
              </a:rPr>
              <a:t>дошкілля</a:t>
            </a:r>
            <a:r>
              <a:rPr lang="uk-UA" sz="4800" dirty="0">
                <a:solidFill>
                  <a:schemeClr val="tx1"/>
                </a:solidFill>
                <a:latin typeface="Times New Roman"/>
                <a:ea typeface="Calibri"/>
              </a:rPr>
              <a:t>».  Доцільно відмітити значні успіхи педагогів щодо  використання інноваційних технологій  педагогами. Переглянуті інтегровані заняття показали, що використання інноваційних методів, прийомів в роботі з дітьми роблять освітній процес цікавим, змістовним.</a:t>
            </a:r>
            <a:endParaRPr lang="uk-UA" sz="4800" dirty="0">
              <a:solidFill>
                <a:schemeClr val="tx1"/>
              </a:solidFill>
            </a:endParaRPr>
          </a:p>
          <a:p>
            <a:pPr marL="45720" indent="0" algn="just">
              <a:lnSpc>
                <a:spcPct val="107000"/>
              </a:lnSpc>
              <a:spcAft>
                <a:spcPts val="0"/>
              </a:spcAft>
              <a:buNone/>
            </a:pPr>
            <a:r>
              <a:rPr lang="uk-UA" sz="4800" dirty="0" smtClean="0">
                <a:solidFill>
                  <a:schemeClr val="tx1"/>
                </a:solidFill>
                <a:latin typeface="Times New Roman"/>
                <a:ea typeface="Calibri"/>
              </a:rPr>
              <a:t>      Упродовж </a:t>
            </a:r>
            <a:r>
              <a:rPr lang="uk-UA" sz="4800" dirty="0">
                <a:solidFill>
                  <a:schemeClr val="tx1"/>
                </a:solidFill>
                <a:latin typeface="Times New Roman"/>
                <a:ea typeface="Calibri"/>
              </a:rPr>
              <a:t>навчального року значна увага приділялась виконанню мовного законодавства. Директор та вихователь-методист закладу здійснювали вибіркове вивчення з таких питань: виконання Закону України «Про засади державної мовної політики» - дотримання вимог щодо ведення ділової документації державною мовою; забезпечення якісного проведення освітньої роботи державною мовою в групах. Вся ділова документація педагогічних працівників велась державною мовою з дотриманням нормативних вимог. Педагоги мають достатній рівень володіння державною мовою. </a:t>
            </a:r>
            <a:endParaRPr lang="uk-UA" sz="4800" dirty="0">
              <a:solidFill>
                <a:schemeClr val="tx1"/>
              </a:solidFill>
            </a:endParaRPr>
          </a:p>
          <a:p>
            <a:pPr marL="45720" indent="0">
              <a:buNone/>
            </a:pPr>
            <a:endParaRPr lang="uk-UA" dirty="0"/>
          </a:p>
        </p:txBody>
      </p:sp>
    </p:spTree>
    <p:extLst>
      <p:ext uri="{BB962C8B-B14F-4D97-AF65-F5344CB8AC3E}">
        <p14:creationId xmlns:p14="http://schemas.microsoft.com/office/powerpoint/2010/main" val="2651767967"/>
      </p:ext>
    </p:extLst>
  </p:cSld>
  <p:clrMapOvr>
    <a:masterClrMapping/>
  </p:clrMapOvr>
  <p:transition spd="med">
    <p:dissolv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16632"/>
            <a:ext cx="8496944" cy="1143000"/>
          </a:xfrm>
        </p:spPr>
        <p:txBody>
          <a:bodyPr/>
          <a:lstStyle/>
          <a:p>
            <a:pPr marL="0" indent="0" algn="ctr">
              <a:buNone/>
            </a:pPr>
            <a:r>
              <a:rPr lang="uk-UA" sz="1800" i="1" dirty="0" smtClean="0">
                <a:solidFill>
                  <a:srgbClr val="FF0000"/>
                </a:solidFill>
              </a:rPr>
              <a:t>Внутрішня система забезпечення якості освіти </a:t>
            </a:r>
            <a:br>
              <a:rPr lang="uk-UA" sz="1800" i="1" dirty="0" smtClean="0">
                <a:solidFill>
                  <a:srgbClr val="FF0000"/>
                </a:solidFill>
              </a:rPr>
            </a:br>
            <a:r>
              <a:rPr lang="uk-UA" sz="1800" i="1" dirty="0" smtClean="0">
                <a:solidFill>
                  <a:srgbClr val="FF0000"/>
                </a:solidFill>
              </a:rPr>
              <a:t>ЗДО № 8 «Калинонька» на 2024/2025 навчальний рік</a:t>
            </a:r>
            <a:endParaRPr lang="uk-UA" sz="1800" i="1" dirty="0">
              <a:solidFill>
                <a:srgbClr val="FF0000"/>
              </a:solidFill>
            </a:endParaRPr>
          </a:p>
        </p:txBody>
      </p:sp>
      <p:sp>
        <p:nvSpPr>
          <p:cNvPr id="3" name="Объект 2"/>
          <p:cNvSpPr>
            <a:spLocks noGrp="1"/>
          </p:cNvSpPr>
          <p:nvPr>
            <p:ph sz="quarter" idx="13"/>
          </p:nvPr>
        </p:nvSpPr>
        <p:spPr>
          <a:xfrm>
            <a:off x="107504" y="908720"/>
            <a:ext cx="8928992" cy="5544616"/>
          </a:xfrm>
        </p:spPr>
        <p:txBody>
          <a:bodyPr>
            <a:normAutofit fontScale="25000" lnSpcReduction="20000"/>
          </a:bodyPr>
          <a:lstStyle/>
          <a:p>
            <a:pPr indent="0" algn="just">
              <a:spcAft>
                <a:spcPts val="0"/>
              </a:spcAft>
              <a:buNone/>
            </a:pPr>
            <a:r>
              <a:rPr lang="uk-UA" sz="4300" dirty="0" smtClean="0">
                <a:latin typeface="Times New Roman"/>
                <a:ea typeface="Times New Roman"/>
              </a:rPr>
              <a:t>       </a:t>
            </a:r>
            <a:r>
              <a:rPr lang="uk-UA" sz="4800" dirty="0" smtClean="0">
                <a:latin typeface="Times New Roman"/>
                <a:ea typeface="Times New Roman"/>
              </a:rPr>
              <a:t>Відповідно </a:t>
            </a:r>
            <a:r>
              <a:rPr lang="uk-UA" sz="4800" dirty="0">
                <a:latin typeface="Times New Roman"/>
                <a:ea typeface="Times New Roman"/>
              </a:rPr>
              <a:t>до Закону України «Про освіту», Закону України «Про дошкільну освіту», Методичних рекомендацій з питань формування внутрішньої системи забезпечення якості освіти у закладах дошкільної освіти, затверджених наказом Державної служби якості освіти України від 30.11.2020 №01-11/71, Порядку проведення моніторингу якості освіти, затвердженим наказом Міністерства освіти і науки України 16 січня 2020 року №54, зареєстрованим в Міністерстві юстиції України 10 лютого 2020 року за №</a:t>
            </a:r>
            <a:r>
              <a:rPr lang="uk-UA" sz="4800" dirty="0">
                <a:solidFill>
                  <a:srgbClr val="0000FF"/>
                </a:solidFill>
                <a:latin typeface="Times New Roman"/>
                <a:ea typeface="Times New Roman"/>
                <a:hlinkClick r:id="rId2"/>
              </a:rPr>
              <a:t>154/34437</a:t>
            </a:r>
            <a:r>
              <a:rPr lang="uk-UA" sz="4800" dirty="0">
                <a:latin typeface="Times New Roman"/>
                <a:ea typeface="Times New Roman"/>
              </a:rPr>
              <a:t>, Положення про внутрішню систему забезпечення якості освіти в закладі дошкільної освіти № 8  «Калинонька», з метою забезпечення розгляду питань, пов’язаних із формуванням внутрішньої системи забезпечення якості освіти, постійного підвищення якості освітньої діяльності, використання системного підходу до здійснення моніторингу на всіх етапах освітнього процесу,</a:t>
            </a:r>
          </a:p>
          <a:p>
            <a:pPr marL="45720" indent="0">
              <a:spcAft>
                <a:spcPts val="0"/>
              </a:spcAft>
              <a:buNone/>
            </a:pPr>
            <a:endParaRPr lang="uk-UA" sz="4800" dirty="0">
              <a:latin typeface="Times New Roman"/>
              <a:ea typeface="Times New Roman"/>
            </a:endParaRPr>
          </a:p>
          <a:p>
            <a:pPr marL="342900" lvl="0" indent="-342900" algn="just">
              <a:spcAft>
                <a:spcPts val="0"/>
              </a:spcAft>
              <a:buFont typeface="+mj-lt"/>
              <a:buAutoNum type="arabicPeriod"/>
            </a:pPr>
            <a:r>
              <a:rPr lang="uk-UA" sz="4800" dirty="0" smtClean="0">
                <a:latin typeface="Times New Roman"/>
                <a:ea typeface="Times New Roman"/>
              </a:rPr>
              <a:t>Проведено у </a:t>
            </a:r>
            <a:r>
              <a:rPr lang="uk-UA" sz="4800" dirty="0">
                <a:latin typeface="Times New Roman"/>
                <a:ea typeface="Times New Roman"/>
              </a:rPr>
              <a:t>2024/2025  навчальному році  вивчення й </a:t>
            </a:r>
            <a:r>
              <a:rPr lang="uk-UA" sz="4800" dirty="0" err="1">
                <a:latin typeface="Times New Roman"/>
                <a:ea typeface="Times New Roman"/>
              </a:rPr>
              <a:t>самооцінювання</a:t>
            </a:r>
            <a:r>
              <a:rPr lang="uk-UA" sz="4800" dirty="0">
                <a:latin typeface="Times New Roman"/>
                <a:ea typeface="Times New Roman"/>
              </a:rPr>
              <a:t> якості освітньої діяльності за чотирма  напрямками:</a:t>
            </a:r>
          </a:p>
          <a:p>
            <a:pPr marL="274320" indent="0" algn="just">
              <a:spcAft>
                <a:spcPts val="0"/>
              </a:spcAft>
              <a:buNone/>
              <a:tabLst>
                <a:tab pos="180340" algn="l"/>
              </a:tabLst>
            </a:pPr>
            <a:r>
              <a:rPr lang="uk-UA" sz="4800" dirty="0">
                <a:latin typeface="Times New Roman"/>
                <a:ea typeface="Times New Roman"/>
              </a:rPr>
              <a:t>-  «Здобувачі дошкільної освіти. Забезпечення всебічного розвитку дитини дошкільного віку, набуття нею життєвого соціального досвіду»;</a:t>
            </a:r>
          </a:p>
          <a:p>
            <a:pPr marL="274320" indent="0" algn="just">
              <a:spcAft>
                <a:spcPts val="0"/>
              </a:spcAft>
              <a:buNone/>
              <a:tabLst>
                <a:tab pos="180340" algn="l"/>
              </a:tabLst>
            </a:pPr>
            <a:r>
              <a:rPr lang="uk-UA" sz="4800" dirty="0">
                <a:latin typeface="Times New Roman"/>
                <a:ea typeface="Times New Roman"/>
              </a:rPr>
              <a:t>- «Освітнє середовище ЗДО»;</a:t>
            </a:r>
          </a:p>
          <a:p>
            <a:pPr marL="274320" indent="0" algn="just">
              <a:spcAft>
                <a:spcPts val="0"/>
              </a:spcAft>
              <a:buNone/>
              <a:tabLst>
                <a:tab pos="180340" algn="l"/>
              </a:tabLst>
            </a:pPr>
            <a:r>
              <a:rPr lang="uk-UA" sz="4800" dirty="0">
                <a:latin typeface="Times New Roman"/>
                <a:ea typeface="Times New Roman"/>
              </a:rPr>
              <a:t>- «Фахова діяльність педагогічних працівників ЗДО»;</a:t>
            </a:r>
          </a:p>
          <a:p>
            <a:pPr marL="274320" indent="0" algn="just">
              <a:spcAft>
                <a:spcPts val="0"/>
              </a:spcAft>
              <a:buNone/>
              <a:tabLst>
                <a:tab pos="180340" algn="l"/>
              </a:tabLst>
            </a:pPr>
            <a:r>
              <a:rPr lang="uk-UA" sz="4800" dirty="0">
                <a:latin typeface="Times New Roman"/>
                <a:ea typeface="Times New Roman"/>
              </a:rPr>
              <a:t>- «Управлінські процеси ЗДО».</a:t>
            </a:r>
          </a:p>
          <a:p>
            <a:pPr marL="45720" indent="0" algn="just">
              <a:spcAft>
                <a:spcPts val="0"/>
              </a:spcAft>
              <a:buNone/>
              <a:tabLst>
                <a:tab pos="180340" algn="l"/>
              </a:tabLst>
            </a:pPr>
            <a:r>
              <a:rPr lang="uk-UA" sz="4800" dirty="0">
                <a:latin typeface="Times New Roman"/>
                <a:ea typeface="Times New Roman"/>
              </a:rPr>
              <a:t>2. </a:t>
            </a:r>
            <a:r>
              <a:rPr lang="uk-UA" sz="4800" dirty="0" smtClean="0">
                <a:latin typeface="Times New Roman"/>
                <a:ea typeface="Times New Roman"/>
              </a:rPr>
              <a:t>Створено </a:t>
            </a:r>
            <a:r>
              <a:rPr lang="uk-UA" sz="4800" dirty="0">
                <a:latin typeface="Times New Roman"/>
                <a:ea typeface="Times New Roman"/>
              </a:rPr>
              <a:t>та </a:t>
            </a:r>
            <a:r>
              <a:rPr lang="uk-UA" sz="4800" dirty="0" smtClean="0">
                <a:latin typeface="Times New Roman"/>
                <a:ea typeface="Times New Roman"/>
              </a:rPr>
              <a:t>затверджено </a:t>
            </a:r>
            <a:r>
              <a:rPr lang="uk-UA" sz="4800" dirty="0">
                <a:latin typeface="Times New Roman"/>
                <a:ea typeface="Times New Roman"/>
              </a:rPr>
              <a:t>склад чотирьох груп педагогічних працівників та батьків для проведення само оцінювання ефективності  функціонування внутрішньої системи забезпечення якості </a:t>
            </a:r>
            <a:r>
              <a:rPr lang="uk-UA" sz="4800" dirty="0" smtClean="0">
                <a:latin typeface="Times New Roman"/>
                <a:ea typeface="Times New Roman"/>
              </a:rPr>
              <a:t>освіти</a:t>
            </a:r>
            <a:r>
              <a:rPr lang="uk-UA" sz="4800" dirty="0" smtClean="0">
                <a:solidFill>
                  <a:srgbClr val="333333"/>
                </a:solidFill>
                <a:latin typeface="Times New Roman"/>
                <a:ea typeface="Times New Roman"/>
              </a:rPr>
              <a:t>.</a:t>
            </a:r>
            <a:endParaRPr lang="uk-UA" sz="4800" dirty="0" smtClean="0">
              <a:latin typeface="Times New Roman"/>
              <a:ea typeface="Times New Roman"/>
            </a:endParaRPr>
          </a:p>
          <a:p>
            <a:pPr marL="45720" indent="0" algn="just">
              <a:spcAft>
                <a:spcPts val="0"/>
              </a:spcAft>
              <a:buNone/>
              <a:tabLst>
                <a:tab pos="180340" algn="l"/>
              </a:tabLst>
            </a:pPr>
            <a:r>
              <a:rPr lang="uk-UA" sz="4800" dirty="0" smtClean="0">
                <a:solidFill>
                  <a:srgbClr val="333333"/>
                </a:solidFill>
                <a:latin typeface="Times New Roman"/>
                <a:ea typeface="Times New Roman"/>
              </a:rPr>
              <a:t>3</a:t>
            </a:r>
            <a:r>
              <a:rPr lang="uk-UA" sz="4800" dirty="0">
                <a:solidFill>
                  <a:srgbClr val="333333"/>
                </a:solidFill>
                <a:latin typeface="Times New Roman"/>
                <a:ea typeface="Times New Roman"/>
              </a:rPr>
              <a:t>. </a:t>
            </a:r>
            <a:r>
              <a:rPr lang="uk-UA" sz="4800" dirty="0" smtClean="0">
                <a:solidFill>
                  <a:srgbClr val="333333"/>
                </a:solidFill>
                <a:latin typeface="Times New Roman"/>
                <a:ea typeface="Times New Roman"/>
              </a:rPr>
              <a:t>Організовано  </a:t>
            </a:r>
            <a:r>
              <a:rPr lang="uk-UA" sz="4800" dirty="0">
                <a:solidFill>
                  <a:srgbClr val="333333"/>
                </a:solidFill>
                <a:latin typeface="Times New Roman"/>
                <a:ea typeface="Times New Roman"/>
              </a:rPr>
              <a:t>роботу робочих груп та </a:t>
            </a:r>
            <a:r>
              <a:rPr lang="uk-UA" sz="4800" dirty="0" smtClean="0">
                <a:solidFill>
                  <a:srgbClr val="333333"/>
                </a:solidFill>
                <a:latin typeface="Times New Roman"/>
                <a:ea typeface="Times New Roman"/>
              </a:rPr>
              <a:t>затверджено план  роботи з проведення комплексного </a:t>
            </a:r>
            <a:r>
              <a:rPr lang="uk-UA" sz="4800" dirty="0" err="1" smtClean="0">
                <a:solidFill>
                  <a:srgbClr val="333333"/>
                </a:solidFill>
                <a:latin typeface="Times New Roman"/>
                <a:ea typeface="Times New Roman"/>
              </a:rPr>
              <a:t>самооцінювання</a:t>
            </a:r>
            <a:r>
              <a:rPr lang="uk-UA" sz="4800" dirty="0" smtClean="0">
                <a:solidFill>
                  <a:srgbClr val="333333"/>
                </a:solidFill>
                <a:latin typeface="Times New Roman"/>
                <a:ea typeface="Times New Roman"/>
              </a:rPr>
              <a:t> за чотирма </a:t>
            </a:r>
            <a:r>
              <a:rPr lang="uk-UA" sz="4800" dirty="0" err="1" smtClean="0">
                <a:solidFill>
                  <a:srgbClr val="333333"/>
                </a:solidFill>
                <a:latin typeface="Times New Roman"/>
                <a:ea typeface="Times New Roman"/>
              </a:rPr>
              <a:t>напрамками</a:t>
            </a:r>
            <a:r>
              <a:rPr lang="uk-UA" sz="4800" dirty="0" smtClean="0">
                <a:solidFill>
                  <a:srgbClr val="333333"/>
                </a:solidFill>
                <a:latin typeface="Times New Roman"/>
                <a:ea typeface="Times New Roman"/>
              </a:rPr>
              <a:t>. </a:t>
            </a:r>
            <a:endParaRPr lang="uk-UA" sz="4800" dirty="0">
              <a:latin typeface="Times New Roman"/>
              <a:ea typeface="Times New Roman"/>
            </a:endParaRPr>
          </a:p>
          <a:p>
            <a:pPr marL="45720" indent="0" algn="just">
              <a:spcAft>
                <a:spcPts val="0"/>
              </a:spcAft>
              <a:buNone/>
              <a:tabLst>
                <a:tab pos="180340" algn="l"/>
              </a:tabLst>
            </a:pPr>
            <a:r>
              <a:rPr lang="uk-UA" sz="4800" dirty="0">
                <a:solidFill>
                  <a:srgbClr val="333333"/>
                </a:solidFill>
                <a:latin typeface="Times New Roman"/>
                <a:ea typeface="Times New Roman"/>
              </a:rPr>
              <a:t>4. </a:t>
            </a:r>
            <a:r>
              <a:rPr lang="uk-UA" sz="4800" dirty="0" smtClean="0">
                <a:solidFill>
                  <a:srgbClr val="333333"/>
                </a:solidFill>
                <a:latin typeface="Times New Roman"/>
                <a:ea typeface="Times New Roman"/>
              </a:rPr>
              <a:t>Узагальнено </a:t>
            </a:r>
            <a:r>
              <a:rPr lang="uk-UA" sz="4800" dirty="0">
                <a:solidFill>
                  <a:srgbClr val="333333"/>
                </a:solidFill>
                <a:latin typeface="Times New Roman"/>
                <a:ea typeface="Times New Roman"/>
              </a:rPr>
              <a:t>результати роботи робочих груп у форі описових та кількісних показників та укласти звіт з подальшим обговоренням за круглим </a:t>
            </a:r>
            <a:r>
              <a:rPr lang="uk-UA" sz="4800" dirty="0" smtClean="0">
                <a:solidFill>
                  <a:srgbClr val="333333"/>
                </a:solidFill>
                <a:latin typeface="Times New Roman"/>
                <a:ea typeface="Times New Roman"/>
              </a:rPr>
              <a:t>столом. </a:t>
            </a:r>
          </a:p>
          <a:p>
            <a:pPr marL="45720" indent="0" algn="just">
              <a:spcAft>
                <a:spcPts val="0"/>
              </a:spcAft>
              <a:buNone/>
              <a:tabLst>
                <a:tab pos="180340" algn="l"/>
              </a:tabLst>
            </a:pPr>
            <a:r>
              <a:rPr lang="uk-UA" sz="4800" dirty="0" smtClean="0">
                <a:solidFill>
                  <a:srgbClr val="333333"/>
                </a:solidFill>
                <a:latin typeface="Times New Roman"/>
                <a:ea typeface="Times New Roman"/>
              </a:rPr>
              <a:t>5. Розроблено та затверджено Положення про внутрішню систему забезпечення якості освіти у ЗДО,  Положення про </a:t>
            </a:r>
            <a:r>
              <a:rPr lang="uk-UA" sz="4800" dirty="0" err="1" smtClean="0">
                <a:solidFill>
                  <a:srgbClr val="333333"/>
                </a:solidFill>
                <a:latin typeface="Times New Roman"/>
                <a:ea typeface="Times New Roman"/>
              </a:rPr>
              <a:t>акедимічну</a:t>
            </a:r>
            <a:r>
              <a:rPr lang="uk-UA" sz="4800" dirty="0" smtClean="0">
                <a:solidFill>
                  <a:srgbClr val="333333"/>
                </a:solidFill>
                <a:latin typeface="Times New Roman"/>
                <a:ea typeface="Times New Roman"/>
              </a:rPr>
              <a:t> доброчесність учасників освітнього процесу закладу дошкільної освіти № 8 «Калинонька».</a:t>
            </a:r>
          </a:p>
          <a:p>
            <a:pPr marL="45720" indent="0" algn="just">
              <a:spcAft>
                <a:spcPts val="0"/>
              </a:spcAft>
              <a:buNone/>
              <a:tabLst>
                <a:tab pos="180340" algn="l"/>
              </a:tabLst>
            </a:pPr>
            <a:r>
              <a:rPr lang="uk-UA" sz="4800" dirty="0" smtClean="0">
                <a:solidFill>
                  <a:srgbClr val="333333"/>
                </a:solidFill>
                <a:latin typeface="Times New Roman"/>
                <a:ea typeface="Times New Roman"/>
              </a:rPr>
              <a:t>6. Розроблена Програма моніторингу якості освіти за чотирма напрямками.</a:t>
            </a:r>
          </a:p>
          <a:p>
            <a:pPr marL="45720" indent="0" algn="just">
              <a:spcAft>
                <a:spcPts val="0"/>
              </a:spcAft>
              <a:buNone/>
              <a:tabLst>
                <a:tab pos="180340" algn="l"/>
              </a:tabLst>
            </a:pPr>
            <a:r>
              <a:rPr lang="uk-UA" sz="4800" dirty="0" smtClean="0">
                <a:solidFill>
                  <a:srgbClr val="333333"/>
                </a:solidFill>
                <a:latin typeface="Times New Roman"/>
                <a:ea typeface="Times New Roman"/>
              </a:rPr>
              <a:t>7. Циклограма внутрішньої системи оцінювання (контролю) якості процесів, функціонування охорони праці та безпеки життєдіяльності цивільного захисту, пожежної безпеки, організації харчування, медичного обслуговування, тематичного вивчення у групі дітей раннього  віку № 14, молодшій групі № 10,11,12, середніх групах № 2, 13 «Стан оптимізації </a:t>
            </a:r>
            <a:r>
              <a:rPr lang="uk-UA" sz="4800" dirty="0" err="1" smtClean="0">
                <a:solidFill>
                  <a:srgbClr val="333333"/>
                </a:solidFill>
                <a:latin typeface="Times New Roman"/>
                <a:ea typeface="Times New Roman"/>
              </a:rPr>
              <a:t>здоров'язбережувального</a:t>
            </a:r>
            <a:r>
              <a:rPr lang="uk-UA" sz="4800" dirty="0" smtClean="0">
                <a:solidFill>
                  <a:srgbClr val="333333"/>
                </a:solidFill>
                <a:latin typeface="Times New Roman"/>
                <a:ea typeface="Times New Roman"/>
              </a:rPr>
              <a:t> та ігрового середовища для формування і зміцнення здоров'я дошкільників у тому числі і дітей з ООП. Циклограма підсумкового вивчення «Внутрішній моніторинг  якості освіти у ЗДО та готовність старших дошкільників до систематичного навчання в НУШ (враховуючи особливості діяльності закладу в умовах воєнного стану, план-циклограма внутрішньої системи оцінювання (контролю) якості освітнього процес у </a:t>
            </a:r>
            <a:r>
              <a:rPr lang="uk-UA" sz="4800" dirty="0" err="1" smtClean="0">
                <a:solidFill>
                  <a:srgbClr val="333333"/>
                </a:solidFill>
                <a:latin typeface="Times New Roman"/>
                <a:ea typeface="Times New Roman"/>
              </a:rPr>
              <a:t>у</a:t>
            </a:r>
            <a:r>
              <a:rPr lang="uk-UA" sz="4800" dirty="0" smtClean="0">
                <a:solidFill>
                  <a:srgbClr val="333333"/>
                </a:solidFill>
                <a:latin typeface="Times New Roman"/>
                <a:ea typeface="Times New Roman"/>
              </a:rPr>
              <a:t> ЗДО на 2024/2025 </a:t>
            </a:r>
            <a:r>
              <a:rPr lang="uk-UA" sz="4800" dirty="0" err="1" smtClean="0">
                <a:solidFill>
                  <a:srgbClr val="333333"/>
                </a:solidFill>
                <a:latin typeface="Times New Roman"/>
                <a:ea typeface="Times New Roman"/>
              </a:rPr>
              <a:t>н.р</a:t>
            </a:r>
            <a:r>
              <a:rPr lang="uk-UA" sz="4800" dirty="0" smtClean="0">
                <a:solidFill>
                  <a:srgbClr val="333333"/>
                </a:solidFill>
                <a:latin typeface="Times New Roman"/>
                <a:ea typeface="Times New Roman"/>
              </a:rPr>
              <a:t>., циклограма оперативного контролю/вивчення у ЗДО, циклограма тематичного вивчення у групах дітей раннього віку № 8, 14, молодших групах № 10, 11, 12,  середніх групах № 2,6,7,13 «Стан освітньої роботи з формування мистецько-творчості, компетентності </a:t>
            </a:r>
            <a:r>
              <a:rPr lang="uk-UA" sz="4800" dirty="0" err="1" smtClean="0">
                <a:solidFill>
                  <a:srgbClr val="333333"/>
                </a:solidFill>
                <a:latin typeface="Times New Roman"/>
                <a:ea typeface="Times New Roman"/>
              </a:rPr>
              <a:t>дошкліьників</a:t>
            </a:r>
            <a:r>
              <a:rPr lang="uk-UA" sz="4800" dirty="0" smtClean="0">
                <a:solidFill>
                  <a:srgbClr val="333333"/>
                </a:solidFill>
                <a:latin typeface="Times New Roman"/>
                <a:ea typeface="Times New Roman"/>
              </a:rPr>
              <a:t> засобами художньо-продуктивних видів діяльності»</a:t>
            </a:r>
          </a:p>
          <a:p>
            <a:pPr marL="45720" indent="0" algn="just">
              <a:spcAft>
                <a:spcPts val="0"/>
              </a:spcAft>
              <a:buNone/>
              <a:tabLst>
                <a:tab pos="180340" algn="l"/>
              </a:tabLst>
            </a:pPr>
            <a:endParaRPr lang="uk-UA" sz="4800" dirty="0">
              <a:latin typeface="Times New Roman"/>
              <a:ea typeface="Times New Roman"/>
            </a:endParaRPr>
          </a:p>
          <a:p>
            <a:endParaRPr lang="uk-UA" sz="4800" dirty="0"/>
          </a:p>
        </p:txBody>
      </p:sp>
    </p:spTree>
    <p:extLst>
      <p:ext uri="{BB962C8B-B14F-4D97-AF65-F5344CB8AC3E}">
        <p14:creationId xmlns:p14="http://schemas.microsoft.com/office/powerpoint/2010/main" val="1009118746"/>
      </p:ext>
    </p:extLst>
  </p:cSld>
  <p:clrMapOvr>
    <a:masterClrMapping/>
  </p:clrMapOvr>
  <p:transition spd="med">
    <p:dissolv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899592" y="476672"/>
            <a:ext cx="8001000" cy="864096"/>
          </a:xfrm>
        </p:spPr>
        <p:txBody>
          <a:bodyPr>
            <a:normAutofit/>
          </a:bodyPr>
          <a:lstStyle/>
          <a:p>
            <a:pPr marL="45720" indent="0">
              <a:buNone/>
            </a:pPr>
            <a:r>
              <a:rPr lang="uk-UA" sz="4400" dirty="0" smtClean="0">
                <a:solidFill>
                  <a:srgbClr val="FF0000"/>
                </a:solidFill>
                <a:latin typeface="Monotype Corsiva" pitchFamily="66" charset="0"/>
                <a:cs typeface="Times New Roman" pitchFamily="18" charset="0"/>
              </a:rPr>
              <a:t>Виконання закону «Про мови»</a:t>
            </a:r>
            <a:endParaRPr lang="uk-UA" sz="4400" dirty="0">
              <a:solidFill>
                <a:srgbClr val="FF0000"/>
              </a:solidFill>
              <a:latin typeface="Monotype Corsiva" pitchFamily="66" charset="0"/>
              <a:cs typeface="Times New Roman" pitchFamily="18" charset="0"/>
            </a:endParaRPr>
          </a:p>
        </p:txBody>
      </p:sp>
      <p:sp>
        <p:nvSpPr>
          <p:cNvPr id="4" name="TextBox 3"/>
          <p:cNvSpPr txBox="1"/>
          <p:nvPr/>
        </p:nvSpPr>
        <p:spPr>
          <a:xfrm>
            <a:off x="467544" y="1556792"/>
            <a:ext cx="8568952" cy="2893100"/>
          </a:xfrm>
          <a:prstGeom prst="rect">
            <a:avLst/>
          </a:prstGeom>
          <a:noFill/>
        </p:spPr>
        <p:txBody>
          <a:bodyPr wrap="square" rtlCol="0">
            <a:spAutoFit/>
          </a:bodyPr>
          <a:lstStyle/>
          <a:p>
            <a:pPr algn="just"/>
            <a:r>
              <a:rPr lang="uk-UA" sz="1400" dirty="0" smtClean="0">
                <a:latin typeface="Times New Roman" pitchFamily="18" charset="0"/>
                <a:cs typeface="Times New Roman" pitchFamily="18" charset="0"/>
              </a:rPr>
              <a:t>      Заклад дошкільної освіти здійснює реалізацію ст.10 Конституції України, закону України «Про мови».</a:t>
            </a:r>
          </a:p>
          <a:p>
            <a:pPr algn="just"/>
            <a:r>
              <a:rPr lang="uk-UA" sz="1400" dirty="0">
                <a:latin typeface="Times New Roman" pitchFamily="18" charset="0"/>
                <a:cs typeface="Times New Roman" pitchFamily="18" charset="0"/>
              </a:rPr>
              <a:t> </a:t>
            </a:r>
            <a:r>
              <a:rPr lang="uk-UA" sz="1400" dirty="0" smtClean="0">
                <a:latin typeface="Times New Roman" pitchFamily="18" charset="0"/>
                <a:cs typeface="Times New Roman" pitchFamily="18" charset="0"/>
              </a:rPr>
              <a:t>     </a:t>
            </a:r>
            <a:r>
              <a:rPr lang="uk-UA" sz="1400" dirty="0">
                <a:latin typeface="Times New Roman" pitchFamily="18" charset="0"/>
                <a:cs typeface="Times New Roman" pitchFamily="18" charset="0"/>
              </a:rPr>
              <a:t>С</a:t>
            </a:r>
            <a:r>
              <a:rPr lang="uk-UA" sz="1400" dirty="0" smtClean="0">
                <a:latin typeface="Times New Roman" pitchFamily="18" charset="0"/>
                <a:cs typeface="Times New Roman" pitchFamily="18" charset="0"/>
              </a:rPr>
              <a:t>истематизована нормативно-правова база з даного питання. Адміністрація та педагоги розмовляють та володіють державною мовою – українською.</a:t>
            </a:r>
          </a:p>
          <a:p>
            <a:pPr algn="just"/>
            <a:r>
              <a:rPr lang="uk-UA" sz="1400" dirty="0">
                <a:latin typeface="Times New Roman" pitchFamily="18" charset="0"/>
                <a:cs typeface="Times New Roman" pitchFamily="18" charset="0"/>
              </a:rPr>
              <a:t> </a:t>
            </a:r>
            <a:r>
              <a:rPr lang="uk-UA" sz="1400" dirty="0" smtClean="0">
                <a:latin typeface="Times New Roman" pitchFamily="18" charset="0"/>
                <a:cs typeface="Times New Roman" pitchFamily="18" charset="0"/>
              </a:rPr>
              <a:t>    Заклад дошкільної освіти освітній процес , ведення ділової документації здійснюється державною мовою. Діти знають, володіють та розуміють українську мову.</a:t>
            </a:r>
          </a:p>
          <a:p>
            <a:pPr algn="just"/>
            <a:r>
              <a:rPr lang="uk-UA" sz="1400" dirty="0">
                <a:latin typeface="Times New Roman" pitchFamily="18" charset="0"/>
                <a:cs typeface="Times New Roman" pitchFamily="18" charset="0"/>
              </a:rPr>
              <a:t> </a:t>
            </a:r>
            <a:r>
              <a:rPr lang="uk-UA" sz="1400" dirty="0" smtClean="0">
                <a:latin typeface="Times New Roman" pitchFamily="18" charset="0"/>
                <a:cs typeface="Times New Roman" pitchFamily="18" charset="0"/>
              </a:rPr>
              <a:t>    В дошкільних групах оформлені національні та патріотичні куточки, в яких розміщені державні та національні символи України, предмети народного </a:t>
            </a:r>
            <a:r>
              <a:rPr lang="uk-UA" sz="1400" dirty="0" err="1" smtClean="0">
                <a:latin typeface="Times New Roman" pitchFamily="18" charset="0"/>
                <a:cs typeface="Times New Roman" pitchFamily="18" charset="0"/>
              </a:rPr>
              <a:t>декторативно-вжиткового</a:t>
            </a:r>
            <a:r>
              <a:rPr lang="uk-UA" sz="1400" dirty="0" smtClean="0">
                <a:latin typeface="Times New Roman" pitchFamily="18" charset="0"/>
                <a:cs typeface="Times New Roman" pitchFamily="18" charset="0"/>
              </a:rPr>
              <a:t> мистецтва.</a:t>
            </a:r>
          </a:p>
          <a:p>
            <a:pPr algn="just"/>
            <a:r>
              <a:rPr lang="uk-UA" sz="1400" dirty="0">
                <a:latin typeface="Times New Roman" pitchFamily="18" charset="0"/>
                <a:cs typeface="Times New Roman" pitchFamily="18" charset="0"/>
              </a:rPr>
              <a:t> </a:t>
            </a:r>
            <a:r>
              <a:rPr lang="uk-UA" sz="1400" dirty="0" smtClean="0">
                <a:latin typeface="Times New Roman" pitchFamily="18" charset="0"/>
                <a:cs typeface="Times New Roman" pitchFamily="18" charset="0"/>
              </a:rPr>
              <a:t>    Вихователями закладу зібрані твори українського фольклору: прислів'я, приказки, </a:t>
            </a:r>
            <a:r>
              <a:rPr lang="uk-UA" sz="1400" dirty="0" err="1" smtClean="0">
                <a:latin typeface="Times New Roman" pitchFamily="18" charset="0"/>
                <a:cs typeface="Times New Roman" pitchFamily="18" charset="0"/>
              </a:rPr>
              <a:t>забавлянки</a:t>
            </a:r>
            <a:r>
              <a:rPr lang="uk-UA" sz="1400" dirty="0" smtClean="0">
                <a:latin typeface="Times New Roman" pitchFamily="18" charset="0"/>
                <a:cs typeface="Times New Roman" pitchFamily="18" charset="0"/>
              </a:rPr>
              <a:t>, колискові пісні.</a:t>
            </a:r>
          </a:p>
          <a:p>
            <a:pPr algn="just"/>
            <a:r>
              <a:rPr lang="uk-UA" sz="1400" dirty="0">
                <a:latin typeface="Times New Roman" pitchFamily="18" charset="0"/>
                <a:cs typeface="Times New Roman" pitchFamily="18" charset="0"/>
              </a:rPr>
              <a:t> </a:t>
            </a:r>
            <a:r>
              <a:rPr lang="uk-UA" sz="1400" dirty="0" smtClean="0">
                <a:latin typeface="Times New Roman" pitchFamily="18" charset="0"/>
                <a:cs typeface="Times New Roman" pitchFamily="18" charset="0"/>
              </a:rPr>
              <a:t>    Ці куточки стали місцем проведення занять з народознавства, бесід з дітьми щодо тематики патріотизму під час яких діти знайомляться з обрядами, звичаями, побутом, творчістю та відданістю українського народу.</a:t>
            </a:r>
          </a:p>
          <a:p>
            <a:pPr algn="just"/>
            <a:r>
              <a:rPr lang="uk-UA" sz="1400" dirty="0">
                <a:latin typeface="Times New Roman" pitchFamily="18" charset="0"/>
                <a:cs typeface="Times New Roman" pitchFamily="18" charset="0"/>
              </a:rPr>
              <a:t> </a:t>
            </a:r>
            <a:r>
              <a:rPr lang="uk-UA" sz="1400" dirty="0" smtClean="0">
                <a:latin typeface="Times New Roman" pitchFamily="18" charset="0"/>
                <a:cs typeface="Times New Roman" pitchFamily="18" charset="0"/>
              </a:rPr>
              <a:t>    Цікаво та змістовно проходять свята, розваги народознавчого змісту. Проводиться популяризація української мови серед батьківської громадськості </a:t>
            </a:r>
            <a:endParaRPr lang="uk-UA" sz="1400"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832" y="4365105"/>
            <a:ext cx="3106779" cy="2167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6961762"/>
      </p:ext>
    </p:extLst>
  </p:cSld>
  <p:clrMapOvr>
    <a:masterClrMapping/>
  </p:clrMapOvr>
  <p:transition spd="med">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p:cNvSpPr>
            <a:spLocks noGrp="1"/>
          </p:cNvSpPr>
          <p:nvPr>
            <p:ph sz="quarter" idx="13"/>
          </p:nvPr>
        </p:nvSpPr>
        <p:spPr>
          <a:xfrm>
            <a:off x="179512" y="3140968"/>
            <a:ext cx="8784976" cy="3450696"/>
          </a:xfrm>
        </p:spPr>
        <p:txBody>
          <a:bodyPr>
            <a:normAutofit lnSpcReduction="10000"/>
          </a:bodyPr>
          <a:lstStyle/>
          <a:p>
            <a:pPr algn="just"/>
            <a:endParaRPr lang="uk-UA" sz="1200" dirty="0" smtClean="0">
              <a:solidFill>
                <a:schemeClr val="tx1"/>
              </a:solidFill>
            </a:endParaRPr>
          </a:p>
          <a:p>
            <a:pPr algn="just"/>
            <a:endParaRPr lang="uk-UA" sz="1200" dirty="0">
              <a:solidFill>
                <a:schemeClr val="tx1"/>
              </a:solidFill>
            </a:endParaRPr>
          </a:p>
          <a:p>
            <a:pPr algn="just"/>
            <a:r>
              <a:rPr lang="uk-UA" sz="1400" dirty="0" smtClean="0">
                <a:solidFill>
                  <a:schemeClr val="tx1"/>
                </a:solidFill>
                <a:latin typeface="Times New Roman" pitchFamily="18" charset="0"/>
                <a:cs typeface="Times New Roman" pitchFamily="18" charset="0"/>
              </a:rPr>
              <a:t>            На виконання Національної доктрини розвитку освіти, п. 3 наказу МОН України від 23.03.2005 року №178, </a:t>
            </a:r>
            <a:r>
              <a:rPr lang="uk-UA" sz="1400" dirty="0" smtClean="0">
                <a:solidFill>
                  <a:schemeClr val="tx1"/>
                </a:solidFill>
                <a:latin typeface="Times New Roman" pitchFamily="18" charset="0"/>
                <a:ea typeface="Times New Roman"/>
                <a:cs typeface="Times New Roman" pitchFamily="18" charset="0"/>
              </a:rPr>
              <a:t>Положення </a:t>
            </a:r>
            <a:r>
              <a:rPr lang="uk-UA" sz="1400" dirty="0">
                <a:solidFill>
                  <a:schemeClr val="tx1"/>
                </a:solidFill>
                <a:latin typeface="Times New Roman" pitchFamily="18" charset="0"/>
                <a:ea typeface="Times New Roman"/>
                <a:cs typeface="Times New Roman" pitchFamily="18" charset="0"/>
              </a:rPr>
              <a:t>про дошкільний навчальний заклад зі змінами затвердженими Постановою Кабінету Міністрів України від 27.01.2021 року №86 «Про внесення змін в Положенні закладу дошкільної освіти», Статут закладу дошкільної освіти №8 «Калинонька» </a:t>
            </a:r>
            <a:r>
              <a:rPr lang="uk-UA" sz="1400" dirty="0" err="1">
                <a:solidFill>
                  <a:schemeClr val="tx1"/>
                </a:solidFill>
                <a:latin typeface="Times New Roman" pitchFamily="18" charset="0"/>
                <a:ea typeface="Times New Roman"/>
                <a:cs typeface="Times New Roman" pitchFamily="18" charset="0"/>
              </a:rPr>
              <a:t>Старокостянтинівської</a:t>
            </a:r>
            <a:r>
              <a:rPr lang="uk-UA" sz="1400" dirty="0">
                <a:solidFill>
                  <a:schemeClr val="tx1"/>
                </a:solidFill>
                <a:latin typeface="Times New Roman" pitchFamily="18" charset="0"/>
                <a:ea typeface="Times New Roman"/>
                <a:cs typeface="Times New Roman" pitchFamily="18" charset="0"/>
              </a:rPr>
              <a:t> міської ради (нова редакція) затвердженого рішенням міської ради від 10 червня 2022 року №15/14/</a:t>
            </a:r>
            <a:r>
              <a:rPr lang="en-US" sz="1400" dirty="0">
                <a:solidFill>
                  <a:schemeClr val="tx1"/>
                </a:solidFill>
                <a:latin typeface="Times New Roman" pitchFamily="18" charset="0"/>
                <a:ea typeface="Times New Roman"/>
                <a:cs typeface="Times New Roman" pitchFamily="18" charset="0"/>
              </a:rPr>
              <a:t>VIII</a:t>
            </a:r>
            <a:r>
              <a:rPr lang="uk-UA" sz="1400" dirty="0">
                <a:solidFill>
                  <a:schemeClr val="tx1"/>
                </a:solidFill>
                <a:latin typeface="Times New Roman" pitchFamily="18" charset="0"/>
                <a:ea typeface="Times New Roman"/>
                <a:cs typeface="Times New Roman" pitchFamily="18" charset="0"/>
              </a:rPr>
              <a:t>, з метою реалізації державної політики щодо забезпечення конституційних прав і державних гарантій дітям дошкільного віку, забезпечення різнобічного розвитку дітей дошкільного віку з урахуванням здібностей, індивідуальних, психічних та фізичних особливостей, культурних потреб в умовах, наближених до </a:t>
            </a:r>
            <a:r>
              <a:rPr lang="uk-UA" sz="1400" dirty="0" smtClean="0">
                <a:solidFill>
                  <a:schemeClr val="tx1"/>
                </a:solidFill>
                <a:latin typeface="Times New Roman" pitchFamily="18" charset="0"/>
                <a:ea typeface="Times New Roman"/>
                <a:cs typeface="Times New Roman" pitchFamily="18" charset="0"/>
              </a:rPr>
              <a:t>сімейних, подальшого утвердження відкритої і демократичної державно-громадської системи управління освітою, контролю за прозорістю прийняття і виконання управлінських рішень, запровадження колегіальної етики управлінської діяльності у ЗДО що базується на принципах взаємоповаги та позитивної мотивації, я, НИЖНИК Лариса Василівна, директор закладу дошкільної освіти </a:t>
            </a:r>
          </a:p>
          <a:p>
            <a:pPr algn="just"/>
            <a:r>
              <a:rPr lang="uk-UA" sz="1400" dirty="0" smtClean="0">
                <a:solidFill>
                  <a:schemeClr val="tx1"/>
                </a:solidFill>
                <a:latin typeface="Times New Roman" pitchFamily="18" charset="0"/>
                <a:ea typeface="Times New Roman"/>
                <a:cs typeface="Times New Roman" pitchFamily="18" charset="0"/>
              </a:rPr>
              <a:t>№ 8 «Калинонька», освіта повна вища звітує про основні напрямки своєї діяльності за 2024/2025 навчальний рік</a:t>
            </a:r>
            <a:endParaRPr lang="uk-UA" sz="1400" dirty="0">
              <a:solidFill>
                <a:schemeClr val="tx1"/>
              </a:solidFill>
              <a:latin typeface="Times New Roman" pitchFamily="18" charset="0"/>
              <a:cs typeface="Times New Roman" pitchFamily="18" charset="0"/>
            </a:endParaRPr>
          </a:p>
        </p:txBody>
      </p:sp>
      <p:pic>
        <p:nvPicPr>
          <p:cNvPr id="4098" name="Picture 2" descr="Засідання постійних комісій | СУРСЬКО-ЛИТОВСЬКА СІЛЬСЬКА РАД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188640"/>
            <a:ext cx="5076825" cy="329642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dissolv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57200" y="274638"/>
            <a:ext cx="8229600" cy="582594"/>
          </a:xfrm>
        </p:spPr>
        <p:txBody>
          <a:bodyPr>
            <a:noAutofit/>
          </a:bodyPr>
          <a:lstStyle/>
          <a:p>
            <a:pPr marL="0" indent="0" algn="ctr">
              <a:buNone/>
            </a:pPr>
            <a:r>
              <a:rPr lang="uk-UA" sz="4400" b="1" i="1" dirty="0" smtClean="0">
                <a:solidFill>
                  <a:srgbClr val="FF0000"/>
                </a:solidFill>
                <a:latin typeface="Times New Roman" pitchFamily="18" charset="0"/>
                <a:cs typeface="Times New Roman" pitchFamily="18" charset="0"/>
              </a:rPr>
              <a:t>Свята, виставки</a:t>
            </a:r>
            <a:endParaRPr lang="ru-RU" sz="4400" b="1" i="1" dirty="0">
              <a:solidFill>
                <a:srgbClr val="FF0000"/>
              </a:solidFill>
              <a:latin typeface="Times New Roman" pitchFamily="18" charset="0"/>
              <a:cs typeface="Times New Roman" pitchFamily="18" charset="0"/>
            </a:endParaRPr>
          </a:p>
        </p:txBody>
      </p:sp>
      <p:sp>
        <p:nvSpPr>
          <p:cNvPr id="4" name="TextBox 3"/>
          <p:cNvSpPr txBox="1"/>
          <p:nvPr/>
        </p:nvSpPr>
        <p:spPr>
          <a:xfrm>
            <a:off x="755576" y="1124744"/>
            <a:ext cx="8136904" cy="954107"/>
          </a:xfrm>
          <a:prstGeom prst="rect">
            <a:avLst/>
          </a:prstGeom>
          <a:noFill/>
        </p:spPr>
        <p:txBody>
          <a:bodyPr wrap="square" rtlCol="0">
            <a:spAutoFit/>
          </a:bodyPr>
          <a:lstStyle/>
          <a:p>
            <a:r>
              <a:rPr lang="uk-UA" sz="1400" dirty="0" smtClean="0"/>
              <a:t>     </a:t>
            </a:r>
            <a:r>
              <a:rPr lang="uk-UA" sz="1400" dirty="0" smtClean="0">
                <a:latin typeface="Times New Roman" pitchFamily="18" charset="0"/>
                <a:cs typeface="Times New Roman" pitchFamily="18" charset="0"/>
              </a:rPr>
              <a:t>Незалежно від ситуації в країні, педагогічними працівниками закладу продовжувалась робота щодо розвитку та виховання у дітей творчості та талантів, як у режимі он-лайн так і очно були проведені різноманітні заходи, свята та розваги, адже діти – це наші квіти, це наше майбутнє тому вони повинні жити у світі гри, казки, музики фантазії та творчості.</a:t>
            </a:r>
            <a:endParaRPr lang="uk-UA" sz="1400" dirty="0">
              <a:latin typeface="Times New Roman" pitchFamily="18" charset="0"/>
              <a:cs typeface="Times New Roman" pitchFamily="18" charset="0"/>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8898" y="2276872"/>
            <a:ext cx="3528392" cy="3528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2276872"/>
            <a:ext cx="3528391" cy="3528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dissolv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404664"/>
            <a:ext cx="4110183" cy="3082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descr="http://dnz8.xn----7sbf6bgsdfd9q.xn--j1amh/wp-content/uploads/2025/05/20250516_10374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386408"/>
            <a:ext cx="4173463" cy="3130097"/>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dnz8.xn----7sbf6bgsdfd9q.xn--j1amh/wp-content/uploads/2025/05/0-02-05-1904a8dde6b9edd701ccc6fada262f79b95da34b0ad0903c20fac8a791eb9032_c6cc8b9b-640x30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198" y="3741124"/>
            <a:ext cx="4170785" cy="2712212"/>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http://dnz8.xn----7sbf6bgsdfd9q.xn--j1amh/wp-content/uploads/2024/10/%D0%B8%D0%B7%D0%BE%D0%B1%D1%80%D0%B0%D0%B6%D0%B5%D0%BD%D0%B8%D0%B5_viber_2024-10-17_11-13-36-526-640x300.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16016" y="3741124"/>
            <a:ext cx="4110182" cy="27122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dissolv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887" y="1024236"/>
            <a:ext cx="3312368" cy="4752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476672"/>
            <a:ext cx="4402941" cy="2923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7984" y="3933056"/>
            <a:ext cx="4330933" cy="2721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6755984"/>
      </p:ext>
    </p:extLst>
  </p:cSld>
  <p:clrMapOvr>
    <a:masterClrMapping/>
  </p:clrMapOvr>
  <p:transition spd="med">
    <p:dissolv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208112" y="116632"/>
            <a:ext cx="8229600" cy="582594"/>
          </a:xfrm>
        </p:spPr>
        <p:txBody>
          <a:bodyPr>
            <a:noAutofit/>
          </a:bodyPr>
          <a:lstStyle/>
          <a:p>
            <a:pPr marL="0" indent="0" algn="ctr">
              <a:buNone/>
            </a:pPr>
            <a:r>
              <a:rPr lang="uk-UA" sz="4400" b="1" dirty="0" smtClean="0">
                <a:solidFill>
                  <a:srgbClr val="FF0000"/>
                </a:solidFill>
                <a:latin typeface="Monotype Corsiva" pitchFamily="66" charset="0"/>
                <a:cs typeface="Times New Roman" pitchFamily="18" charset="0"/>
              </a:rPr>
              <a:t>Логопедична робота</a:t>
            </a:r>
            <a:endParaRPr lang="ru-RU" sz="4400" b="1" dirty="0">
              <a:solidFill>
                <a:srgbClr val="FF0000"/>
              </a:solidFill>
              <a:latin typeface="Monotype Corsiva" pitchFamily="66" charset="0"/>
              <a:cs typeface="Times New Roman" pitchFamily="18" charset="0"/>
            </a:endParaRPr>
          </a:p>
        </p:txBody>
      </p:sp>
      <p:sp>
        <p:nvSpPr>
          <p:cNvPr id="22529" name="Rectangle 1"/>
          <p:cNvSpPr>
            <a:spLocks noChangeArrowheads="1"/>
          </p:cNvSpPr>
          <p:nvPr/>
        </p:nvSpPr>
        <p:spPr bwMode="auto">
          <a:xfrm>
            <a:off x="208112" y="1797103"/>
            <a:ext cx="8712968" cy="147578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lnSpc>
                <a:spcPct val="115000"/>
              </a:lnSpc>
              <a:spcAft>
                <a:spcPts val="0"/>
              </a:spcAft>
            </a:pPr>
            <a:endParaRPr lang="uk-UA" sz="1400" dirty="0" smtClean="0">
              <a:latin typeface="Times New Roman"/>
              <a:ea typeface="Calibri"/>
              <a:cs typeface="Times New Roman"/>
            </a:endParaRPr>
          </a:p>
          <a:p>
            <a:pPr algn="just">
              <a:lnSpc>
                <a:spcPct val="115000"/>
              </a:lnSpc>
              <a:spcAft>
                <a:spcPts val="0"/>
              </a:spcAft>
            </a:pPr>
            <a:endParaRPr lang="uk-UA" sz="1400" dirty="0">
              <a:latin typeface="Times New Roman"/>
              <a:ea typeface="Calibri"/>
              <a:cs typeface="Times New Roman"/>
            </a:endParaRPr>
          </a:p>
          <a:p>
            <a:pPr algn="just">
              <a:lnSpc>
                <a:spcPct val="115000"/>
              </a:lnSpc>
              <a:spcAft>
                <a:spcPts val="0"/>
              </a:spcAft>
            </a:pPr>
            <a:endParaRPr lang="uk-UA" sz="1400" dirty="0" smtClean="0">
              <a:latin typeface="Times New Roman"/>
              <a:ea typeface="Calibri"/>
              <a:cs typeface="Times New Roman"/>
            </a:endParaRPr>
          </a:p>
          <a:p>
            <a:pPr indent="270510" algn="just">
              <a:lnSpc>
                <a:spcPct val="115000"/>
              </a:lnSpc>
              <a:spcAft>
                <a:spcPts val="0"/>
              </a:spcAft>
            </a:pPr>
            <a:endParaRPr lang="uk-UA" sz="1200" b="1" dirty="0">
              <a:solidFill>
                <a:srgbClr val="FF0000"/>
              </a:solidFill>
              <a:latin typeface="Calibri"/>
              <a:ea typeface="Calibri"/>
              <a:cs typeface="Times New Roman"/>
            </a:endParaRPr>
          </a:p>
          <a:p>
            <a:pPr indent="270510" algn="just">
              <a:lnSpc>
                <a:spcPct val="115000"/>
              </a:lnSpc>
              <a:spcAft>
                <a:spcPts val="0"/>
              </a:spcAft>
            </a:pPr>
            <a:endParaRPr lang="uk-UA" sz="1200" b="1" dirty="0" smtClean="0">
              <a:solidFill>
                <a:srgbClr val="FF0000"/>
              </a:solidFill>
              <a:latin typeface="Calibri"/>
              <a:ea typeface="Calibri"/>
              <a:cs typeface="Times New Roman"/>
            </a:endParaRPr>
          </a:p>
          <a:p>
            <a:endParaRPr lang="ru-RU" sz="1400" dirty="0">
              <a:latin typeface="Times New Roman" pitchFamily="18" charset="0"/>
              <a:cs typeface="Times New Roman" pitchFamily="18" charset="0"/>
            </a:endParaRPr>
          </a:p>
        </p:txBody>
      </p:sp>
      <p:pic>
        <p:nvPicPr>
          <p:cNvPr id="4097"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12786" y="4005064"/>
            <a:ext cx="1818828" cy="2598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98537" y="4298082"/>
            <a:ext cx="6804248" cy="584775"/>
          </a:xfrm>
          <a:prstGeom prst="rect">
            <a:avLst/>
          </a:prstGeom>
          <a:noFill/>
        </p:spPr>
        <p:txBody>
          <a:bodyPr wrap="square" rtlCol="0">
            <a:spAutoFit/>
          </a:bodyPr>
          <a:lstStyle/>
          <a:p>
            <a:r>
              <a:rPr lang="ru-RU" sz="1400" b="1" dirty="0">
                <a:solidFill>
                  <a:srgbClr val="FF0000"/>
                </a:solidFill>
                <a:latin typeface="Times New Roman"/>
                <a:ea typeface="Calibri"/>
                <a:cs typeface="Times New Roman"/>
              </a:rPr>
              <a:t>Результат</a:t>
            </a:r>
            <a:r>
              <a:rPr lang="uk-UA" sz="1400" b="1" dirty="0">
                <a:solidFill>
                  <a:srgbClr val="FF0000"/>
                </a:solidFill>
                <a:latin typeface="Times New Roman"/>
                <a:ea typeface="Calibri"/>
                <a:cs typeface="Times New Roman"/>
              </a:rPr>
              <a:t>и обстеження дітей  з врахуванням  виявлених мовленнєвих вад у дітей.</a:t>
            </a:r>
            <a:endParaRPr lang="uk-UA" sz="1400" b="1" dirty="0">
              <a:solidFill>
                <a:srgbClr val="FF0000"/>
              </a:solidFill>
              <a:latin typeface="Calibri"/>
              <a:ea typeface="Calibri"/>
              <a:cs typeface="Times New Roman"/>
            </a:endParaRPr>
          </a:p>
          <a:p>
            <a:endParaRPr lang="uk-UA" dirty="0"/>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769" y="1292286"/>
            <a:ext cx="1872845" cy="2485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209675" y="908720"/>
            <a:ext cx="6649888" cy="3888757"/>
          </a:xfrm>
          <a:prstGeom prst="rect">
            <a:avLst/>
          </a:prstGeom>
        </p:spPr>
        <p:txBody>
          <a:bodyPr wrap="square">
            <a:spAutoFit/>
          </a:bodyPr>
          <a:lstStyle/>
          <a:p>
            <a:pPr algn="just">
              <a:spcAft>
                <a:spcPts val="0"/>
              </a:spcAft>
            </a:pPr>
            <a:r>
              <a:rPr lang="uk-UA" sz="1400" dirty="0" err="1">
                <a:latin typeface="Times New Roman" pitchFamily="18" charset="0"/>
                <a:ea typeface="Calibri"/>
                <a:cs typeface="Times New Roman" pitchFamily="18" charset="0"/>
              </a:rPr>
              <a:t>Корекційно-відновлювальна</a:t>
            </a:r>
            <a:r>
              <a:rPr lang="uk-UA" sz="1400" dirty="0">
                <a:latin typeface="Times New Roman" pitchFamily="18" charset="0"/>
                <a:ea typeface="Calibri"/>
                <a:cs typeface="Times New Roman" pitchFamily="18" charset="0"/>
              </a:rPr>
              <a:t> робота проводилася  за програмами:</a:t>
            </a:r>
            <a:endParaRPr lang="uk-UA" sz="1400" dirty="0">
              <a:latin typeface="Times New Roman" pitchFamily="18" charset="0"/>
              <a:ea typeface="Times New Roman"/>
              <a:cs typeface="Times New Roman" pitchFamily="18" charset="0"/>
            </a:endParaRPr>
          </a:p>
          <a:p>
            <a:pPr algn="just">
              <a:spcAft>
                <a:spcPts val="0"/>
              </a:spcAft>
            </a:pPr>
            <a:r>
              <a:rPr lang="uk-UA" sz="1400" dirty="0">
                <a:latin typeface="Times New Roman" pitchFamily="18" charset="0"/>
                <a:ea typeface="Calibri"/>
                <a:cs typeface="Times New Roman" pitchFamily="18" charset="0"/>
              </a:rPr>
              <a:t>1. Програма </a:t>
            </a:r>
            <a:r>
              <a:rPr lang="uk-UA" sz="1400" dirty="0" err="1">
                <a:latin typeface="Times New Roman" pitchFamily="18" charset="0"/>
                <a:ea typeface="Calibri"/>
                <a:cs typeface="Times New Roman" pitchFamily="18" charset="0"/>
              </a:rPr>
              <a:t>Корекційно-розвиткова</a:t>
            </a:r>
            <a:r>
              <a:rPr lang="uk-UA" sz="1400" dirty="0">
                <a:latin typeface="Times New Roman" pitchFamily="18" charset="0"/>
                <a:ea typeface="Calibri"/>
                <a:cs typeface="Times New Roman" pitchFamily="18" charset="0"/>
              </a:rPr>
              <a:t> робота з дітьми  із загальним та фонетико-фонематичним недорозвиненням  мовлення (І. Кравцова, Л.</a:t>
            </a:r>
            <a:r>
              <a:rPr lang="uk-UA" sz="1400" dirty="0" err="1">
                <a:latin typeface="Times New Roman" pitchFamily="18" charset="0"/>
                <a:ea typeface="Calibri"/>
                <a:cs typeface="Times New Roman" pitchFamily="18" charset="0"/>
              </a:rPr>
              <a:t>Стахова</a:t>
            </a:r>
            <a:r>
              <a:rPr lang="uk-UA" sz="1400" dirty="0">
                <a:latin typeface="Times New Roman" pitchFamily="18" charset="0"/>
                <a:ea typeface="Calibri"/>
                <a:cs typeface="Times New Roman" pitchFamily="18" charset="0"/>
              </a:rPr>
              <a:t>)</a:t>
            </a:r>
            <a:endParaRPr lang="uk-UA" sz="1400" dirty="0">
              <a:latin typeface="Times New Roman" pitchFamily="18" charset="0"/>
              <a:ea typeface="Times New Roman"/>
              <a:cs typeface="Times New Roman" pitchFamily="18" charset="0"/>
            </a:endParaRPr>
          </a:p>
          <a:p>
            <a:pPr algn="just">
              <a:spcAft>
                <a:spcPts val="0"/>
              </a:spcAft>
            </a:pPr>
            <a:r>
              <a:rPr lang="uk-UA" sz="1400" dirty="0">
                <a:latin typeface="Times New Roman" pitchFamily="18" charset="0"/>
                <a:ea typeface="Calibri"/>
                <a:cs typeface="Times New Roman" pitchFamily="18" charset="0"/>
              </a:rPr>
              <a:t>2. Програма розвитку дітей «</a:t>
            </a:r>
            <a:r>
              <a:rPr lang="uk-UA" sz="1400" dirty="0" err="1">
                <a:latin typeface="Times New Roman" pitchFamily="18" charset="0"/>
                <a:ea typeface="Calibri"/>
                <a:cs typeface="Times New Roman" pitchFamily="18" charset="0"/>
              </a:rPr>
              <a:t>Корекційне</a:t>
            </a:r>
            <a:r>
              <a:rPr lang="uk-UA" sz="1400" dirty="0">
                <a:latin typeface="Times New Roman" pitchFamily="18" charset="0"/>
                <a:ea typeface="Calibri"/>
                <a:cs typeface="Times New Roman" pitchFamily="18" charset="0"/>
              </a:rPr>
              <a:t> навчання з розвитку мовлення дітей старшого дошкільного віку із ЗНМ ( </a:t>
            </a:r>
            <a:r>
              <a:rPr lang="uk-UA" sz="1400" dirty="0" err="1">
                <a:latin typeface="Times New Roman" pitchFamily="18" charset="0"/>
                <a:ea typeface="Calibri"/>
                <a:cs typeface="Times New Roman" pitchFamily="18" charset="0"/>
              </a:rPr>
              <a:t>Трофіменко</a:t>
            </a:r>
            <a:r>
              <a:rPr lang="uk-UA" sz="1400" dirty="0">
                <a:latin typeface="Times New Roman" pitchFamily="18" charset="0"/>
                <a:ea typeface="Calibri"/>
                <a:cs typeface="Times New Roman" pitchFamily="18" charset="0"/>
              </a:rPr>
              <a:t> М.І.)</a:t>
            </a:r>
            <a:endParaRPr lang="uk-UA" sz="1400" dirty="0">
              <a:latin typeface="Times New Roman" pitchFamily="18" charset="0"/>
              <a:ea typeface="Times New Roman"/>
              <a:cs typeface="Times New Roman" pitchFamily="18" charset="0"/>
            </a:endParaRPr>
          </a:p>
          <a:p>
            <a:pPr algn="just"/>
            <a:r>
              <a:rPr lang="uk-UA" sz="1400" dirty="0">
                <a:solidFill>
                  <a:srgbClr val="000000"/>
                </a:solidFill>
                <a:latin typeface="Times New Roman" pitchFamily="18" charset="0"/>
                <a:cs typeface="Times New Roman" pitchFamily="18" charset="0"/>
              </a:rPr>
              <a:t>Розпочала свою роботу з  обстеження усного мовлення:</a:t>
            </a:r>
            <a:endParaRPr lang="uk-UA" sz="1400" dirty="0">
              <a:latin typeface="Times New Roman" pitchFamily="18" charset="0"/>
              <a:cs typeface="Times New Roman" pitchFamily="18" charset="0"/>
            </a:endParaRPr>
          </a:p>
          <a:p>
            <a:pPr marL="342900" lvl="0" indent="-342900" algn="just">
              <a:lnSpc>
                <a:spcPct val="115000"/>
              </a:lnSpc>
              <a:spcAft>
                <a:spcPts val="1000"/>
              </a:spcAft>
              <a:buFont typeface="Symbol"/>
              <a:buChar char=""/>
            </a:pPr>
            <a:r>
              <a:rPr lang="uk-UA" sz="1400" dirty="0">
                <a:solidFill>
                  <a:srgbClr val="000000"/>
                </a:solidFill>
                <a:latin typeface="Times New Roman" pitchFamily="18" charset="0"/>
                <a:cs typeface="Times New Roman" pitchFamily="18" charset="0"/>
              </a:rPr>
              <a:t>просодична сторона мовлення(темп, ритм, інтонація);</a:t>
            </a:r>
            <a:endParaRPr lang="uk-UA" sz="1400" dirty="0">
              <a:latin typeface="Times New Roman" pitchFamily="18" charset="0"/>
              <a:cs typeface="Times New Roman" pitchFamily="18" charset="0"/>
            </a:endParaRPr>
          </a:p>
          <a:p>
            <a:pPr marL="342900" lvl="0" indent="-342900" algn="just">
              <a:lnSpc>
                <a:spcPct val="115000"/>
              </a:lnSpc>
              <a:spcAft>
                <a:spcPts val="1000"/>
              </a:spcAft>
              <a:buFont typeface="Symbol"/>
              <a:buChar char=""/>
            </a:pPr>
            <a:r>
              <a:rPr lang="uk-UA" sz="1400" dirty="0">
                <a:solidFill>
                  <a:srgbClr val="000000"/>
                </a:solidFill>
                <a:latin typeface="Times New Roman" pitchFamily="18" charset="0"/>
                <a:cs typeface="Times New Roman" pitchFamily="18" charset="0"/>
              </a:rPr>
              <a:t>фонетична сторона мови (</a:t>
            </a:r>
            <a:r>
              <a:rPr lang="uk-UA" sz="1400" dirty="0" err="1">
                <a:solidFill>
                  <a:srgbClr val="000000"/>
                </a:solidFill>
                <a:latin typeface="Times New Roman" pitchFamily="18" charset="0"/>
                <a:cs typeface="Times New Roman" pitchFamily="18" charset="0"/>
              </a:rPr>
              <a:t>звуковимова</a:t>
            </a:r>
            <a:r>
              <a:rPr lang="uk-UA" sz="1400" dirty="0">
                <a:solidFill>
                  <a:srgbClr val="000000"/>
                </a:solidFill>
                <a:latin typeface="Times New Roman" pitchFamily="18" charset="0"/>
                <a:cs typeface="Times New Roman" pitchFamily="18" charset="0"/>
              </a:rPr>
              <a:t>);</a:t>
            </a:r>
            <a:endParaRPr lang="uk-UA" sz="1400" dirty="0">
              <a:latin typeface="Times New Roman" pitchFamily="18" charset="0"/>
              <a:cs typeface="Times New Roman" pitchFamily="18" charset="0"/>
            </a:endParaRPr>
          </a:p>
          <a:p>
            <a:pPr marL="342900" lvl="0" indent="-342900" algn="just">
              <a:lnSpc>
                <a:spcPct val="115000"/>
              </a:lnSpc>
              <a:spcAft>
                <a:spcPts val="1000"/>
              </a:spcAft>
              <a:buFont typeface="Symbol"/>
              <a:buChar char=""/>
            </a:pPr>
            <a:r>
              <a:rPr lang="uk-UA" sz="1400" dirty="0">
                <a:solidFill>
                  <a:srgbClr val="000000"/>
                </a:solidFill>
                <a:latin typeface="Times New Roman" pitchFamily="18" charset="0"/>
                <a:cs typeface="Times New Roman" pitchFamily="18" charset="0"/>
              </a:rPr>
              <a:t>фонематичні процеси (звуковий аналіз та синтез);</a:t>
            </a:r>
            <a:endParaRPr lang="uk-UA" sz="1400" dirty="0">
              <a:latin typeface="Times New Roman" pitchFamily="18" charset="0"/>
              <a:cs typeface="Times New Roman" pitchFamily="18" charset="0"/>
            </a:endParaRPr>
          </a:p>
          <a:p>
            <a:pPr marL="342900" lvl="0" indent="-342900" algn="just">
              <a:lnSpc>
                <a:spcPct val="115000"/>
              </a:lnSpc>
              <a:spcAft>
                <a:spcPts val="1000"/>
              </a:spcAft>
              <a:buFont typeface="Symbol"/>
              <a:buChar char=""/>
            </a:pPr>
            <a:r>
              <a:rPr lang="uk-UA" sz="1400" dirty="0">
                <a:solidFill>
                  <a:srgbClr val="000000"/>
                </a:solidFill>
                <a:latin typeface="Times New Roman" pitchFamily="18" charset="0"/>
                <a:cs typeface="Times New Roman" pitchFamily="18" charset="0"/>
              </a:rPr>
              <a:t>словниковий запас;</a:t>
            </a:r>
            <a:endParaRPr lang="uk-UA" sz="1400" dirty="0">
              <a:latin typeface="Times New Roman" pitchFamily="18" charset="0"/>
              <a:cs typeface="Times New Roman" pitchFamily="18" charset="0"/>
            </a:endParaRPr>
          </a:p>
          <a:p>
            <a:pPr marL="342900" lvl="0" indent="-342900" algn="just">
              <a:lnSpc>
                <a:spcPct val="115000"/>
              </a:lnSpc>
              <a:spcAft>
                <a:spcPts val="1000"/>
              </a:spcAft>
              <a:buFont typeface="Symbol"/>
              <a:buChar char=""/>
            </a:pPr>
            <a:r>
              <a:rPr lang="uk-UA" sz="1400" dirty="0">
                <a:solidFill>
                  <a:srgbClr val="000000"/>
                </a:solidFill>
                <a:latin typeface="Times New Roman" pitchFamily="18" charset="0"/>
                <a:cs typeface="Times New Roman" pitchFamily="18" charset="0"/>
              </a:rPr>
              <a:t>лексико-граматичний лад мовлення;</a:t>
            </a:r>
            <a:endParaRPr lang="uk-UA" sz="1400" dirty="0">
              <a:latin typeface="Times New Roman" pitchFamily="18" charset="0"/>
              <a:cs typeface="Times New Roman" pitchFamily="18" charset="0"/>
            </a:endParaRPr>
          </a:p>
          <a:p>
            <a:pPr marL="342900" lvl="0" indent="-342900" algn="just">
              <a:lnSpc>
                <a:spcPct val="115000"/>
              </a:lnSpc>
              <a:spcAft>
                <a:spcPts val="1000"/>
              </a:spcAft>
              <a:buFont typeface="Symbol"/>
              <a:buChar char=""/>
            </a:pPr>
            <a:r>
              <a:rPr lang="uk-UA" sz="1400" dirty="0">
                <a:solidFill>
                  <a:srgbClr val="000000"/>
                </a:solidFill>
                <a:latin typeface="Times New Roman" pitchFamily="18" charset="0"/>
                <a:cs typeface="Times New Roman" pitchFamily="18" charset="0"/>
              </a:rPr>
              <a:t>дрібна моторика</a:t>
            </a:r>
            <a:endParaRPr lang="uk-UA" sz="1400" dirty="0">
              <a:latin typeface="Times New Roman" pitchFamily="18" charset="0"/>
              <a:cs typeface="Times New Roman" pitchFamily="18" charset="0"/>
            </a:endParaRPr>
          </a:p>
          <a:p>
            <a:pPr indent="270510" algn="just">
              <a:lnSpc>
                <a:spcPct val="115000"/>
              </a:lnSpc>
              <a:spcAft>
                <a:spcPts val="0"/>
              </a:spcAft>
            </a:pPr>
            <a:endParaRPr lang="uk-UA" sz="1400" dirty="0">
              <a:effectLst/>
              <a:latin typeface="Calibri"/>
              <a:ea typeface="Calibri"/>
              <a:cs typeface="Times New Roman"/>
            </a:endParaRPr>
          </a:p>
        </p:txBody>
      </p:sp>
      <p:graphicFrame>
        <p:nvGraphicFramePr>
          <p:cNvPr id="2" name="Таблица 1"/>
          <p:cNvGraphicFramePr>
            <a:graphicFrameLocks noGrp="1"/>
          </p:cNvGraphicFramePr>
          <p:nvPr>
            <p:extLst>
              <p:ext uri="{D42A27DB-BD31-4B8C-83A1-F6EECF244321}">
                <p14:modId xmlns:p14="http://schemas.microsoft.com/office/powerpoint/2010/main" val="547932800"/>
              </p:ext>
            </p:extLst>
          </p:nvPr>
        </p:nvGraphicFramePr>
        <p:xfrm>
          <a:off x="755576" y="4877550"/>
          <a:ext cx="5472608" cy="1071731"/>
        </p:xfrm>
        <a:graphic>
          <a:graphicData uri="http://schemas.openxmlformats.org/drawingml/2006/table">
            <a:tbl>
              <a:tblPr firstRow="1" firstCol="1" bandRow="1" bandCol="1"/>
              <a:tblGrid>
                <a:gridCol w="1704376"/>
                <a:gridCol w="1884116"/>
                <a:gridCol w="1884116"/>
              </a:tblGrid>
              <a:tr h="267933">
                <a:tc>
                  <a:txBody>
                    <a:bodyPr/>
                    <a:lstStyle/>
                    <a:p>
                      <a:pPr indent="-180340" algn="just">
                        <a:spcAft>
                          <a:spcPts val="0"/>
                        </a:spcAft>
                      </a:pPr>
                      <a:r>
                        <a:rPr lang="uk-UA" sz="1400">
                          <a:effectLst/>
                          <a:latin typeface="Times New Roman"/>
                          <a:ea typeface="Calibri"/>
                        </a:rPr>
                        <a:t>             Період</a:t>
                      </a:r>
                      <a:endParaRPr lang="uk-UA"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indent="-180340" algn="ctr">
                        <a:spcAft>
                          <a:spcPts val="0"/>
                        </a:spcAft>
                      </a:pPr>
                      <a:r>
                        <a:rPr lang="uk-UA" sz="1400">
                          <a:effectLst/>
                          <a:latin typeface="Times New Roman"/>
                          <a:ea typeface="Calibri"/>
                        </a:rPr>
                        <a:t>Кількість дітей</a:t>
                      </a:r>
                      <a:endParaRPr lang="uk-UA"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uk-UA"/>
                    </a:p>
                  </a:txBody>
                  <a:tcPr/>
                </a:tc>
              </a:tr>
              <a:tr h="535865">
                <a:tc rowSpan="2">
                  <a:txBody>
                    <a:bodyPr/>
                    <a:lstStyle/>
                    <a:p>
                      <a:pPr indent="-180340" algn="just">
                        <a:spcAft>
                          <a:spcPts val="0"/>
                        </a:spcAft>
                      </a:pPr>
                      <a:r>
                        <a:rPr lang="uk-UA" sz="1400" dirty="0">
                          <a:effectLst/>
                          <a:latin typeface="Times New Roman"/>
                          <a:ea typeface="Calibri"/>
                        </a:rPr>
                        <a:t>       Вересень </a:t>
                      </a:r>
                      <a:endParaRPr lang="uk-UA" sz="1200" dirty="0">
                        <a:effectLst/>
                        <a:latin typeface="Times New Roman"/>
                        <a:ea typeface="Times New Roman"/>
                      </a:endParaRPr>
                    </a:p>
                    <a:p>
                      <a:pPr indent="-180340" algn="just">
                        <a:spcAft>
                          <a:spcPts val="0"/>
                        </a:spcAft>
                      </a:pPr>
                      <a:r>
                        <a:rPr lang="uk-UA" sz="1400" dirty="0">
                          <a:effectLst/>
                          <a:latin typeface="Times New Roman"/>
                          <a:ea typeface="Calibri"/>
                        </a:rPr>
                        <a:t>       Травень</a:t>
                      </a:r>
                      <a:endParaRPr lang="uk-UA"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91465" indent="-180340" algn="just">
                        <a:spcAft>
                          <a:spcPts val="0"/>
                        </a:spcAft>
                      </a:pPr>
                      <a:r>
                        <a:rPr lang="uk-UA" sz="1400">
                          <a:effectLst/>
                          <a:latin typeface="Times New Roman"/>
                          <a:ea typeface="Calibri"/>
                        </a:rPr>
                        <a:t>Всього дітей        </a:t>
                      </a:r>
                      <a:endParaRPr lang="uk-UA"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just">
                        <a:spcAft>
                          <a:spcPts val="0"/>
                        </a:spcAft>
                      </a:pPr>
                      <a:r>
                        <a:rPr lang="uk-UA" sz="1400">
                          <a:effectLst/>
                          <a:latin typeface="Times New Roman"/>
                          <a:ea typeface="Calibri"/>
                        </a:rPr>
                        <a:t>              ЗНМ</a:t>
                      </a:r>
                      <a:endParaRPr lang="uk-UA" sz="1200">
                        <a:effectLst/>
                        <a:latin typeface="Times New Roman"/>
                        <a:ea typeface="Times New Roman"/>
                      </a:endParaRPr>
                    </a:p>
                    <a:p>
                      <a:pPr indent="-180340" algn="just">
                        <a:spcAft>
                          <a:spcPts val="0"/>
                        </a:spcAft>
                      </a:pPr>
                      <a:r>
                        <a:rPr lang="uk-UA" sz="1400">
                          <a:effectLst/>
                          <a:latin typeface="Times New Roman"/>
                          <a:ea typeface="Calibri"/>
                        </a:rPr>
                        <a:t>           Дизартрія</a:t>
                      </a:r>
                      <a:endParaRPr lang="uk-UA"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7933">
                <a:tc vMerge="1">
                  <a:txBody>
                    <a:bodyPr/>
                    <a:lstStyle/>
                    <a:p>
                      <a:endParaRPr lang="uk-UA"/>
                    </a:p>
                  </a:txBody>
                  <a:tcPr/>
                </a:tc>
                <a:tc>
                  <a:txBody>
                    <a:bodyPr/>
                    <a:lstStyle/>
                    <a:p>
                      <a:pPr indent="-180340" algn="ctr">
                        <a:spcAft>
                          <a:spcPts val="0"/>
                        </a:spcAft>
                      </a:pPr>
                      <a:r>
                        <a:rPr lang="uk-UA" sz="1400">
                          <a:effectLst/>
                          <a:latin typeface="Times New Roman"/>
                          <a:ea typeface="Calibri"/>
                        </a:rPr>
                        <a:t>32</a:t>
                      </a:r>
                      <a:endParaRPr lang="uk-UA"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spcAft>
                          <a:spcPts val="0"/>
                        </a:spcAft>
                      </a:pPr>
                      <a:r>
                        <a:rPr lang="uk-UA" sz="1400" dirty="0">
                          <a:effectLst/>
                          <a:latin typeface="Times New Roman"/>
                          <a:ea typeface="Calibri"/>
                        </a:rPr>
                        <a:t>32</a:t>
                      </a:r>
                      <a:endParaRPr lang="uk-UA"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spd="med">
    <p:dissolv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71758" y="969496"/>
            <a:ext cx="5572164" cy="307777"/>
          </a:xfrm>
          <a:prstGeom prst="rect">
            <a:avLst/>
          </a:prstGeom>
          <a:noFill/>
        </p:spPr>
        <p:txBody>
          <a:bodyPr wrap="square" rtlCol="0">
            <a:spAutoFit/>
          </a:bodyPr>
          <a:lstStyle/>
          <a:p>
            <a:pPr marL="457200" algn="just">
              <a:spcAft>
                <a:spcPts val="0"/>
              </a:spcAft>
            </a:pPr>
            <a:endParaRPr lang="uk-UA" sz="1400" dirty="0">
              <a:effectLst/>
              <a:latin typeface="Times New Roman"/>
              <a:ea typeface="Times New Roman"/>
            </a:endParaRPr>
          </a:p>
        </p:txBody>
      </p:sp>
      <p:sp>
        <p:nvSpPr>
          <p:cNvPr id="6" name="TextBox 5"/>
          <p:cNvSpPr txBox="1"/>
          <p:nvPr/>
        </p:nvSpPr>
        <p:spPr>
          <a:xfrm>
            <a:off x="3428992" y="3857628"/>
            <a:ext cx="4643470" cy="307777"/>
          </a:xfrm>
          <a:prstGeom prst="rect">
            <a:avLst/>
          </a:prstGeom>
          <a:noFill/>
        </p:spPr>
        <p:txBody>
          <a:bodyPr wrap="square" rtlCol="0">
            <a:spAutoFit/>
          </a:bodyPr>
          <a:lstStyle/>
          <a:p>
            <a:pPr algn="just"/>
            <a:r>
              <a:rPr lang="uk-UA" sz="1400" dirty="0" smtClean="0">
                <a:latin typeface="Times New Roman" pitchFamily="18" charset="0"/>
                <a:cs typeface="Times New Roman" pitchFamily="18" charset="0"/>
              </a:rPr>
              <a:t>       </a:t>
            </a:r>
            <a:endParaRPr lang="ru-RU" dirty="0"/>
          </a:p>
        </p:txBody>
      </p:sp>
      <p:sp>
        <p:nvSpPr>
          <p:cNvPr id="19461" name="Rectangle 5"/>
          <p:cNvSpPr>
            <a:spLocks noChangeArrowheads="1"/>
          </p:cNvSpPr>
          <p:nvPr/>
        </p:nvSpPr>
        <p:spPr bwMode="auto">
          <a:xfrm>
            <a:off x="0" y="1"/>
            <a:ext cx="7929586"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p>
          <a:p>
            <a:pPr marL="0" marR="0" lvl="0" indent="0" algn="just" defTabSz="914400" rtl="0" eaLnBrk="1" fontAlgn="base" latinLnBrk="0" hangingPunct="1">
              <a:lnSpc>
                <a:spcPct val="100000"/>
              </a:lnSpc>
              <a:spcBef>
                <a:spcPct val="0"/>
              </a:spcBef>
              <a:spcAft>
                <a:spcPct val="0"/>
              </a:spcAft>
              <a:buClrTx/>
              <a:buSzTx/>
              <a:buFontTx/>
              <a:buNone/>
              <a:tabLst/>
            </a:pPr>
            <a:endParaRPr lang="uk-UA" sz="1400" dirty="0" smtClean="0">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uk-UA" sz="1400" dirty="0" smtClean="0">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uk-UA" sz="1400" dirty="0" smtClean="0">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uk-UA" sz="1400" dirty="0" smtClean="0">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uk-UA"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12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240" y="188640"/>
            <a:ext cx="2175334" cy="1656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107504" y="9399"/>
            <a:ext cx="6750496" cy="6689011"/>
          </a:xfrm>
          <a:prstGeom prst="rect">
            <a:avLst/>
          </a:prstGeom>
        </p:spPr>
        <p:txBody>
          <a:bodyPr wrap="square">
            <a:spAutoFit/>
          </a:bodyPr>
          <a:lstStyle/>
          <a:p>
            <a:pPr algn="just"/>
            <a:r>
              <a:rPr lang="uk-UA" sz="1200" dirty="0">
                <a:solidFill>
                  <a:srgbClr val="000000"/>
                </a:solidFill>
                <a:latin typeface="Times New Roman" pitchFamily="18" charset="0"/>
                <a:cs typeface="Times New Roman" pitchFamily="18" charset="0"/>
              </a:rPr>
              <a:t>Діти які лишаються на наступний навчальний рік:  </a:t>
            </a:r>
            <a:endParaRPr lang="uk-UA" sz="1200" dirty="0">
              <a:latin typeface="Times New Roman" pitchFamily="18" charset="0"/>
              <a:cs typeface="Times New Roman" pitchFamily="18" charset="0"/>
            </a:endParaRPr>
          </a:p>
          <a:p>
            <a:pPr algn="just"/>
            <a:r>
              <a:rPr lang="uk-UA" sz="1200" dirty="0">
                <a:solidFill>
                  <a:srgbClr val="000000"/>
                </a:solidFill>
                <a:latin typeface="Times New Roman" pitchFamily="18" charset="0"/>
                <a:cs typeface="Times New Roman" pitchFamily="18" charset="0"/>
              </a:rPr>
              <a:t>Група № 3 Макаренко М.</a:t>
            </a:r>
            <a:endParaRPr lang="uk-UA" sz="1200" dirty="0">
              <a:latin typeface="Times New Roman" pitchFamily="18" charset="0"/>
              <a:cs typeface="Times New Roman" pitchFamily="18" charset="0"/>
            </a:endParaRPr>
          </a:p>
          <a:p>
            <a:pPr algn="just"/>
            <a:r>
              <a:rPr lang="uk-UA" sz="1200" dirty="0">
                <a:solidFill>
                  <a:srgbClr val="000000"/>
                </a:solidFill>
                <a:latin typeface="Times New Roman" pitchFamily="18" charset="0"/>
                <a:cs typeface="Times New Roman" pitchFamily="18" charset="0"/>
              </a:rPr>
              <a:t>Група № 5 </a:t>
            </a:r>
            <a:r>
              <a:rPr lang="uk-UA" sz="1200" dirty="0" err="1">
                <a:solidFill>
                  <a:srgbClr val="000000"/>
                </a:solidFill>
                <a:latin typeface="Times New Roman" pitchFamily="18" charset="0"/>
                <a:cs typeface="Times New Roman" pitchFamily="18" charset="0"/>
              </a:rPr>
              <a:t>Дімітров</a:t>
            </a:r>
            <a:r>
              <a:rPr lang="uk-UA" sz="1200" dirty="0">
                <a:solidFill>
                  <a:srgbClr val="000000"/>
                </a:solidFill>
                <a:latin typeface="Times New Roman" pitchFamily="18" charset="0"/>
                <a:cs typeface="Times New Roman" pitchFamily="18" charset="0"/>
              </a:rPr>
              <a:t> М.</a:t>
            </a:r>
            <a:endParaRPr lang="uk-UA" sz="1200" dirty="0">
              <a:latin typeface="Times New Roman" pitchFamily="18" charset="0"/>
              <a:cs typeface="Times New Roman" pitchFamily="18" charset="0"/>
            </a:endParaRPr>
          </a:p>
          <a:p>
            <a:pPr algn="just">
              <a:spcAft>
                <a:spcPts val="0"/>
              </a:spcAft>
            </a:pPr>
            <a:r>
              <a:rPr lang="uk-UA" sz="1200" dirty="0">
                <a:latin typeface="Times New Roman" pitchFamily="18" charset="0"/>
                <a:ea typeface="Calibri"/>
                <a:cs typeface="Times New Roman" pitchFamily="18" charset="0"/>
              </a:rPr>
              <a:t>  </a:t>
            </a:r>
            <a:r>
              <a:rPr lang="uk-UA" sz="1200" dirty="0" err="1">
                <a:latin typeface="Times New Roman" pitchFamily="18" charset="0"/>
                <a:ea typeface="Calibri"/>
                <a:cs typeface="Times New Roman" pitchFamily="18" charset="0"/>
              </a:rPr>
              <a:t>Корекційна</a:t>
            </a:r>
            <a:r>
              <a:rPr lang="uk-UA" sz="1200" dirty="0">
                <a:latin typeface="Times New Roman" pitchFamily="18" charset="0"/>
                <a:ea typeface="Calibri"/>
                <a:cs typeface="Times New Roman" pitchFamily="18" charset="0"/>
              </a:rPr>
              <a:t> – відновлювальна робота  здійснювалася  за такими напрямками:</a:t>
            </a:r>
            <a:endParaRPr lang="uk-UA" sz="1200" dirty="0">
              <a:latin typeface="Times New Roman" pitchFamily="18" charset="0"/>
              <a:ea typeface="Times New Roman"/>
              <a:cs typeface="Times New Roman" pitchFamily="18" charset="0"/>
            </a:endParaRPr>
          </a:p>
          <a:p>
            <a:pPr marL="342900" lvl="0" indent="-342900" algn="just">
              <a:spcAft>
                <a:spcPts val="1000"/>
              </a:spcAft>
              <a:buFont typeface="+mj-lt"/>
              <a:buAutoNum type="romanUcPeriod"/>
            </a:pPr>
            <a:r>
              <a:rPr lang="uk-UA" sz="1200" dirty="0" err="1">
                <a:latin typeface="Times New Roman" pitchFamily="18" charset="0"/>
                <a:cs typeface="Times New Roman" pitchFamily="18" charset="0"/>
              </a:rPr>
              <a:t>Корекційно-відновлювальна</a:t>
            </a:r>
            <a:r>
              <a:rPr lang="uk-UA" sz="1200" dirty="0">
                <a:latin typeface="Times New Roman" pitchFamily="18" charset="0"/>
                <a:cs typeface="Times New Roman" pitchFamily="18" charset="0"/>
              </a:rPr>
              <a:t> робота з дітьми:</a:t>
            </a:r>
          </a:p>
          <a:p>
            <a:pPr marL="342900" lvl="0" indent="-342900" algn="just">
              <a:spcAft>
                <a:spcPts val="1000"/>
              </a:spcAft>
              <a:buFont typeface="Wingdings"/>
              <a:buChar char=""/>
            </a:pPr>
            <a:r>
              <a:rPr lang="uk-UA" sz="1200" dirty="0">
                <a:latin typeface="Times New Roman" pitchFamily="18" charset="0"/>
                <a:cs typeface="Times New Roman" pitchFamily="18" charset="0"/>
              </a:rPr>
              <a:t>індивідуальні</a:t>
            </a:r>
          </a:p>
          <a:p>
            <a:pPr marL="342900" lvl="0" indent="-342900" algn="just">
              <a:spcAft>
                <a:spcPts val="1000"/>
              </a:spcAft>
              <a:buFont typeface="Wingdings"/>
              <a:buChar char=""/>
            </a:pPr>
            <a:r>
              <a:rPr lang="uk-UA" sz="1200" dirty="0" err="1">
                <a:latin typeface="Times New Roman" pitchFamily="18" charset="0"/>
                <a:cs typeface="Times New Roman" pitchFamily="18" charset="0"/>
              </a:rPr>
              <a:t>підгрупові</a:t>
            </a:r>
            <a:endParaRPr lang="uk-UA" sz="1200" dirty="0">
              <a:latin typeface="Times New Roman" pitchFamily="18" charset="0"/>
              <a:cs typeface="Times New Roman" pitchFamily="18" charset="0"/>
            </a:endParaRPr>
          </a:p>
          <a:p>
            <a:pPr marL="342900" lvl="0" indent="-342900" algn="just">
              <a:spcAft>
                <a:spcPts val="1000"/>
              </a:spcAft>
              <a:buFont typeface="Wingdings"/>
              <a:buChar char=""/>
            </a:pPr>
            <a:r>
              <a:rPr lang="uk-UA" sz="1200" dirty="0">
                <a:latin typeface="Times New Roman" pitchFamily="18" charset="0"/>
                <a:cs typeface="Times New Roman" pitchFamily="18" charset="0"/>
              </a:rPr>
              <a:t>фронтальні  заняття з корекції мовленнєвого розвитку дітей.</a:t>
            </a:r>
          </a:p>
          <a:p>
            <a:pPr marL="342900" lvl="0" indent="-342900" algn="just">
              <a:spcAft>
                <a:spcPts val="1000"/>
              </a:spcAft>
              <a:buFont typeface="+mj-lt"/>
              <a:buAutoNum type="romanUcPeriod"/>
            </a:pPr>
            <a:r>
              <a:rPr lang="uk-UA" sz="1200" dirty="0">
                <a:latin typeface="Times New Roman" pitchFamily="18" charset="0"/>
                <a:cs typeface="Times New Roman" pitchFamily="18" charset="0"/>
              </a:rPr>
              <a:t>Співпраця з вихователями.</a:t>
            </a:r>
          </a:p>
          <a:p>
            <a:pPr marL="342900" lvl="0" indent="-342900" algn="just">
              <a:spcAft>
                <a:spcPts val="1000"/>
              </a:spcAft>
              <a:buFont typeface="Wingdings"/>
              <a:buChar char=""/>
            </a:pPr>
            <a:r>
              <a:rPr lang="uk-UA" sz="1200" dirty="0">
                <a:latin typeface="Times New Roman" pitchFamily="18" charset="0"/>
                <a:cs typeface="Times New Roman" pitchFamily="18" charset="0"/>
              </a:rPr>
              <a:t>проведення </a:t>
            </a:r>
            <a:r>
              <a:rPr lang="uk-UA" sz="1200" dirty="0" err="1">
                <a:latin typeface="Times New Roman" pitchFamily="18" charset="0"/>
                <a:cs typeface="Times New Roman" pitchFamily="18" charset="0"/>
              </a:rPr>
              <a:t>підгрупових</a:t>
            </a:r>
            <a:r>
              <a:rPr lang="uk-UA" sz="1200" dirty="0">
                <a:latin typeface="Times New Roman" pitchFamily="18" charset="0"/>
                <a:cs typeface="Times New Roman" pitchFamily="18" charset="0"/>
              </a:rPr>
              <a:t> та індивідуальних занять з дітьми за програмою і завданням логопеда у вечірній час;</a:t>
            </a:r>
          </a:p>
          <a:p>
            <a:pPr marL="342900" lvl="0" indent="-342900" algn="just">
              <a:spcAft>
                <a:spcPts val="1000"/>
              </a:spcAft>
              <a:buFont typeface="Wingdings"/>
              <a:buChar char=""/>
            </a:pPr>
            <a:r>
              <a:rPr lang="uk-UA" sz="1200" dirty="0">
                <a:latin typeface="Times New Roman" pitchFamily="18" charset="0"/>
                <a:cs typeface="Times New Roman" pitchFamily="18" charset="0"/>
              </a:rPr>
              <a:t>створення в групі умов, що сприяють активізації мовлення дітей;</a:t>
            </a:r>
          </a:p>
          <a:p>
            <a:pPr marL="342900" lvl="0" indent="-342900" algn="just">
              <a:spcAft>
                <a:spcPts val="1000"/>
              </a:spcAft>
              <a:buFont typeface="Wingdings"/>
              <a:buChar char=""/>
            </a:pPr>
            <a:r>
              <a:rPr lang="uk-UA" sz="1200" dirty="0">
                <a:latin typeface="Times New Roman" pitchFamily="18" charset="0"/>
                <a:cs typeface="Times New Roman" pitchFamily="18" charset="0"/>
              </a:rPr>
              <a:t>систематичний контроль за мовленням дітей не тільки під час занять, але і в режимні моменти;</a:t>
            </a:r>
          </a:p>
          <a:p>
            <a:pPr marL="342900" lvl="0" indent="-342900" algn="just">
              <a:spcAft>
                <a:spcPts val="1000"/>
              </a:spcAft>
              <a:buFont typeface="Wingdings"/>
              <a:buChar char=""/>
            </a:pPr>
            <a:r>
              <a:rPr lang="uk-UA" sz="1200" dirty="0">
                <a:latin typeface="Times New Roman" pitchFamily="18" charset="0"/>
                <a:cs typeface="Times New Roman" pitchFamily="18" charset="0"/>
              </a:rPr>
              <a:t>пояснення (за необхідності) завдань вчителя-логопеда батькам для закріплення пройденого матеріалу під час домашніх занять, які включають поповнення, уточнення, активізацію словника, закріплення правильної </a:t>
            </a:r>
            <a:r>
              <a:rPr lang="uk-UA" sz="1200" dirty="0" err="1">
                <a:latin typeface="Times New Roman" pitchFamily="18" charset="0"/>
                <a:cs typeface="Times New Roman" pitchFamily="18" charset="0"/>
              </a:rPr>
              <a:t>звуковимови</a:t>
            </a:r>
            <a:r>
              <a:rPr lang="uk-UA" sz="1200" dirty="0">
                <a:latin typeface="Times New Roman" pitchFamily="18" charset="0"/>
                <a:cs typeface="Times New Roman" pitchFamily="18" charset="0"/>
              </a:rPr>
              <a:t>, розвиток дрібної та артикуляційної моторики, розвиток немовних процесів, ігри, екскурсії для загального розвитку дітей.</a:t>
            </a:r>
          </a:p>
          <a:p>
            <a:pPr algn="just"/>
            <a:r>
              <a:rPr lang="uk-UA" sz="1200" dirty="0">
                <a:latin typeface="Times New Roman" pitchFamily="18" charset="0"/>
                <a:cs typeface="Times New Roman" pitchFamily="18" charset="0"/>
              </a:rPr>
              <a:t>Співпраця  з батьками:</a:t>
            </a:r>
          </a:p>
          <a:p>
            <a:pPr marL="342900" lvl="0" indent="-342900" algn="just">
              <a:spcAft>
                <a:spcPts val="1000"/>
              </a:spcAft>
              <a:buFont typeface="Wingdings"/>
              <a:buChar char=""/>
            </a:pPr>
            <a:r>
              <a:rPr lang="uk-UA" sz="1200" dirty="0">
                <a:latin typeface="Times New Roman" pitchFamily="18" charset="0"/>
                <a:cs typeface="Times New Roman" pitchFamily="18" charset="0"/>
              </a:rPr>
              <a:t>проведення батьківських зборів;</a:t>
            </a:r>
          </a:p>
          <a:p>
            <a:pPr marL="342900" lvl="0" indent="-342900" algn="just">
              <a:spcAft>
                <a:spcPts val="1000"/>
              </a:spcAft>
              <a:buFont typeface="Wingdings"/>
              <a:buChar char=""/>
            </a:pPr>
            <a:r>
              <a:rPr lang="uk-UA" sz="1200" dirty="0">
                <a:latin typeface="Times New Roman" pitchFamily="18" charset="0"/>
                <a:cs typeface="Times New Roman" pitchFamily="18" charset="0"/>
              </a:rPr>
              <a:t>проведення індивідуальних консультацій за результатами діагностичного обстеження дітей; </a:t>
            </a:r>
          </a:p>
          <a:p>
            <a:pPr marL="342900" lvl="0" indent="-342900" algn="just">
              <a:spcAft>
                <a:spcPts val="1000"/>
              </a:spcAft>
              <a:buFont typeface="Wingdings"/>
              <a:buChar char=""/>
            </a:pPr>
            <a:r>
              <a:rPr lang="uk-UA" sz="1200" dirty="0">
                <a:latin typeface="Times New Roman" pitchFamily="18" charset="0"/>
                <a:cs typeface="Times New Roman" pitchFamily="18" charset="0"/>
              </a:rPr>
              <a:t>ведення «Зошита консультацій вчителя-логопеда з батьками»;</a:t>
            </a:r>
          </a:p>
          <a:p>
            <a:pPr marL="342900" lvl="0" indent="-342900" algn="just">
              <a:spcAft>
                <a:spcPts val="1000"/>
              </a:spcAft>
              <a:buFont typeface="Wingdings"/>
              <a:buChar char=""/>
            </a:pPr>
            <a:r>
              <a:rPr lang="uk-UA" sz="1200" dirty="0">
                <a:latin typeface="Times New Roman" pitchFamily="18" charset="0"/>
                <a:cs typeface="Times New Roman" pitchFamily="18" charset="0"/>
              </a:rPr>
              <a:t>ведення індивідуальних зошитів для домашніх завдань;</a:t>
            </a:r>
          </a:p>
          <a:p>
            <a:pPr marL="342900" lvl="0" indent="-342900" algn="just">
              <a:spcAft>
                <a:spcPts val="1000"/>
              </a:spcAft>
              <a:buFont typeface="Wingdings"/>
              <a:buChar char=""/>
            </a:pPr>
            <a:r>
              <a:rPr lang="uk-UA" sz="1200" dirty="0">
                <a:latin typeface="Times New Roman" pitchFamily="18" charset="0"/>
                <a:cs typeface="Times New Roman" pitchFamily="18" charset="0"/>
              </a:rPr>
              <a:t>створення інформаційної бази з метою знайомства батьків з методами і прийомами розвитку і закріплення різних мовних навичок (папки - пересування, буклети, інформаційні стенди і т.д.).</a:t>
            </a:r>
          </a:p>
          <a:p>
            <a:pPr algn="just">
              <a:spcAft>
                <a:spcPts val="1000"/>
              </a:spcAft>
              <a:tabLst>
                <a:tab pos="180340" algn="l"/>
              </a:tabLst>
            </a:pPr>
            <a:r>
              <a:rPr lang="uk-UA" sz="1200" dirty="0">
                <a:latin typeface="Times New Roman" pitchFamily="18" charset="0"/>
                <a:cs typeface="Times New Roman" pitchFamily="18" charset="0"/>
              </a:rPr>
              <a:t>      </a:t>
            </a:r>
            <a:r>
              <a:rPr lang="uk-UA" sz="1200" dirty="0" err="1">
                <a:latin typeface="Times New Roman" pitchFamily="18" charset="0"/>
                <a:cs typeface="Times New Roman" pitchFamily="18" charset="0"/>
              </a:rPr>
              <a:t>Корекційна</a:t>
            </a:r>
            <a:r>
              <a:rPr lang="uk-UA" sz="1200" dirty="0">
                <a:latin typeface="Times New Roman" pitchFamily="18" charset="0"/>
                <a:cs typeface="Times New Roman" pitchFamily="18" charset="0"/>
              </a:rPr>
              <a:t> – відновлювальна робота під час дистанційного навчання здійснювалася  за такими напрямками (Через соціальну мережу </a:t>
            </a:r>
            <a:r>
              <a:rPr lang="uk-UA" sz="1200" dirty="0" err="1">
                <a:latin typeface="Times New Roman" pitchFamily="18" charset="0"/>
                <a:cs typeface="Times New Roman" pitchFamily="18" charset="0"/>
              </a:rPr>
              <a:t>Viber</a:t>
            </a:r>
            <a:r>
              <a:rPr lang="uk-UA" sz="1200" dirty="0">
                <a:latin typeface="Times New Roman" pitchFamily="18" charset="0"/>
                <a:cs typeface="Times New Roman" pitchFamily="18" charset="0"/>
              </a:rPr>
              <a:t>): </a:t>
            </a:r>
            <a:endParaRPr lang="uk-UA" sz="1200" dirty="0">
              <a:effectLst/>
              <a:latin typeface="Times New Roman" pitchFamily="18" charset="0"/>
              <a:cs typeface="Times New Roman" pitchFamily="18" charset="0"/>
            </a:endParaRPr>
          </a:p>
        </p:txBody>
      </p:sp>
    </p:spTree>
  </p:cSld>
  <p:clrMapOvr>
    <a:masterClrMapping/>
  </p:clrMapOvr>
  <p:transition spd="med">
    <p:dissolv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251520" y="332656"/>
            <a:ext cx="8784976" cy="3729568"/>
          </a:xfrm>
        </p:spPr>
        <p:txBody>
          <a:bodyPr>
            <a:noAutofit/>
          </a:bodyPr>
          <a:lstStyle/>
          <a:p>
            <a:pPr marL="342900" lvl="0" indent="-342900" algn="just">
              <a:spcBef>
                <a:spcPts val="0"/>
              </a:spcBef>
              <a:spcAft>
                <a:spcPts val="0"/>
              </a:spcAft>
              <a:buFont typeface="Wingdings"/>
              <a:buChar char=""/>
              <a:tabLst>
                <a:tab pos="180340" algn="l"/>
              </a:tabLst>
            </a:pPr>
            <a:endParaRPr lang="uk-UA" sz="1200" dirty="0">
              <a:latin typeface="Calibri"/>
              <a:ea typeface="Calibri"/>
              <a:cs typeface="Times New Roman"/>
            </a:endParaRPr>
          </a:p>
          <a:p>
            <a:pPr>
              <a:spcBef>
                <a:spcPts val="0"/>
              </a:spcBef>
            </a:pPr>
            <a:endParaRPr lang="uk-UA" sz="1200" dirty="0"/>
          </a:p>
        </p:txBody>
      </p:sp>
      <p:sp>
        <p:nvSpPr>
          <p:cNvPr id="4" name="Прямоугольник 3"/>
          <p:cNvSpPr/>
          <p:nvPr/>
        </p:nvSpPr>
        <p:spPr>
          <a:xfrm>
            <a:off x="323528" y="4581128"/>
            <a:ext cx="7848872" cy="489365"/>
          </a:xfrm>
          <a:prstGeom prst="rect">
            <a:avLst/>
          </a:prstGeom>
        </p:spPr>
        <p:txBody>
          <a:bodyPr wrap="square">
            <a:spAutoFit/>
          </a:bodyPr>
          <a:lstStyle/>
          <a:p>
            <a:pPr marL="342900" lvl="0" indent="-342900" algn="just">
              <a:spcAft>
                <a:spcPts val="0"/>
              </a:spcAft>
              <a:buFont typeface="Wingdings"/>
              <a:buChar char=""/>
            </a:pPr>
            <a:endParaRPr lang="uk-UA" sz="1200" dirty="0">
              <a:latin typeface="Calibri"/>
              <a:ea typeface="Calibri"/>
              <a:cs typeface="Times New Roman"/>
            </a:endParaRPr>
          </a:p>
          <a:p>
            <a:pPr indent="-180340">
              <a:lnSpc>
                <a:spcPct val="115000"/>
              </a:lnSpc>
              <a:spcAft>
                <a:spcPts val="0"/>
              </a:spcAft>
            </a:pPr>
            <a:r>
              <a:rPr lang="uk-UA" sz="1200" dirty="0">
                <a:latin typeface="Calibri"/>
                <a:ea typeface="Calibri"/>
                <a:cs typeface="Times New Roman"/>
              </a:rPr>
              <a:t> </a:t>
            </a:r>
            <a:endParaRPr lang="uk-UA" sz="1200" dirty="0">
              <a:effectLst/>
              <a:latin typeface="Calibri"/>
              <a:ea typeface="Calibri"/>
              <a:cs typeface="Times New Roman"/>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3037" y="332656"/>
            <a:ext cx="3248171" cy="2380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7087" y="116632"/>
            <a:ext cx="5835950" cy="6924973"/>
          </a:xfrm>
          <a:prstGeom prst="rect">
            <a:avLst/>
          </a:prstGeom>
        </p:spPr>
        <p:txBody>
          <a:bodyPr wrap="square">
            <a:spAutoFit/>
          </a:bodyPr>
          <a:lstStyle/>
          <a:p>
            <a:pPr marL="342900" lvl="0" indent="-342900">
              <a:buFont typeface="+mj-lt"/>
              <a:buAutoNum type="arabicPeriod"/>
              <a:tabLst>
                <a:tab pos="270510" algn="l"/>
              </a:tabLst>
            </a:pPr>
            <a:r>
              <a:rPr lang="uk-UA" sz="1200" dirty="0">
                <a:latin typeface="Times New Roman" pitchFamily="18" charset="0"/>
                <a:cs typeface="Times New Roman" pitchFamily="18" charset="0"/>
              </a:rPr>
              <a:t>Підбір та розміщення відео матеріалів навчального та пізнавального змісту, а саме:   </a:t>
            </a:r>
          </a:p>
          <a:p>
            <a:pPr marL="342900" lvl="0" indent="-342900">
              <a:buFont typeface="Symbol"/>
              <a:buChar char=""/>
              <a:tabLst>
                <a:tab pos="270510" algn="l"/>
              </a:tabLst>
            </a:pPr>
            <a:r>
              <a:rPr lang="uk-UA" sz="1200" dirty="0">
                <a:latin typeface="Times New Roman" pitchFamily="18" charset="0"/>
                <a:cs typeface="Times New Roman" pitchFamily="18" charset="0"/>
              </a:rPr>
              <a:t>виконання артикуляційної гімнастики для свистячих, шиплячих та сонорних  звуків;</a:t>
            </a:r>
          </a:p>
          <a:p>
            <a:pPr marL="342900" lvl="0" indent="-342900">
              <a:buFont typeface="Symbol"/>
              <a:buChar char=""/>
              <a:tabLst>
                <a:tab pos="270510" algn="l"/>
              </a:tabLst>
            </a:pPr>
            <a:r>
              <a:rPr lang="uk-UA" sz="1200" dirty="0">
                <a:latin typeface="Times New Roman" pitchFamily="18" charset="0"/>
                <a:cs typeface="Times New Roman" pitchFamily="18" charset="0"/>
              </a:rPr>
              <a:t>перегляд презентації на тему: «Свистячі звуки»; «Шиплячі звуки»; «Звук та буква Л»; «Звук та буква Р»; </a:t>
            </a:r>
          </a:p>
          <a:p>
            <a:pPr marL="342900" lvl="0" indent="-342900">
              <a:buFont typeface="Symbol"/>
              <a:buChar char=""/>
              <a:tabLst>
                <a:tab pos="270510" algn="l"/>
              </a:tabLst>
            </a:pPr>
            <a:r>
              <a:rPr lang="uk-UA" sz="1200" dirty="0">
                <a:latin typeface="Times New Roman" pitchFamily="18" charset="0"/>
                <a:cs typeface="Times New Roman" pitchFamily="18" charset="0"/>
              </a:rPr>
              <a:t>перегляд  дітьми дидактичних  ігор та мультфільмів.  </a:t>
            </a:r>
          </a:p>
          <a:p>
            <a:pPr marL="342900" lvl="0" indent="-342900">
              <a:buFont typeface="Symbol"/>
              <a:buChar char=""/>
              <a:tabLst>
                <a:tab pos="270510" algn="l"/>
              </a:tabLst>
            </a:pPr>
            <a:r>
              <a:rPr lang="uk-UA" sz="1200" dirty="0">
                <a:latin typeface="Times New Roman" pitchFamily="18" charset="0"/>
                <a:cs typeface="Times New Roman" pitchFamily="18" charset="0"/>
              </a:rPr>
              <a:t>автоматизація та диференціація звуків у складах, словах і реченнях.</a:t>
            </a:r>
          </a:p>
          <a:p>
            <a:pPr marL="342900" lvl="0" indent="-342900" algn="just">
              <a:buFont typeface="Symbol"/>
              <a:buChar char=""/>
              <a:tabLst>
                <a:tab pos="270510" algn="l"/>
              </a:tabLst>
            </a:pPr>
            <a:r>
              <a:rPr lang="uk-UA" sz="1200" dirty="0">
                <a:latin typeface="Times New Roman" pitchFamily="18" charset="0"/>
                <a:cs typeface="Times New Roman" pitchFamily="18" charset="0"/>
              </a:rPr>
              <a:t>Пальчикова гімнастика.</a:t>
            </a:r>
          </a:p>
          <a:p>
            <a:pPr marL="342900" lvl="0" indent="-342900">
              <a:buFont typeface="Symbol"/>
              <a:buChar char=""/>
              <a:tabLst>
                <a:tab pos="270510" algn="l"/>
              </a:tabLst>
            </a:pPr>
            <a:r>
              <a:rPr lang="uk-UA" sz="1200" dirty="0">
                <a:latin typeface="Times New Roman" pitchFamily="18" charset="0"/>
                <a:cs typeface="Times New Roman" pitchFamily="18" charset="0"/>
              </a:rPr>
              <a:t>Консультації для батьків: («Ігри для дрібної моторики»; « Як організувати логопедичні заняття в домашніх умовах»; «Діти з мовленнєвими порушеннями. Поради батькам»;  «Чому треба вчити дитину говорити правильно?»;  «Чому треба вчити дитину говорити правильно?»; «Логопедичні прийоми збагачення та уточнення мовного словника дитини»; «Батькам про сучасні вимоги до розвитку мовлення дітей»). </a:t>
            </a:r>
          </a:p>
          <a:p>
            <a:pPr marL="342900" lvl="0" indent="-342900" algn="just">
              <a:buFont typeface="+mj-lt"/>
              <a:buAutoNum type="arabicPeriod"/>
              <a:tabLst>
                <a:tab pos="270510" algn="l"/>
              </a:tabLst>
            </a:pPr>
            <a:r>
              <a:rPr lang="uk-UA" sz="1200" dirty="0">
                <a:latin typeface="Times New Roman" pitchFamily="18" charset="0"/>
                <a:cs typeface="Times New Roman" pitchFamily="18" charset="0"/>
              </a:rPr>
              <a:t>Співпраця з вихователями.</a:t>
            </a:r>
          </a:p>
          <a:p>
            <a:pPr marL="342900" lvl="0" indent="-342900" algn="just">
              <a:buFont typeface="+mj-lt"/>
              <a:buAutoNum type="arabicPeriod"/>
              <a:tabLst>
                <a:tab pos="270510" algn="l"/>
              </a:tabLst>
            </a:pPr>
            <a:r>
              <a:rPr lang="uk-UA" sz="1200" dirty="0">
                <a:latin typeface="Times New Roman" pitchFamily="18" charset="0"/>
                <a:cs typeface="Times New Roman" pitchFamily="18" charset="0"/>
              </a:rPr>
              <a:t>Опрацювання фахової літератури. Складання індивідуального плану під час карантину. Опрацювання матеріалу та рекомендації щодо організації та впровадження освітньої діяльності на час карантину. Перегляд </a:t>
            </a:r>
            <a:r>
              <a:rPr lang="uk-UA" sz="1200" dirty="0" err="1">
                <a:latin typeface="Times New Roman" pitchFamily="18" charset="0"/>
                <a:cs typeface="Times New Roman" pitchFamily="18" charset="0"/>
              </a:rPr>
              <a:t>вебінарів</a:t>
            </a:r>
            <a:r>
              <a:rPr lang="uk-UA" sz="1200" dirty="0">
                <a:latin typeface="Times New Roman" pitchFamily="18" charset="0"/>
                <a:cs typeface="Times New Roman" pitchFamily="18" charset="0"/>
              </a:rPr>
              <a:t>.</a:t>
            </a:r>
          </a:p>
          <a:p>
            <a:pPr marL="342900" lvl="0" indent="-342900">
              <a:buFont typeface="+mj-lt"/>
              <a:buAutoNum type="arabicPeriod"/>
            </a:pPr>
            <a:r>
              <a:rPr lang="uk-UA" sz="1200" dirty="0">
                <a:latin typeface="Times New Roman" pitchFamily="18" charset="0"/>
                <a:cs typeface="Times New Roman" pitchFamily="18" charset="0"/>
              </a:rPr>
              <a:t>Виготовлення дидактичного матеріалу. Підібрали  та виготовили  дидактичний  матеріал:</a:t>
            </a:r>
          </a:p>
          <a:p>
            <a:pPr marL="342900" lvl="0" indent="-342900">
              <a:buFont typeface="Times New Roman"/>
              <a:buChar char="-"/>
            </a:pPr>
            <a:r>
              <a:rPr lang="uk-UA" sz="1200" dirty="0">
                <a:latin typeface="Times New Roman" pitchFamily="18" charset="0"/>
                <a:ea typeface="Calibri"/>
                <a:cs typeface="Times New Roman" pitchFamily="18" charset="0"/>
              </a:rPr>
              <a:t>Розробка дидактичного матеріалу «</a:t>
            </a:r>
            <a:r>
              <a:rPr lang="uk-UA" sz="1200" dirty="0" err="1">
                <a:latin typeface="Times New Roman" pitchFamily="18" charset="0"/>
                <a:ea typeface="Calibri"/>
                <a:cs typeface="Times New Roman" pitchFamily="18" charset="0"/>
              </a:rPr>
              <a:t>Логокроки</a:t>
            </a:r>
            <a:r>
              <a:rPr lang="uk-UA" sz="1200" dirty="0">
                <a:latin typeface="Times New Roman" pitchFamily="18" charset="0"/>
                <a:ea typeface="Calibri"/>
                <a:cs typeface="Times New Roman" pitchFamily="18" charset="0"/>
              </a:rPr>
              <a:t>»;</a:t>
            </a:r>
          </a:p>
          <a:p>
            <a:pPr marL="342900" lvl="0" indent="-342900">
              <a:buFont typeface="Times New Roman"/>
              <a:buChar char="-"/>
            </a:pPr>
            <a:r>
              <a:rPr lang="uk-UA" sz="1200" dirty="0">
                <a:latin typeface="Times New Roman" pitchFamily="18" charset="0"/>
                <a:ea typeface="Calibri"/>
                <a:cs typeface="Times New Roman" pitchFamily="18" charset="0"/>
              </a:rPr>
              <a:t>Виготовлення дидактичного матеріалу «Артикуляційні тваринки»;</a:t>
            </a:r>
          </a:p>
          <a:p>
            <a:pPr marL="342900" lvl="0" indent="-342900">
              <a:buFont typeface="Times New Roman"/>
              <a:buChar char="-"/>
            </a:pPr>
            <a:r>
              <a:rPr lang="uk-UA" sz="1200" dirty="0">
                <a:latin typeface="Times New Roman" pitchFamily="18" charset="0"/>
                <a:ea typeface="Calibri"/>
                <a:cs typeface="Times New Roman" pitchFamily="18" charset="0"/>
              </a:rPr>
              <a:t>Виготовлення дидактичного матеріалу :Автоматизація звуків «Веселі гусениці».</a:t>
            </a:r>
          </a:p>
          <a:p>
            <a:pPr>
              <a:tabLst>
                <a:tab pos="2249170" algn="l"/>
              </a:tabLst>
            </a:pPr>
            <a:r>
              <a:rPr lang="uk-UA" sz="1200" dirty="0">
                <a:latin typeface="Times New Roman" pitchFamily="18" charset="0"/>
                <a:ea typeface="Calibri"/>
                <a:cs typeface="Times New Roman" pitchFamily="18" charset="0"/>
              </a:rPr>
              <a:t>            Поповнення  картотеки:</a:t>
            </a:r>
            <a:endParaRPr lang="uk-UA" sz="1200" dirty="0">
              <a:latin typeface="Times New Roman" pitchFamily="18" charset="0"/>
              <a:ea typeface="Times New Roman"/>
              <a:cs typeface="Times New Roman" pitchFamily="18" charset="0"/>
            </a:endParaRPr>
          </a:p>
          <a:p>
            <a:pPr>
              <a:tabLst>
                <a:tab pos="2249170" algn="l"/>
              </a:tabLst>
            </a:pPr>
            <a:r>
              <a:rPr lang="uk-UA" sz="1200" dirty="0">
                <a:latin typeface="Times New Roman" pitchFamily="18" charset="0"/>
                <a:ea typeface="Calibri"/>
                <a:cs typeface="Times New Roman" pitchFamily="18" charset="0"/>
              </a:rPr>
              <a:t>- «Ігри на поповнення словникового запасу»;</a:t>
            </a:r>
            <a:endParaRPr lang="uk-UA" sz="1200" dirty="0">
              <a:latin typeface="Times New Roman" pitchFamily="18" charset="0"/>
              <a:ea typeface="Times New Roman"/>
              <a:cs typeface="Times New Roman" pitchFamily="18" charset="0"/>
            </a:endParaRPr>
          </a:p>
          <a:p>
            <a:pPr>
              <a:tabLst>
                <a:tab pos="2249170" algn="l"/>
              </a:tabLst>
            </a:pPr>
            <a:r>
              <a:rPr lang="uk-UA" sz="1200" dirty="0">
                <a:latin typeface="Times New Roman" pitchFamily="18" charset="0"/>
                <a:ea typeface="Calibri"/>
                <a:cs typeface="Times New Roman" pitchFamily="18" charset="0"/>
              </a:rPr>
              <a:t>- «Розвиток мовленнєвого дихання».</a:t>
            </a:r>
            <a:endParaRPr lang="uk-UA" sz="1200" dirty="0">
              <a:latin typeface="Times New Roman" pitchFamily="18" charset="0"/>
              <a:ea typeface="Times New Roman"/>
              <a:cs typeface="Times New Roman" pitchFamily="18" charset="0"/>
            </a:endParaRPr>
          </a:p>
          <a:p>
            <a:pPr algn="just"/>
            <a:r>
              <a:rPr lang="uk-UA" sz="1200" dirty="0">
                <a:latin typeface="Times New Roman" pitchFamily="18" charset="0"/>
                <a:cs typeface="Times New Roman" pitchFamily="18" charset="0"/>
              </a:rPr>
              <a:t>    Теми консультацій:</a:t>
            </a:r>
          </a:p>
          <a:p>
            <a:pPr algn="just">
              <a:tabLst>
                <a:tab pos="701040" algn="l"/>
              </a:tabLst>
            </a:pPr>
            <a:r>
              <a:rPr lang="uk-UA" sz="1200" b="1" dirty="0">
                <a:latin typeface="Times New Roman" pitchFamily="18" charset="0"/>
                <a:cs typeface="Times New Roman" pitchFamily="18" charset="0"/>
              </a:rPr>
              <a:t>1.</a:t>
            </a:r>
            <a:r>
              <a:rPr lang="uk-UA" sz="1200" dirty="0">
                <a:latin typeface="Times New Roman" pitchFamily="18" charset="0"/>
                <a:cs typeface="Times New Roman" pitchFamily="18" charset="0"/>
              </a:rPr>
              <a:t>Розвиваючі ігри для дрібної моторики.</a:t>
            </a:r>
          </a:p>
          <a:p>
            <a:pPr algn="just">
              <a:tabLst>
                <a:tab pos="701040" algn="l"/>
              </a:tabLst>
            </a:pPr>
            <a:r>
              <a:rPr lang="uk-UA" sz="1200" b="1" dirty="0">
                <a:latin typeface="Times New Roman" pitchFamily="18" charset="0"/>
                <a:cs typeface="Times New Roman" pitchFamily="18" charset="0"/>
              </a:rPr>
              <a:t>2.</a:t>
            </a:r>
            <a:r>
              <a:rPr lang="uk-UA" sz="1200" dirty="0">
                <a:latin typeface="Times New Roman" pitchFamily="18" charset="0"/>
                <a:cs typeface="Times New Roman" pitchFamily="18" charset="0"/>
              </a:rPr>
              <a:t>Вчитель-логопед рекомендує – 20 порад батькам.</a:t>
            </a:r>
          </a:p>
          <a:p>
            <a:pPr algn="just">
              <a:tabLst>
                <a:tab pos="701040" algn="l"/>
              </a:tabLst>
            </a:pPr>
            <a:r>
              <a:rPr lang="uk-UA" sz="1200" b="1" dirty="0">
                <a:latin typeface="Times New Roman" pitchFamily="18" charset="0"/>
                <a:cs typeface="Times New Roman" pitchFamily="18" charset="0"/>
              </a:rPr>
              <a:t>3.</a:t>
            </a:r>
            <a:r>
              <a:rPr lang="uk-UA" sz="1200" dirty="0">
                <a:latin typeface="Times New Roman" pitchFamily="18" charset="0"/>
                <a:cs typeface="Times New Roman" pitchFamily="18" charset="0"/>
              </a:rPr>
              <a:t>Як допомогти дитині оволодіти навичками звукового аналізу слів?</a:t>
            </a:r>
          </a:p>
          <a:p>
            <a:pPr algn="just">
              <a:tabLst>
                <a:tab pos="701040" algn="l"/>
              </a:tabLst>
            </a:pPr>
            <a:r>
              <a:rPr lang="uk-UA" sz="1200" b="1" dirty="0">
                <a:latin typeface="Times New Roman" pitchFamily="18" charset="0"/>
                <a:cs typeface="Times New Roman" pitchFamily="18" charset="0"/>
              </a:rPr>
              <a:t>4.</a:t>
            </a:r>
            <a:r>
              <a:rPr lang="uk-UA" sz="1200" dirty="0">
                <a:latin typeface="Times New Roman" pitchFamily="18" charset="0"/>
                <a:cs typeface="Times New Roman" pitchFamily="18" charset="0"/>
              </a:rPr>
              <a:t>Розвиток слухового сприймання, пам’яті, уваги дітей дошкільного віку.</a:t>
            </a:r>
          </a:p>
          <a:p>
            <a:pPr algn="just">
              <a:tabLst>
                <a:tab pos="701040" algn="l"/>
              </a:tabLst>
            </a:pPr>
            <a:r>
              <a:rPr lang="uk-UA" sz="1200" b="1" dirty="0">
                <a:latin typeface="Times New Roman" pitchFamily="18" charset="0"/>
                <a:cs typeface="Times New Roman" pitchFamily="18" charset="0"/>
              </a:rPr>
              <a:t>5.</a:t>
            </a:r>
            <a:r>
              <a:rPr lang="uk-UA" sz="1200" dirty="0">
                <a:latin typeface="Times New Roman" pitchFamily="18" charset="0"/>
                <a:cs typeface="Times New Roman" pitchFamily="18" charset="0"/>
              </a:rPr>
              <a:t>Батькам про сучасні вимоги до розвитку мовлення дітей.</a:t>
            </a:r>
          </a:p>
          <a:p>
            <a:r>
              <a:rPr lang="uk-UA" sz="1200" dirty="0">
                <a:latin typeface="Times New Roman" pitchFamily="18" charset="0"/>
                <a:ea typeface="Calibri"/>
                <a:cs typeface="Times New Roman" pitchFamily="18" charset="0"/>
              </a:rPr>
              <a:t>На кінець навчального року всі діти виправлені, але: </a:t>
            </a:r>
            <a:endParaRPr lang="uk-UA" sz="1200" dirty="0">
              <a:latin typeface="Times New Roman" pitchFamily="18" charset="0"/>
              <a:ea typeface="Times New Roman"/>
              <a:cs typeface="Times New Roman" pitchFamily="18" charset="0"/>
            </a:endParaRPr>
          </a:p>
          <a:p>
            <a:r>
              <a:rPr lang="uk-UA" sz="1200" dirty="0" err="1">
                <a:latin typeface="Times New Roman" pitchFamily="18" charset="0"/>
                <a:ea typeface="Calibri"/>
                <a:cs typeface="Times New Roman" pitchFamily="18" charset="0"/>
              </a:rPr>
              <a:t>Горецький</a:t>
            </a:r>
            <a:r>
              <a:rPr lang="uk-UA" sz="1200" dirty="0">
                <a:latin typeface="Times New Roman" pitchFamily="18" charset="0"/>
                <a:ea typeface="Calibri"/>
                <a:cs typeface="Times New Roman" pitchFamily="18" charset="0"/>
              </a:rPr>
              <a:t> М., </a:t>
            </a:r>
            <a:r>
              <a:rPr lang="uk-UA" sz="1200" dirty="0" err="1">
                <a:latin typeface="Times New Roman" pitchFamily="18" charset="0"/>
                <a:ea typeface="Calibri"/>
                <a:cs typeface="Times New Roman" pitchFamily="18" charset="0"/>
              </a:rPr>
              <a:t>Лисько</a:t>
            </a:r>
            <a:r>
              <a:rPr lang="uk-UA" sz="1200" dirty="0">
                <a:latin typeface="Times New Roman" pitchFamily="18" charset="0"/>
                <a:ea typeface="Calibri"/>
                <a:cs typeface="Times New Roman" pitchFamily="18" charset="0"/>
              </a:rPr>
              <a:t> В.,Мельничук П. ,</a:t>
            </a:r>
            <a:r>
              <a:rPr lang="uk-UA" sz="1200" dirty="0" err="1">
                <a:latin typeface="Times New Roman" pitchFamily="18" charset="0"/>
                <a:ea typeface="Calibri"/>
                <a:cs typeface="Times New Roman" pitchFamily="18" charset="0"/>
              </a:rPr>
              <a:t>Козін</a:t>
            </a:r>
            <a:r>
              <a:rPr lang="uk-UA" sz="1200" dirty="0">
                <a:latin typeface="Times New Roman" pitchFamily="18" charset="0"/>
                <a:ea typeface="Calibri"/>
                <a:cs typeface="Times New Roman" pitchFamily="18" charset="0"/>
              </a:rPr>
              <a:t> К., </a:t>
            </a:r>
            <a:r>
              <a:rPr lang="uk-UA" sz="1200" dirty="0" err="1">
                <a:latin typeface="Times New Roman" pitchFamily="18" charset="0"/>
                <a:ea typeface="Calibri"/>
                <a:cs typeface="Times New Roman" pitchFamily="18" charset="0"/>
              </a:rPr>
              <a:t>Будашкін</a:t>
            </a:r>
            <a:r>
              <a:rPr lang="uk-UA" sz="1200" dirty="0">
                <a:latin typeface="Times New Roman" pitchFamily="18" charset="0"/>
                <a:ea typeface="Calibri"/>
                <a:cs typeface="Times New Roman" pitchFamily="18" charset="0"/>
              </a:rPr>
              <a:t> В. потребують автоматизації звуків у мовленні.</a:t>
            </a:r>
            <a:endParaRPr lang="uk-UA" sz="1200" dirty="0">
              <a:effectLst/>
              <a:latin typeface="Times New Roman" pitchFamily="18" charset="0"/>
              <a:ea typeface="Calibri"/>
              <a:cs typeface="Times New Roman" pitchFamily="18" charset="0"/>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6256" y="3036938"/>
            <a:ext cx="2016224" cy="3549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8905302"/>
      </p:ext>
    </p:extLst>
  </p:cSld>
  <p:clrMapOvr>
    <a:masterClrMapping/>
  </p:clrMapOvr>
  <p:transition spd="med">
    <p:dissolv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68855" y="0"/>
            <a:ext cx="8229600" cy="582594"/>
          </a:xfrm>
        </p:spPr>
        <p:txBody>
          <a:bodyPr>
            <a:noAutofit/>
          </a:bodyPr>
          <a:lstStyle/>
          <a:p>
            <a:pPr marL="0" indent="0" algn="ctr">
              <a:buNone/>
            </a:pPr>
            <a:r>
              <a:rPr lang="uk-UA" sz="4400" b="1" dirty="0" smtClean="0">
                <a:solidFill>
                  <a:srgbClr val="FF0000"/>
                </a:solidFill>
                <a:latin typeface="Monotype Corsiva" pitchFamily="66" charset="0"/>
                <a:cs typeface="Times New Roman" pitchFamily="18" charset="0"/>
              </a:rPr>
              <a:t>Психологічна робота</a:t>
            </a:r>
            <a:endParaRPr lang="ru-RU" sz="4400" b="1" dirty="0">
              <a:solidFill>
                <a:srgbClr val="FF0000"/>
              </a:solidFill>
              <a:latin typeface="Monotype Corsiva" pitchFamily="66" charset="0"/>
              <a:cs typeface="Times New Roman" pitchFamily="18" charset="0"/>
            </a:endParaRPr>
          </a:p>
        </p:txBody>
      </p:sp>
      <p:sp>
        <p:nvSpPr>
          <p:cNvPr id="6" name="TextBox 5"/>
          <p:cNvSpPr txBox="1"/>
          <p:nvPr/>
        </p:nvSpPr>
        <p:spPr>
          <a:xfrm>
            <a:off x="265008" y="620688"/>
            <a:ext cx="8573398" cy="738664"/>
          </a:xfrm>
          <a:prstGeom prst="rect">
            <a:avLst/>
          </a:prstGeom>
          <a:noFill/>
        </p:spPr>
        <p:txBody>
          <a:bodyPr wrap="square" rtlCol="0">
            <a:spAutoFit/>
          </a:bodyPr>
          <a:lstStyle/>
          <a:p>
            <a:pPr algn="just"/>
            <a:r>
              <a:rPr lang="ru-RU" sz="1400" b="1" dirty="0" smtClean="0">
                <a:solidFill>
                  <a:srgbClr val="FF0000"/>
                </a:solidFill>
                <a:latin typeface="Times New Roman" pitchFamily="18" charset="0"/>
                <a:cs typeface="Times New Roman" pitchFamily="18" charset="0"/>
              </a:rPr>
              <a:t>У </a:t>
            </a:r>
            <a:r>
              <a:rPr lang="ru-RU" sz="1400" b="1" dirty="0" err="1" smtClean="0">
                <a:solidFill>
                  <a:srgbClr val="FF0000"/>
                </a:solidFill>
                <a:latin typeface="Times New Roman" pitchFamily="18" charset="0"/>
                <a:cs typeface="Times New Roman" pitchFamily="18" charset="0"/>
              </a:rPr>
              <a:t>закладі</a:t>
            </a:r>
            <a:r>
              <a:rPr lang="ru-RU" sz="1400" b="1" dirty="0" smtClean="0">
                <a:solidFill>
                  <a:srgbClr val="FF0000"/>
                </a:solidFill>
                <a:latin typeface="Times New Roman" pitchFamily="18" charset="0"/>
                <a:cs typeface="Times New Roman" pitchFamily="18" charset="0"/>
              </a:rPr>
              <a:t> </a:t>
            </a:r>
            <a:r>
              <a:rPr lang="ru-RU" sz="1400" b="1" dirty="0" err="1" smtClean="0">
                <a:solidFill>
                  <a:srgbClr val="FF0000"/>
                </a:solidFill>
                <a:latin typeface="Times New Roman" pitchFamily="18" charset="0"/>
                <a:cs typeface="Times New Roman" pitchFamily="18" charset="0"/>
              </a:rPr>
              <a:t>працює</a:t>
            </a:r>
            <a:r>
              <a:rPr lang="ru-RU" sz="1400" b="1" dirty="0" smtClean="0">
                <a:solidFill>
                  <a:srgbClr val="FF0000"/>
                </a:solidFill>
                <a:latin typeface="Times New Roman" pitchFamily="18" charset="0"/>
                <a:cs typeface="Times New Roman" pitchFamily="18" charset="0"/>
              </a:rPr>
              <a:t> </a:t>
            </a:r>
            <a:r>
              <a:rPr lang="ru-RU" sz="1400" b="1" dirty="0" err="1" smtClean="0">
                <a:solidFill>
                  <a:srgbClr val="FF0000"/>
                </a:solidFill>
                <a:latin typeface="Times New Roman" pitchFamily="18" charset="0"/>
                <a:cs typeface="Times New Roman" pitchFamily="18" charset="0"/>
              </a:rPr>
              <a:t>психологічна</a:t>
            </a:r>
            <a:r>
              <a:rPr lang="ru-RU" sz="1400" b="1" dirty="0" smtClean="0">
                <a:solidFill>
                  <a:srgbClr val="FF0000"/>
                </a:solidFill>
                <a:latin typeface="Times New Roman" pitchFamily="18" charset="0"/>
                <a:cs typeface="Times New Roman" pitchFamily="18" charset="0"/>
              </a:rPr>
              <a:t> служба</a:t>
            </a:r>
            <a:r>
              <a:rPr lang="uk-UA" sz="1400" b="1" dirty="0" smtClean="0">
                <a:solidFill>
                  <a:srgbClr val="FF0000"/>
                </a:solidFill>
                <a:latin typeface="Times New Roman" pitchFamily="18" charset="0"/>
                <a:cs typeface="Times New Roman" pitchFamily="18" charset="0"/>
              </a:rPr>
              <a:t>, </a:t>
            </a:r>
            <a:r>
              <a:rPr lang="uk-UA" sz="1400" b="1" dirty="0" smtClean="0">
                <a:solidFill>
                  <a:srgbClr val="FF0000"/>
                </a:solidFill>
                <a:latin typeface="Times New Roman" pitchFamily="18" charset="0"/>
                <a:cs typeface="Times New Roman" pitchFamily="18" charset="0"/>
              </a:rPr>
              <a:t> діяльність </a:t>
            </a:r>
            <a:r>
              <a:rPr lang="uk-UA" sz="1400" b="1" dirty="0" smtClean="0">
                <a:solidFill>
                  <a:srgbClr val="FF0000"/>
                </a:solidFill>
                <a:latin typeface="Times New Roman" pitchFamily="18" charset="0"/>
                <a:cs typeface="Times New Roman" pitchFamily="18" charset="0"/>
              </a:rPr>
              <a:t>якої </a:t>
            </a:r>
            <a:r>
              <a:rPr lang="uk-UA" sz="1400" b="1" dirty="0" smtClean="0">
                <a:solidFill>
                  <a:srgbClr val="FF0000"/>
                </a:solidFill>
                <a:latin typeface="Times New Roman" pitchFamily="18" charset="0"/>
                <a:cs typeface="Times New Roman" pitchFamily="18" charset="0"/>
              </a:rPr>
              <a:t>забезпечує практичний  </a:t>
            </a:r>
            <a:r>
              <a:rPr lang="uk-UA" sz="1400" b="1" dirty="0" smtClean="0">
                <a:solidFill>
                  <a:srgbClr val="FF0000"/>
                </a:solidFill>
                <a:latin typeface="Times New Roman" pitchFamily="18" charset="0"/>
                <a:cs typeface="Times New Roman" pitchFamily="18" charset="0"/>
              </a:rPr>
              <a:t>психолог  </a:t>
            </a:r>
            <a:endParaRPr lang="uk-UA" sz="1400" b="1" dirty="0" smtClean="0">
              <a:solidFill>
                <a:srgbClr val="FF0000"/>
              </a:solidFill>
              <a:latin typeface="Times New Roman" pitchFamily="18" charset="0"/>
              <a:cs typeface="Times New Roman" pitchFamily="18" charset="0"/>
            </a:endParaRPr>
          </a:p>
          <a:p>
            <a:pPr algn="just"/>
            <a:r>
              <a:rPr lang="uk-UA" sz="1400" b="1" dirty="0" smtClean="0">
                <a:solidFill>
                  <a:srgbClr val="FF0000"/>
                </a:solidFill>
                <a:latin typeface="Times New Roman" pitchFamily="18" charset="0"/>
                <a:cs typeface="Times New Roman" pitchFamily="18" charset="0"/>
              </a:rPr>
              <a:t>СИДОРУК </a:t>
            </a:r>
            <a:r>
              <a:rPr lang="uk-UA" sz="1400" b="1" dirty="0" smtClean="0">
                <a:solidFill>
                  <a:srgbClr val="FF0000"/>
                </a:solidFill>
                <a:latin typeface="Times New Roman" pitchFamily="18" charset="0"/>
                <a:cs typeface="Times New Roman" pitchFamily="18" charset="0"/>
              </a:rPr>
              <a:t>Наталія </a:t>
            </a:r>
            <a:endParaRPr lang="ru-RU" sz="1400" b="1" dirty="0" smtClean="0">
              <a:solidFill>
                <a:srgbClr val="FF0000"/>
              </a:solidFill>
              <a:latin typeface="Times New Roman" pitchFamily="18" charset="0"/>
              <a:cs typeface="Times New Roman" pitchFamily="18" charset="0"/>
            </a:endParaRPr>
          </a:p>
          <a:p>
            <a:endParaRPr lang="ru-RU" sz="1400" b="1" dirty="0">
              <a:solidFill>
                <a:srgbClr val="FFFF00"/>
              </a:solidFill>
            </a:endParaRPr>
          </a:p>
        </p:txBody>
      </p:sp>
      <p:sp>
        <p:nvSpPr>
          <p:cNvPr id="2" name="Rectangle 1"/>
          <p:cNvSpPr>
            <a:spLocks noChangeArrowheads="1"/>
          </p:cNvSpPr>
          <p:nvPr/>
        </p:nvSpPr>
        <p:spPr bwMode="auto">
          <a:xfrm>
            <a:off x="247074" y="4162440"/>
            <a:ext cx="8673162"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uk-UA" sz="1200" i="1" dirty="0">
                <a:latin typeface="Times New Roman"/>
                <a:ea typeface="Times New Roman"/>
              </a:rPr>
              <a:t> </a:t>
            </a:r>
            <a:endParaRPr lang="uk-UA" sz="1200" dirty="0">
              <a:latin typeface="Times New Roman"/>
              <a:ea typeface="Times New Roman"/>
            </a:endParaRPr>
          </a:p>
          <a:p>
            <a:endParaRPr kumimoji="0" lang="uk-UA" sz="12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5" name="Прямоугольник 4"/>
          <p:cNvSpPr/>
          <p:nvPr/>
        </p:nvSpPr>
        <p:spPr>
          <a:xfrm>
            <a:off x="118659" y="1700808"/>
            <a:ext cx="6325549" cy="276999"/>
          </a:xfrm>
          <a:prstGeom prst="rect">
            <a:avLst/>
          </a:prstGeom>
        </p:spPr>
        <p:txBody>
          <a:bodyPr wrap="square">
            <a:spAutoFit/>
          </a:bodyPr>
          <a:lstStyle/>
          <a:p>
            <a:r>
              <a:rPr lang="uk-UA" sz="1200" dirty="0">
                <a:solidFill>
                  <a:prstClr val="black"/>
                </a:solidFill>
                <a:latin typeface="Times New Roman"/>
                <a:ea typeface="Times New Roman"/>
              </a:rPr>
              <a:t> </a:t>
            </a:r>
            <a:endParaRPr lang="uk-UA" dirty="0"/>
          </a:p>
        </p:txBody>
      </p:sp>
      <p:sp>
        <p:nvSpPr>
          <p:cNvPr id="7" name="Прямоугольник 6"/>
          <p:cNvSpPr/>
          <p:nvPr/>
        </p:nvSpPr>
        <p:spPr>
          <a:xfrm>
            <a:off x="135452" y="1340768"/>
            <a:ext cx="6850490" cy="5801588"/>
          </a:xfrm>
          <a:prstGeom prst="rect">
            <a:avLst/>
          </a:prstGeom>
        </p:spPr>
        <p:txBody>
          <a:bodyPr wrap="square">
            <a:spAutoFit/>
          </a:bodyPr>
          <a:lstStyle/>
          <a:p>
            <a:pPr marR="80010" indent="360680" algn="just">
              <a:spcAft>
                <a:spcPts val="0"/>
              </a:spcAft>
            </a:pPr>
            <a:r>
              <a:rPr lang="uk-UA" sz="1200" dirty="0">
                <a:latin typeface="Times New Roman"/>
                <a:ea typeface="Times New Roman"/>
              </a:rPr>
              <a:t>Психологічна робота в ЗДО №8 спрямована на збереження і зміцнення здоров’я,  підвищення адаптивних можливостей дітей та створення умов для </a:t>
            </a:r>
            <a:r>
              <a:rPr lang="uk-UA" sz="1200" dirty="0" err="1">
                <a:latin typeface="Times New Roman"/>
                <a:ea typeface="Times New Roman"/>
              </a:rPr>
              <a:t>по</a:t>
            </a:r>
            <a:r>
              <a:rPr lang="uk-UA" sz="1200" dirty="0">
                <a:latin typeface="Times New Roman"/>
                <a:ea typeface="Times New Roman"/>
              </a:rPr>
              <a:t>вноцінного  і гармонійного розвитку всіх учасників освітнього процесу.</a:t>
            </a:r>
          </a:p>
          <a:p>
            <a:pPr marR="80010" indent="450215" algn="just">
              <a:spcAft>
                <a:spcPts val="0"/>
              </a:spcAft>
            </a:pPr>
            <a:r>
              <a:rPr lang="uk-UA" sz="1200" dirty="0">
                <a:solidFill>
                  <a:srgbClr val="000000"/>
                </a:solidFill>
                <a:latin typeface="Times New Roman"/>
                <a:ea typeface="Times New Roman"/>
              </a:rPr>
              <a:t>У 2024/2025 </a:t>
            </a:r>
            <a:r>
              <a:rPr lang="uk-UA" sz="1200" dirty="0" err="1">
                <a:solidFill>
                  <a:srgbClr val="000000"/>
                </a:solidFill>
                <a:latin typeface="Times New Roman"/>
                <a:ea typeface="Times New Roman"/>
              </a:rPr>
              <a:t>н.р</a:t>
            </a:r>
            <a:r>
              <a:rPr lang="uk-UA" sz="1200" dirty="0">
                <a:solidFill>
                  <a:srgbClr val="000000"/>
                </a:solidFill>
                <a:latin typeface="Times New Roman"/>
                <a:ea typeface="Times New Roman"/>
              </a:rPr>
              <a:t>. робота практичного психолога проводилась згідно пріоритетних завдань:</a:t>
            </a:r>
            <a:endParaRPr lang="uk-UA" sz="1100" dirty="0">
              <a:latin typeface="Times New Roman"/>
              <a:ea typeface="Times New Roman"/>
            </a:endParaRPr>
          </a:p>
          <a:p>
            <a:pPr marR="80010" algn="just">
              <a:spcAft>
                <a:spcPts val="0"/>
              </a:spcAft>
            </a:pPr>
            <a:r>
              <a:rPr lang="uk-UA" sz="1100" dirty="0">
                <a:solidFill>
                  <a:srgbClr val="000000"/>
                </a:solidFill>
                <a:latin typeface="Times New Roman"/>
                <a:ea typeface="Times New Roman"/>
              </a:rPr>
              <a:t>1. </a:t>
            </a:r>
            <a:r>
              <a:rPr lang="uk-UA" sz="1200" dirty="0">
                <a:latin typeface="Times New Roman"/>
                <a:ea typeface="Times New Roman"/>
              </a:rPr>
              <a:t>Збереження і зміцнення психічного здоров’я всіх учасників освітнього процесу.</a:t>
            </a:r>
            <a:endParaRPr lang="uk-UA" sz="1100" dirty="0">
              <a:latin typeface="Times New Roman"/>
              <a:ea typeface="Times New Roman"/>
            </a:endParaRPr>
          </a:p>
          <a:p>
            <a:pPr marR="80010" indent="360680" algn="just">
              <a:spcAft>
                <a:spcPts val="0"/>
              </a:spcAft>
            </a:pPr>
            <a:r>
              <a:rPr lang="uk-UA" sz="1200" dirty="0">
                <a:solidFill>
                  <a:srgbClr val="000000"/>
                </a:solidFill>
                <a:latin typeface="Times New Roman"/>
                <a:ea typeface="Times New Roman"/>
              </a:rPr>
              <a:t>2. Психологічний супровід адаптації дітей раннього віку та дітей усіх вікових категорій (новоприбулих) до умов закладу дошкільної освіти.</a:t>
            </a:r>
            <a:endParaRPr lang="uk-UA" sz="1100" dirty="0">
              <a:latin typeface="Times New Roman"/>
              <a:ea typeface="Times New Roman"/>
            </a:endParaRPr>
          </a:p>
          <a:p>
            <a:pPr marR="80010" indent="360680" algn="just">
              <a:spcAft>
                <a:spcPts val="0"/>
              </a:spcAft>
            </a:pPr>
            <a:r>
              <a:rPr lang="uk-UA" sz="1200" dirty="0">
                <a:solidFill>
                  <a:srgbClr val="000000"/>
                </a:solidFill>
                <a:latin typeface="Times New Roman"/>
                <a:ea typeface="Times New Roman"/>
              </a:rPr>
              <a:t>3. Формування психологічної готовності дітей до школи.</a:t>
            </a:r>
            <a:endParaRPr lang="uk-UA" sz="1100" dirty="0">
              <a:latin typeface="Times New Roman"/>
              <a:ea typeface="Times New Roman"/>
            </a:endParaRPr>
          </a:p>
          <a:p>
            <a:pPr marR="80010" indent="360680" algn="just">
              <a:spcAft>
                <a:spcPts val="0"/>
              </a:spcAft>
            </a:pPr>
            <a:r>
              <a:rPr lang="uk-UA" sz="1200" dirty="0">
                <a:solidFill>
                  <a:srgbClr val="000000"/>
                </a:solidFill>
                <a:latin typeface="Times New Roman"/>
                <a:ea typeface="Times New Roman"/>
              </a:rPr>
              <a:t>4. Психологічний супровід дітей з особливими освітніми потребами.</a:t>
            </a:r>
            <a:endParaRPr lang="uk-UA" sz="1100" dirty="0">
              <a:latin typeface="Times New Roman"/>
              <a:ea typeface="Times New Roman"/>
            </a:endParaRPr>
          </a:p>
          <a:p>
            <a:pPr marR="80010" indent="360680" algn="just">
              <a:spcAft>
                <a:spcPts val="0"/>
              </a:spcAft>
            </a:pPr>
            <a:r>
              <a:rPr lang="uk-UA" sz="1200" dirty="0">
                <a:solidFill>
                  <a:srgbClr val="000000"/>
                </a:solidFill>
                <a:latin typeface="Times New Roman"/>
                <a:ea typeface="Times New Roman"/>
              </a:rPr>
              <a:t>5</a:t>
            </a:r>
            <a:r>
              <a:rPr lang="uk-UA" sz="1200" dirty="0">
                <a:latin typeface="Times New Roman"/>
                <a:ea typeface="Times New Roman"/>
              </a:rPr>
              <a:t>. </a:t>
            </a:r>
            <a:r>
              <a:rPr lang="uk-UA" sz="1200" dirty="0">
                <a:solidFill>
                  <a:srgbClr val="000000"/>
                </a:solidFill>
                <a:latin typeface="Times New Roman"/>
                <a:ea typeface="Times New Roman"/>
              </a:rPr>
              <a:t>Д</a:t>
            </a:r>
            <a:r>
              <a:rPr lang="uk-UA" sz="1200" dirty="0">
                <a:latin typeface="Times New Roman"/>
                <a:ea typeface="Times New Roman"/>
              </a:rPr>
              <a:t>опомога дітям та сім’ям, які постраждали у військових конфліктах, психологічний супровід дітей із сімей ВПО.</a:t>
            </a:r>
            <a:endParaRPr lang="uk-UA" sz="1100" dirty="0">
              <a:latin typeface="Times New Roman"/>
              <a:ea typeface="Times New Roman"/>
            </a:endParaRPr>
          </a:p>
          <a:p>
            <a:pPr marR="80010" indent="180340" algn="just">
              <a:spcAft>
                <a:spcPts val="0"/>
              </a:spcAft>
            </a:pPr>
            <a:r>
              <a:rPr lang="uk-UA" sz="1200" dirty="0">
                <a:solidFill>
                  <a:srgbClr val="000000"/>
                </a:solidFill>
                <a:latin typeface="Times New Roman"/>
                <a:ea typeface="Times New Roman"/>
              </a:rPr>
              <a:t>З метою вирішення поставлених завдань робота велася за основними напрямами психологічної служби: діагностична робота, консультативна, </a:t>
            </a:r>
            <a:r>
              <a:rPr lang="uk-UA" sz="1200" dirty="0" err="1">
                <a:solidFill>
                  <a:srgbClr val="000000"/>
                </a:solidFill>
                <a:latin typeface="Times New Roman"/>
                <a:ea typeface="Times New Roman"/>
              </a:rPr>
              <a:t>корекційно-відновлювальна</a:t>
            </a:r>
            <a:r>
              <a:rPr lang="uk-UA" sz="1200" dirty="0">
                <a:solidFill>
                  <a:srgbClr val="000000"/>
                </a:solidFill>
                <a:latin typeface="Times New Roman"/>
                <a:ea typeface="Times New Roman"/>
              </a:rPr>
              <a:t> та розвивальна робота, психологічна просвіта, організаційно-методична, зв’язки з </a:t>
            </a:r>
            <a:r>
              <a:rPr lang="uk-UA" sz="1200" dirty="0" err="1">
                <a:solidFill>
                  <a:srgbClr val="000000"/>
                </a:solidFill>
                <a:latin typeface="Times New Roman"/>
                <a:ea typeface="Times New Roman"/>
              </a:rPr>
              <a:t>громадкістю</a:t>
            </a:r>
            <a:r>
              <a:rPr lang="uk-UA" sz="1200" dirty="0">
                <a:solidFill>
                  <a:srgbClr val="000000"/>
                </a:solidFill>
                <a:latin typeface="Times New Roman"/>
                <a:ea typeface="Times New Roman"/>
              </a:rPr>
              <a:t>.</a:t>
            </a:r>
            <a:endParaRPr lang="uk-UA" sz="1100" dirty="0">
              <a:latin typeface="Times New Roman"/>
              <a:ea typeface="Times New Roman"/>
            </a:endParaRPr>
          </a:p>
          <a:p>
            <a:pPr indent="180340">
              <a:spcAft>
                <a:spcPts val="0"/>
              </a:spcAft>
            </a:pPr>
            <a:r>
              <a:rPr lang="uk-UA" sz="1200" dirty="0">
                <a:latin typeface="Times New Roman"/>
                <a:ea typeface="Times New Roman"/>
              </a:rPr>
              <a:t>Протягом навчального року практичним психологом проведено наступні дослідження:</a:t>
            </a:r>
            <a:endParaRPr lang="uk-UA" sz="1100" dirty="0">
              <a:latin typeface="Times New Roman"/>
              <a:ea typeface="Times New Roman"/>
            </a:endParaRPr>
          </a:p>
          <a:p>
            <a:pPr marL="342900" lvl="0" indent="-342900" algn="just">
              <a:spcAft>
                <a:spcPts val="0"/>
              </a:spcAft>
              <a:buFont typeface="Wingdings"/>
              <a:buChar char=""/>
            </a:pPr>
            <a:r>
              <a:rPr lang="uk-UA" sz="1200" dirty="0">
                <a:latin typeface="Times New Roman"/>
                <a:ea typeface="Times New Roman"/>
              </a:rPr>
              <a:t>Діагностика адаптації дітей раннього віку до умов  закладу дошкільної освіти  групи №8,14. Охоплено 27 осіб. Діагностика адаптації дітей молодшого  та середнього віку  до умов  закладу дошкільної освіти  групи №2,6,7,10,12. Охоплено 15 осіб.</a:t>
            </a:r>
            <a:endParaRPr lang="uk-UA" sz="1100" dirty="0">
              <a:latin typeface="Times New Roman"/>
              <a:ea typeface="Times New Roman"/>
            </a:endParaRPr>
          </a:p>
          <a:p>
            <a:pPr marL="342900" lvl="0" indent="-342900">
              <a:spcAft>
                <a:spcPts val="0"/>
              </a:spcAft>
              <a:buFont typeface="Wingdings"/>
              <a:buChar char=""/>
            </a:pPr>
            <a:r>
              <a:rPr lang="uk-UA" sz="1200" dirty="0">
                <a:latin typeface="Times New Roman"/>
                <a:ea typeface="Times New Roman"/>
              </a:rPr>
              <a:t>Діагностика психічного розвитку дітей раннього віку. Охоплено  28</a:t>
            </a:r>
            <a:r>
              <a:rPr lang="uk-UA" sz="1200" dirty="0">
                <a:solidFill>
                  <a:srgbClr val="FF0000"/>
                </a:solidFill>
                <a:latin typeface="Times New Roman"/>
                <a:ea typeface="Times New Roman"/>
              </a:rPr>
              <a:t> </a:t>
            </a:r>
            <a:r>
              <a:rPr lang="uk-UA" sz="1200" dirty="0">
                <a:latin typeface="Times New Roman"/>
                <a:ea typeface="Times New Roman"/>
              </a:rPr>
              <a:t>осіб.</a:t>
            </a:r>
            <a:endParaRPr lang="uk-UA" sz="1100" dirty="0">
              <a:latin typeface="Times New Roman"/>
              <a:ea typeface="Times New Roman"/>
            </a:endParaRPr>
          </a:p>
          <a:p>
            <a:pPr marL="342900" lvl="0" indent="-342900">
              <a:spcAft>
                <a:spcPts val="0"/>
              </a:spcAft>
              <a:buFont typeface="Wingdings"/>
              <a:buChar char=""/>
            </a:pPr>
            <a:r>
              <a:rPr lang="uk-UA" sz="1200" dirty="0">
                <a:latin typeface="Times New Roman"/>
                <a:ea typeface="Times New Roman"/>
              </a:rPr>
              <a:t>Дослідження емоційного стану дітей молодшого віку. Охоплено 38</a:t>
            </a:r>
            <a:r>
              <a:rPr lang="uk-UA" sz="1200" dirty="0">
                <a:solidFill>
                  <a:srgbClr val="FF0000"/>
                </a:solidFill>
                <a:latin typeface="Times New Roman"/>
                <a:ea typeface="Times New Roman"/>
              </a:rPr>
              <a:t> </a:t>
            </a:r>
            <a:r>
              <a:rPr lang="uk-UA" sz="1200" dirty="0">
                <a:latin typeface="Times New Roman"/>
                <a:ea typeface="Times New Roman"/>
              </a:rPr>
              <a:t>особи. </a:t>
            </a:r>
            <a:endParaRPr lang="uk-UA" sz="1100" dirty="0">
              <a:latin typeface="Times New Roman"/>
              <a:ea typeface="Times New Roman"/>
            </a:endParaRPr>
          </a:p>
          <a:p>
            <a:pPr marL="342900" lvl="0" indent="-342900">
              <a:spcAft>
                <a:spcPts val="0"/>
              </a:spcAft>
              <a:buFont typeface="Wingdings"/>
              <a:buChar char=""/>
            </a:pPr>
            <a:r>
              <a:rPr lang="uk-UA" sz="1200" dirty="0">
                <a:latin typeface="Times New Roman"/>
                <a:ea typeface="Times New Roman"/>
              </a:rPr>
              <a:t>Діагностика дитячих здібностей дітей середніх груп. Охоплено 62 особи.</a:t>
            </a:r>
            <a:endParaRPr lang="uk-UA" sz="1100" dirty="0">
              <a:latin typeface="Times New Roman"/>
              <a:ea typeface="Times New Roman"/>
            </a:endParaRPr>
          </a:p>
          <a:p>
            <a:pPr marL="342900" lvl="0" indent="-342900">
              <a:spcAft>
                <a:spcPts val="0"/>
              </a:spcAft>
              <a:buFont typeface="Wingdings"/>
              <a:buChar char=""/>
            </a:pPr>
            <a:r>
              <a:rPr lang="uk-UA" sz="1200" dirty="0">
                <a:latin typeface="Times New Roman"/>
                <a:ea typeface="Times New Roman"/>
              </a:rPr>
              <a:t>Діагностика психологічної готовності до школи дітей старших груп.  Охоплено 35 осіб</a:t>
            </a:r>
            <a:r>
              <a:rPr lang="uk-UA" sz="1200" dirty="0" smtClean="0">
                <a:latin typeface="Times New Roman"/>
                <a:ea typeface="Times New Roman"/>
              </a:rPr>
              <a:t>.</a:t>
            </a:r>
          </a:p>
          <a:p>
            <a:pPr marL="342900" lvl="0" indent="-342900" algn="just">
              <a:buFont typeface="Wingdings"/>
              <a:buChar char=""/>
            </a:pPr>
            <a:r>
              <a:rPr lang="uk-UA" sz="1200" dirty="0">
                <a:latin typeface="Times New Roman" pitchFamily="18" charset="0"/>
                <a:cs typeface="Times New Roman" pitchFamily="18" charset="0"/>
              </a:rPr>
              <a:t>Індивідуальна діагностика за запитом. Охоплено 12</a:t>
            </a:r>
            <a:r>
              <a:rPr lang="uk-UA" sz="1200" dirty="0">
                <a:solidFill>
                  <a:srgbClr val="FF0000"/>
                </a:solidFill>
                <a:latin typeface="Times New Roman" pitchFamily="18" charset="0"/>
                <a:cs typeface="Times New Roman" pitchFamily="18" charset="0"/>
              </a:rPr>
              <a:t> </a:t>
            </a:r>
            <a:r>
              <a:rPr lang="uk-UA" sz="1200" dirty="0">
                <a:latin typeface="Times New Roman" pitchFamily="18" charset="0"/>
                <a:cs typeface="Times New Roman" pitchFamily="18" charset="0"/>
              </a:rPr>
              <a:t>осіб.</a:t>
            </a:r>
          </a:p>
          <a:p>
            <a:pPr indent="180340">
              <a:spcAft>
                <a:spcPts val="0"/>
              </a:spcAft>
            </a:pPr>
            <a:r>
              <a:rPr lang="uk-UA" sz="1200" dirty="0">
                <a:latin typeface="Times New Roman" pitchFamily="18" charset="0"/>
                <a:ea typeface="Times New Roman"/>
                <a:cs typeface="Times New Roman" pitchFamily="18" charset="0"/>
              </a:rPr>
              <a:t>З  профілактичною метою проведені такі заходи:</a:t>
            </a:r>
          </a:p>
          <a:p>
            <a:pPr indent="180340">
              <a:spcAft>
                <a:spcPts val="0"/>
              </a:spcAft>
            </a:pPr>
            <a:r>
              <a:rPr lang="uk-UA" sz="1200" dirty="0">
                <a:latin typeface="Times New Roman" pitchFamily="18" charset="0"/>
                <a:ea typeface="Times New Roman"/>
                <a:cs typeface="Times New Roman" pitchFamily="18" charset="0"/>
              </a:rPr>
              <a:t>1) Розвиткові заняття за  програмою Наталії Сидоренко «Психологічні перлинки для кожної дитинки» із дітьми старших груп №3,4 з метою набуття позитивного досвіду. Охоплено </a:t>
            </a:r>
            <a:r>
              <a:rPr lang="uk-UA" sz="1200" dirty="0">
                <a:solidFill>
                  <a:srgbClr val="000000"/>
                </a:solidFill>
                <a:latin typeface="Times New Roman" pitchFamily="18" charset="0"/>
                <a:ea typeface="Times New Roman"/>
                <a:cs typeface="Times New Roman" pitchFamily="18" charset="0"/>
              </a:rPr>
              <a:t>35</a:t>
            </a:r>
            <a:r>
              <a:rPr lang="uk-UA" sz="1200" dirty="0">
                <a:latin typeface="Times New Roman" pitchFamily="18" charset="0"/>
                <a:ea typeface="Times New Roman"/>
                <a:cs typeface="Times New Roman" pitchFamily="18" charset="0"/>
              </a:rPr>
              <a:t> дітей </a:t>
            </a:r>
            <a:r>
              <a:rPr lang="uk-UA" sz="1200" i="1" dirty="0">
                <a:latin typeface="Times New Roman" pitchFamily="18" charset="0"/>
                <a:ea typeface="Times New Roman"/>
                <a:cs typeface="Times New Roman" pitchFamily="18" charset="0"/>
              </a:rPr>
              <a:t>(протягом року).</a:t>
            </a:r>
            <a:endParaRPr lang="uk-UA" sz="1200" dirty="0">
              <a:latin typeface="Times New Roman" pitchFamily="18" charset="0"/>
              <a:ea typeface="Times New Roman"/>
              <a:cs typeface="Times New Roman" pitchFamily="18" charset="0"/>
            </a:endParaRPr>
          </a:p>
          <a:p>
            <a:pPr indent="180340">
              <a:spcAft>
                <a:spcPts val="0"/>
              </a:spcAft>
            </a:pPr>
            <a:r>
              <a:rPr lang="uk-UA" sz="1200" dirty="0">
                <a:latin typeface="Times New Roman" pitchFamily="18" charset="0"/>
                <a:ea typeface="Times New Roman"/>
                <a:cs typeface="Times New Roman" pitchFamily="18" charset="0"/>
              </a:rPr>
              <a:t>2) Профілактична програма психологічного сприяння посиленню особистісних ресурсів педагогічних працівників в умовах воєнного стану «Будемо стійкими разом!». Проведено 4 ресурсні  зустрічі. Охоплено 26 педагогів та 13 помічників вихователів </a:t>
            </a:r>
            <a:r>
              <a:rPr lang="uk-UA" sz="1200" i="1" dirty="0">
                <a:latin typeface="Times New Roman" pitchFamily="18" charset="0"/>
                <a:ea typeface="Times New Roman"/>
                <a:cs typeface="Times New Roman" pitchFamily="18" charset="0"/>
              </a:rPr>
              <a:t>(вересень-грудень).</a:t>
            </a:r>
            <a:endParaRPr lang="uk-UA" sz="1200" dirty="0">
              <a:latin typeface="Times New Roman" pitchFamily="18" charset="0"/>
              <a:ea typeface="Times New Roman"/>
              <a:cs typeface="Times New Roman" pitchFamily="18" charset="0"/>
            </a:endParaRPr>
          </a:p>
          <a:p>
            <a:pPr indent="180340">
              <a:spcAft>
                <a:spcPts val="0"/>
              </a:spcAft>
            </a:pPr>
            <a:endParaRPr lang="uk-UA" sz="1100" dirty="0">
              <a:effectLst/>
              <a:latin typeface="Times New Roman"/>
              <a:ea typeface="Times New Roman"/>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6256" y="904017"/>
            <a:ext cx="2160240" cy="2147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dissolv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79512" y="188640"/>
            <a:ext cx="8690154" cy="7579126"/>
          </a:xfrm>
          <a:prstGeom prst="rect">
            <a:avLst/>
          </a:prstGeom>
          <a:noFill/>
        </p:spPr>
        <p:txBody>
          <a:bodyPr wrap="square" rtlCol="0">
            <a:spAutoFit/>
          </a:bodyPr>
          <a:lstStyle/>
          <a:p>
            <a:pPr indent="180340">
              <a:spcAft>
                <a:spcPts val="0"/>
              </a:spcAft>
            </a:pPr>
            <a:r>
              <a:rPr lang="uk-UA" sz="1200" dirty="0" smtClean="0">
                <a:latin typeface="Times New Roman"/>
                <a:ea typeface="Times New Roman"/>
              </a:rPr>
              <a:t>.</a:t>
            </a:r>
            <a:r>
              <a:rPr lang="uk-UA" sz="1200" dirty="0">
                <a:latin typeface="Times New Roman"/>
                <a:ea typeface="Times New Roman"/>
              </a:rPr>
              <a:t> 3) Профілактична програма «Будь поруч». Проведено 9 занять, охоплено 30 педагогів </a:t>
            </a:r>
            <a:r>
              <a:rPr lang="uk-UA" sz="1200" i="1" dirty="0">
                <a:latin typeface="Times New Roman"/>
                <a:ea typeface="Times New Roman"/>
              </a:rPr>
              <a:t>(квітень-травень).</a:t>
            </a:r>
            <a:endParaRPr lang="uk-UA" sz="1200" dirty="0">
              <a:latin typeface="Times New Roman"/>
              <a:ea typeface="Times New Roman"/>
            </a:endParaRPr>
          </a:p>
          <a:p>
            <a:pPr indent="180340">
              <a:spcAft>
                <a:spcPts val="0"/>
              </a:spcAft>
            </a:pPr>
            <a:r>
              <a:rPr lang="uk-UA" sz="1200" dirty="0">
                <a:latin typeface="Times New Roman"/>
                <a:ea typeface="Times New Roman"/>
              </a:rPr>
              <a:t>4) Розміщення інформації у батьківських групах: «Як боротися з перевтомою: психологічна підтримка в умовах війни», «Як допомогти дитині, яка перебуває у стресі» </a:t>
            </a:r>
            <a:r>
              <a:rPr lang="uk-UA" sz="1200" i="1" dirty="0">
                <a:latin typeface="Times New Roman"/>
                <a:ea typeface="Times New Roman"/>
              </a:rPr>
              <a:t>(протягом року).</a:t>
            </a:r>
            <a:endParaRPr lang="uk-UA" sz="1200" dirty="0">
              <a:latin typeface="Times New Roman"/>
              <a:ea typeface="Times New Roman"/>
            </a:endParaRPr>
          </a:p>
          <a:p>
            <a:pPr indent="180340">
              <a:spcAft>
                <a:spcPts val="0"/>
              </a:spcAft>
            </a:pPr>
            <a:r>
              <a:rPr lang="uk-UA" sz="1200" dirty="0">
                <a:latin typeface="Times New Roman"/>
                <a:ea typeface="Times New Roman"/>
              </a:rPr>
              <a:t>5) Тематичні консультації: «Засоби невідкладної психологічної самодопомоги в умовах війни», «Поради щодо забезпечення стабільного психоемоційного стану дітей в укритті», «Як не розгубитися у стресових умовах у час воєнної небезпеки» </a:t>
            </a:r>
            <a:r>
              <a:rPr lang="uk-UA" sz="1200" i="1" dirty="0">
                <a:latin typeface="Times New Roman"/>
                <a:ea typeface="Times New Roman"/>
              </a:rPr>
              <a:t>(протягом року).</a:t>
            </a:r>
            <a:endParaRPr lang="uk-UA" sz="1200" dirty="0">
              <a:latin typeface="Times New Roman"/>
              <a:ea typeface="Times New Roman"/>
            </a:endParaRPr>
          </a:p>
          <a:p>
            <a:pPr indent="180340">
              <a:spcAft>
                <a:spcPts val="0"/>
              </a:spcAft>
            </a:pPr>
            <a:r>
              <a:rPr lang="uk-UA" sz="1200" dirty="0">
                <a:latin typeface="Times New Roman"/>
                <a:ea typeface="Times New Roman"/>
              </a:rPr>
              <a:t>6) Участь у Всеукраїнській акції  «16 днів проти насилля» </a:t>
            </a:r>
            <a:r>
              <a:rPr lang="uk-UA" sz="1200" i="1" dirty="0">
                <a:latin typeface="Times New Roman"/>
                <a:ea typeface="Times New Roman"/>
              </a:rPr>
              <a:t>(25.11-10.12.25).</a:t>
            </a:r>
            <a:endParaRPr lang="uk-UA" sz="1200" dirty="0">
              <a:latin typeface="Times New Roman"/>
              <a:ea typeface="Times New Roman"/>
            </a:endParaRPr>
          </a:p>
          <a:p>
            <a:pPr indent="180340">
              <a:spcAft>
                <a:spcPts val="0"/>
              </a:spcAft>
            </a:pPr>
            <a:r>
              <a:rPr lang="uk-UA" sz="1200" dirty="0">
                <a:latin typeface="Times New Roman"/>
                <a:ea typeface="Times New Roman"/>
              </a:rPr>
              <a:t>8) Гурток  «Дбаємо про емоції – мову серця» з дітьми старших груп. Охоплено 35 осіб </a:t>
            </a:r>
            <a:r>
              <a:rPr lang="uk-UA" sz="1200" i="1" dirty="0">
                <a:latin typeface="Times New Roman"/>
                <a:ea typeface="Times New Roman"/>
              </a:rPr>
              <a:t>(протягом року).</a:t>
            </a:r>
            <a:endParaRPr lang="uk-UA" sz="1200" dirty="0">
              <a:latin typeface="Times New Roman"/>
              <a:ea typeface="Times New Roman"/>
            </a:endParaRPr>
          </a:p>
          <a:p>
            <a:pPr algn="just">
              <a:spcAft>
                <a:spcPts val="0"/>
              </a:spcAft>
            </a:pPr>
            <a:r>
              <a:rPr lang="uk-UA" sz="1200" dirty="0">
                <a:latin typeface="Times New Roman"/>
                <a:ea typeface="Times New Roman"/>
              </a:rPr>
              <a:t>Здійснювалась:</a:t>
            </a:r>
          </a:p>
          <a:p>
            <a:pPr algn="just">
              <a:spcAft>
                <a:spcPts val="0"/>
              </a:spcAft>
            </a:pPr>
            <a:r>
              <a:rPr lang="uk-UA" sz="1200" dirty="0">
                <a:latin typeface="Times New Roman"/>
                <a:ea typeface="Times New Roman"/>
              </a:rPr>
              <a:t>1) корекція проблем  в особистісній сфері, а саме корекція тривожності (</a:t>
            </a:r>
            <a:r>
              <a:rPr lang="uk-UA" sz="1200" dirty="0" err="1">
                <a:latin typeface="Times New Roman"/>
                <a:ea typeface="Times New Roman"/>
              </a:rPr>
              <a:t>Гелюх</a:t>
            </a:r>
            <a:r>
              <a:rPr lang="uk-UA" sz="1200" dirty="0">
                <a:latin typeface="Times New Roman"/>
                <a:ea typeface="Times New Roman"/>
              </a:rPr>
              <a:t>, Смілянська). Охоплено 1 дитина;</a:t>
            </a:r>
          </a:p>
          <a:p>
            <a:pPr algn="just">
              <a:spcAft>
                <a:spcPts val="0"/>
              </a:spcAft>
            </a:pPr>
            <a:r>
              <a:rPr lang="uk-UA" sz="1200" dirty="0">
                <a:latin typeface="Times New Roman"/>
                <a:ea typeface="Times New Roman"/>
              </a:rPr>
              <a:t>2) корекція проблем  в особистісній та пізнавальній сферах  із дітьми із особливими освітніми потребами. Охоплено 9 осіб;</a:t>
            </a:r>
          </a:p>
          <a:p>
            <a:pPr>
              <a:spcAft>
                <a:spcPts val="0"/>
              </a:spcAft>
            </a:pPr>
            <a:r>
              <a:rPr lang="uk-UA" sz="1200" dirty="0">
                <a:latin typeface="Times New Roman"/>
                <a:ea typeface="Times New Roman"/>
              </a:rPr>
              <a:t>3) програма для роботи з дітьми із затримкою психічного розвитку. Всього </a:t>
            </a:r>
            <a:r>
              <a:rPr lang="uk-UA" sz="1200" dirty="0" err="1">
                <a:latin typeface="Times New Roman"/>
                <a:ea typeface="Times New Roman"/>
              </a:rPr>
              <a:t>корекційною</a:t>
            </a:r>
            <a:r>
              <a:rPr lang="uk-UA" sz="1200" dirty="0">
                <a:latin typeface="Times New Roman"/>
                <a:ea typeface="Times New Roman"/>
              </a:rPr>
              <a:t>  роботою охоплено 18 осіб;</a:t>
            </a:r>
          </a:p>
          <a:p>
            <a:pPr>
              <a:spcAft>
                <a:spcPts val="0"/>
              </a:spcAft>
            </a:pPr>
            <a:r>
              <a:rPr lang="uk-UA" sz="1200" dirty="0">
                <a:latin typeface="Times New Roman"/>
                <a:ea typeface="Times New Roman"/>
              </a:rPr>
              <a:t>4) програма для роботи з майбутніми першокласниками. Всього </a:t>
            </a:r>
            <a:r>
              <a:rPr lang="uk-UA" sz="1200" dirty="0" err="1">
                <a:latin typeface="Times New Roman"/>
                <a:ea typeface="Times New Roman"/>
              </a:rPr>
              <a:t>корекційною</a:t>
            </a:r>
            <a:r>
              <a:rPr lang="uk-UA" sz="1200" dirty="0">
                <a:latin typeface="Times New Roman"/>
                <a:ea typeface="Times New Roman"/>
              </a:rPr>
              <a:t>  роботою охоплено 2 особи.</a:t>
            </a:r>
          </a:p>
          <a:p>
            <a:pPr algn="just">
              <a:spcAft>
                <a:spcPts val="0"/>
              </a:spcAft>
            </a:pPr>
            <a:r>
              <a:rPr lang="uk-UA" sz="1200" dirty="0">
                <a:latin typeface="Times New Roman"/>
                <a:ea typeface="Times New Roman"/>
              </a:rPr>
              <a:t>     З батьками  проведено 51 консультацій,  з педагогами - 18 консультацій.</a:t>
            </a:r>
          </a:p>
          <a:p>
            <a:pPr marL="180340">
              <a:spcAft>
                <a:spcPts val="0"/>
              </a:spcAft>
            </a:pPr>
            <a:r>
              <a:rPr lang="uk-UA" sz="1200" i="1" dirty="0">
                <a:latin typeface="Times New Roman"/>
                <a:ea typeface="Times New Roman"/>
              </a:rPr>
              <a:t>Тематика звернень з   боку батьків:</a:t>
            </a:r>
            <a:endParaRPr lang="uk-UA" sz="1200" dirty="0">
              <a:latin typeface="Times New Roman"/>
              <a:ea typeface="Times New Roman"/>
            </a:endParaRPr>
          </a:p>
          <a:p>
            <a:pPr marL="342900" lvl="0" indent="-342900">
              <a:spcAft>
                <a:spcPts val="0"/>
              </a:spcAft>
              <a:buFont typeface="Times New Roman"/>
              <a:buChar char="-"/>
            </a:pPr>
            <a:r>
              <a:rPr lang="uk-UA" sz="1200" dirty="0">
                <a:latin typeface="Times New Roman"/>
                <a:ea typeface="Times New Roman"/>
              </a:rPr>
              <a:t>адаптація дитини до ЗДО  - 8;</a:t>
            </a:r>
          </a:p>
          <a:p>
            <a:pPr marL="342900" lvl="0" indent="-342900">
              <a:spcAft>
                <a:spcPts val="0"/>
              </a:spcAft>
              <a:buFont typeface="Times New Roman"/>
              <a:buChar char="-"/>
            </a:pPr>
            <a:r>
              <a:rPr lang="uk-UA" sz="1200" dirty="0">
                <a:latin typeface="Times New Roman"/>
                <a:ea typeface="Times New Roman"/>
              </a:rPr>
              <a:t>формування психологічної готовності до школи - 16;</a:t>
            </a:r>
          </a:p>
          <a:p>
            <a:pPr marL="342900" lvl="0" indent="-342900">
              <a:spcAft>
                <a:spcPts val="0"/>
              </a:spcAft>
              <a:buFont typeface="Times New Roman"/>
              <a:buChar char="-"/>
            </a:pPr>
            <a:r>
              <a:rPr lang="uk-UA" sz="1200" dirty="0">
                <a:latin typeface="Times New Roman"/>
                <a:ea typeface="Times New Roman"/>
              </a:rPr>
              <a:t>вікові та індивідуальні особливості дитини - 3;</a:t>
            </a:r>
          </a:p>
          <a:p>
            <a:pPr marL="342900" lvl="0" indent="-342900">
              <a:spcAft>
                <a:spcPts val="0"/>
              </a:spcAft>
              <a:buFont typeface="Times New Roman"/>
              <a:buChar char="-"/>
            </a:pPr>
            <a:r>
              <a:rPr lang="uk-UA" sz="1200" dirty="0">
                <a:latin typeface="Times New Roman"/>
                <a:ea typeface="Times New Roman"/>
              </a:rPr>
              <a:t>психологічний супровід дітей з особливими освітніми потребами в умовах інклюзивної освіти</a:t>
            </a:r>
            <a:r>
              <a:rPr lang="ru-RU" sz="1200" dirty="0">
                <a:latin typeface="Times New Roman"/>
                <a:ea typeface="Times New Roman"/>
              </a:rPr>
              <a:t> - </a:t>
            </a:r>
            <a:r>
              <a:rPr lang="uk-UA" sz="1200" dirty="0">
                <a:latin typeface="Times New Roman"/>
                <a:ea typeface="Times New Roman"/>
              </a:rPr>
              <a:t>9</a:t>
            </a:r>
            <a:r>
              <a:rPr lang="ru-RU" sz="1200" dirty="0">
                <a:latin typeface="Times New Roman"/>
                <a:ea typeface="Times New Roman"/>
              </a:rPr>
              <a:t>; </a:t>
            </a:r>
            <a:endParaRPr lang="uk-UA" sz="1200" dirty="0">
              <a:latin typeface="Times New Roman"/>
              <a:ea typeface="Times New Roman"/>
            </a:endParaRPr>
          </a:p>
          <a:p>
            <a:pPr marL="342900" lvl="0" indent="-342900">
              <a:spcAft>
                <a:spcPts val="0"/>
              </a:spcAft>
              <a:buFont typeface="Times New Roman"/>
              <a:buChar char="-"/>
            </a:pPr>
            <a:r>
              <a:rPr lang="uk-UA" sz="1200" dirty="0">
                <a:latin typeface="Times New Roman"/>
                <a:ea typeface="Times New Roman"/>
              </a:rPr>
              <a:t>допомога дітям та сім’ям, які постраждали у військових конфліктах – 2</a:t>
            </a:r>
          </a:p>
          <a:p>
            <a:pPr marL="342900" lvl="0" indent="-342900">
              <a:spcAft>
                <a:spcPts val="0"/>
              </a:spcAft>
              <a:buFont typeface="Times New Roman"/>
              <a:buChar char="-"/>
            </a:pPr>
            <a:r>
              <a:rPr lang="uk-UA" sz="1200" dirty="0">
                <a:latin typeface="Times New Roman"/>
                <a:ea typeface="Times New Roman"/>
              </a:rPr>
              <a:t>психологічний супровід дітей із сімей ВПО – 13.</a:t>
            </a:r>
          </a:p>
          <a:p>
            <a:pPr marL="180340">
              <a:spcAft>
                <a:spcPts val="0"/>
              </a:spcAft>
            </a:pPr>
            <a:r>
              <a:rPr lang="uk-UA" sz="1200" i="1" dirty="0">
                <a:latin typeface="Times New Roman"/>
                <a:ea typeface="Times New Roman"/>
              </a:rPr>
              <a:t>Тематика звернень збоку педагогів:</a:t>
            </a:r>
            <a:endParaRPr lang="uk-UA" sz="1200" dirty="0">
              <a:latin typeface="Times New Roman"/>
              <a:ea typeface="Times New Roman"/>
            </a:endParaRPr>
          </a:p>
          <a:p>
            <a:pPr marL="342900" lvl="0" indent="-342900">
              <a:spcAft>
                <a:spcPts val="0"/>
              </a:spcAft>
              <a:buFont typeface="Times New Roman"/>
              <a:buChar char="-"/>
            </a:pPr>
            <a:r>
              <a:rPr lang="uk-UA" sz="1200" dirty="0">
                <a:latin typeface="Times New Roman"/>
                <a:ea typeface="Times New Roman"/>
              </a:rPr>
              <a:t>адаптація дитини до ЗДО  - 3;</a:t>
            </a:r>
          </a:p>
          <a:p>
            <a:pPr marL="342900" lvl="0" indent="-342900">
              <a:spcAft>
                <a:spcPts val="0"/>
              </a:spcAft>
              <a:buFont typeface="Times New Roman"/>
              <a:buChar char="-"/>
            </a:pPr>
            <a:r>
              <a:rPr lang="uk-UA" sz="1200" dirty="0">
                <a:latin typeface="Times New Roman"/>
                <a:ea typeface="Times New Roman"/>
              </a:rPr>
              <a:t>формування психологічної готовності до школи -3;</a:t>
            </a:r>
          </a:p>
          <a:p>
            <a:pPr marL="342900" lvl="0" indent="-342900">
              <a:spcAft>
                <a:spcPts val="0"/>
              </a:spcAft>
              <a:buFont typeface="Times New Roman"/>
              <a:buChar char="-"/>
            </a:pPr>
            <a:r>
              <a:rPr lang="uk-UA" sz="1200" dirty="0">
                <a:latin typeface="Times New Roman"/>
                <a:ea typeface="Times New Roman"/>
              </a:rPr>
              <a:t>вікові та індивідуальні особливості дитини -2;</a:t>
            </a:r>
          </a:p>
          <a:p>
            <a:pPr marL="342900" lvl="0" indent="-342900">
              <a:spcAft>
                <a:spcPts val="0"/>
              </a:spcAft>
              <a:buFont typeface="Times New Roman"/>
              <a:buChar char="-"/>
            </a:pPr>
            <a:r>
              <a:rPr lang="uk-UA" sz="1200" dirty="0">
                <a:latin typeface="Times New Roman"/>
                <a:ea typeface="Times New Roman"/>
              </a:rPr>
              <a:t>психологічний супровід дітей з особливими освітніми потребами в умовах інклюзивної освіти -7; </a:t>
            </a:r>
          </a:p>
          <a:p>
            <a:pPr marL="342900" lvl="0" indent="-342900">
              <a:spcAft>
                <a:spcPts val="0"/>
              </a:spcAft>
              <a:buFont typeface="Times New Roman"/>
              <a:buChar char="-"/>
            </a:pPr>
            <a:r>
              <a:rPr lang="uk-UA" sz="1200" dirty="0">
                <a:latin typeface="Times New Roman"/>
                <a:ea typeface="Times New Roman"/>
              </a:rPr>
              <a:t>допомога дітям та сім’ям, які постраждали у військових конфліктах</a:t>
            </a:r>
            <a:r>
              <a:rPr lang="ru-RU" sz="1200" dirty="0">
                <a:latin typeface="Times New Roman"/>
                <a:ea typeface="Times New Roman"/>
              </a:rPr>
              <a:t> – </a:t>
            </a:r>
            <a:r>
              <a:rPr lang="uk-UA" sz="1200" dirty="0">
                <a:latin typeface="Times New Roman"/>
                <a:ea typeface="Times New Roman"/>
              </a:rPr>
              <a:t>3.</a:t>
            </a:r>
          </a:p>
          <a:p>
            <a:pPr marL="180340">
              <a:spcAft>
                <a:spcPts val="0"/>
              </a:spcAft>
            </a:pPr>
            <a:r>
              <a:rPr lang="uk-UA" sz="1200" dirty="0">
                <a:latin typeface="Times New Roman"/>
                <a:ea typeface="Times New Roman"/>
              </a:rPr>
              <a:t>1) Тематичні консультації: «Дитина не хоче в дитячий садок: як реагувати на скаргу батьків» (06.09), «Навчаємо дітей позбавлятися фізичного та емоційного напруження» (11.09), «Дитина з розладами </a:t>
            </a:r>
            <a:r>
              <a:rPr lang="uk-UA" sz="1200" dirty="0" err="1">
                <a:latin typeface="Times New Roman"/>
                <a:ea typeface="Times New Roman"/>
              </a:rPr>
              <a:t>аутичного</a:t>
            </a:r>
            <a:r>
              <a:rPr lang="uk-UA" sz="1200" dirty="0">
                <a:latin typeface="Times New Roman"/>
                <a:ea typeface="Times New Roman"/>
              </a:rPr>
              <a:t> спектру в дитячому садку: налагоджуємо взаємодію» (08.10), «Як говорити з дитиною про новорічні дива» (12.12),   «Навчаємо дитину не засмучуватися через помилки»(19.12). «Що треба знати про ПТСР»(16.01),  «Дитина ламає іграшки: які причини та що робити дорослим»(23.01). «Когнітивний потенціал педагогів під час війни»(20.02),  «Сором’язлива дитина: долаємо сором’язливість разом»(24.03), «Готуємо дитину до школи»(24.04).</a:t>
            </a:r>
          </a:p>
          <a:p>
            <a:pPr>
              <a:spcAft>
                <a:spcPts val="0"/>
              </a:spcAft>
            </a:pPr>
            <a:r>
              <a:rPr lang="uk-UA" sz="1200" dirty="0">
                <a:latin typeface="Times New Roman"/>
                <a:ea typeface="Times New Roman"/>
              </a:rPr>
              <a:t>2) Розміщення інформації у батьківських </a:t>
            </a:r>
            <a:r>
              <a:rPr lang="uk-UA" sz="1200" dirty="0" err="1">
                <a:latin typeface="Times New Roman"/>
                <a:ea typeface="Times New Roman"/>
              </a:rPr>
              <a:t>вайбер</a:t>
            </a:r>
            <a:r>
              <a:rPr lang="uk-UA" sz="1200" dirty="0">
                <a:latin typeface="Times New Roman"/>
                <a:ea typeface="Times New Roman"/>
              </a:rPr>
              <a:t> групах: «Полегшуємо адаптацію дитини до садочка»,</a:t>
            </a:r>
            <a:r>
              <a:rPr lang="uk-UA" sz="1200" kern="1800" dirty="0">
                <a:latin typeface="Times New Roman"/>
                <a:ea typeface="Times New Roman"/>
              </a:rPr>
              <a:t> «Як допомогти дитині, яка перебуває у стресі» (11.10)</a:t>
            </a:r>
            <a:r>
              <a:rPr lang="uk-UA" sz="1200" dirty="0">
                <a:latin typeface="Times New Roman"/>
                <a:ea typeface="Times New Roman"/>
              </a:rPr>
              <a:t>.</a:t>
            </a:r>
            <a:r>
              <a:rPr lang="uk-UA" sz="1200" kern="1800" dirty="0">
                <a:latin typeface="Times New Roman"/>
                <a:ea typeface="Times New Roman"/>
              </a:rPr>
              <a:t> </a:t>
            </a:r>
            <a:endParaRPr lang="uk-UA" sz="1200" dirty="0">
              <a:latin typeface="Times New Roman"/>
              <a:ea typeface="Times New Roman"/>
            </a:endParaRPr>
          </a:p>
          <a:p>
            <a:pPr fontAlgn="base">
              <a:spcAft>
                <a:spcPts val="0"/>
              </a:spcAft>
            </a:pPr>
            <a:endParaRPr lang="uk-UA" sz="1100" dirty="0">
              <a:latin typeface="Times New Roman"/>
              <a:ea typeface="Times New Roman"/>
            </a:endParaRPr>
          </a:p>
          <a:p>
            <a:pPr>
              <a:lnSpc>
                <a:spcPct val="107000"/>
              </a:lnSpc>
              <a:spcAft>
                <a:spcPts val="800"/>
              </a:spcAft>
            </a:pPr>
            <a:r>
              <a:rPr lang="uk-UA" sz="1200" dirty="0">
                <a:latin typeface="Times New Roman"/>
                <a:ea typeface="Calibri"/>
              </a:rPr>
              <a:t> </a:t>
            </a:r>
            <a:endParaRPr lang="uk-UA" sz="1100" dirty="0">
              <a:latin typeface="Times New Roman"/>
              <a:ea typeface="Times New Roman"/>
            </a:endParaRPr>
          </a:p>
          <a:p>
            <a:pPr indent="360680" algn="just">
              <a:spcAft>
                <a:spcPts val="0"/>
              </a:spcAft>
            </a:pPr>
            <a:r>
              <a:rPr lang="uk-UA" sz="1200" dirty="0">
                <a:latin typeface="Times New Roman"/>
                <a:ea typeface="Times New Roman"/>
              </a:rPr>
              <a:t> </a:t>
            </a:r>
            <a:endParaRPr lang="uk-UA" sz="1100" dirty="0">
              <a:latin typeface="Times New Roman"/>
              <a:ea typeface="Times New Roman"/>
            </a:endParaRPr>
          </a:p>
          <a:p>
            <a:pPr indent="360680" algn="just">
              <a:spcAft>
                <a:spcPts val="0"/>
              </a:spcAft>
            </a:pPr>
            <a:r>
              <a:rPr lang="uk-UA" sz="1200" dirty="0">
                <a:latin typeface="Times New Roman"/>
                <a:ea typeface="Times New Roman"/>
              </a:rPr>
              <a:t> </a:t>
            </a:r>
            <a:endParaRPr lang="uk-UA" sz="1100" dirty="0">
              <a:latin typeface="Times New Roman"/>
              <a:ea typeface="Times New Roman"/>
            </a:endParaRPr>
          </a:p>
          <a:p>
            <a:pPr indent="360680" algn="just">
              <a:spcAft>
                <a:spcPts val="0"/>
              </a:spcAft>
            </a:pPr>
            <a:r>
              <a:rPr lang="uk-UA" sz="1200" dirty="0">
                <a:latin typeface="Times New Roman"/>
                <a:ea typeface="Times New Roman"/>
              </a:rPr>
              <a:t> </a:t>
            </a:r>
            <a:endParaRPr lang="uk-UA" sz="1100" dirty="0">
              <a:effectLst/>
              <a:latin typeface="Times New Roman"/>
              <a:ea typeface="Times New Roman"/>
            </a:endParaRPr>
          </a:p>
        </p:txBody>
      </p:sp>
      <p:sp>
        <p:nvSpPr>
          <p:cNvPr id="9" name="Прямоугольник 8"/>
          <p:cNvSpPr/>
          <p:nvPr/>
        </p:nvSpPr>
        <p:spPr>
          <a:xfrm>
            <a:off x="357158" y="4643446"/>
            <a:ext cx="5143536" cy="369332"/>
          </a:xfrm>
          <a:prstGeom prst="rect">
            <a:avLst/>
          </a:prstGeom>
        </p:spPr>
        <p:txBody>
          <a:bodyPr wrap="square">
            <a:spAutoFit/>
          </a:bodyPr>
          <a:lstStyle/>
          <a:p>
            <a:pPr algn="just"/>
            <a:r>
              <a:rPr lang="uk-UA" dirty="0" smtClean="0">
                <a:solidFill>
                  <a:srgbClr val="000000"/>
                </a:solidFill>
                <a:latin typeface="Times New Roman" pitchFamily="18" charset="0"/>
                <a:ea typeface="Times New Roman" pitchFamily="18" charset="0"/>
                <a:cs typeface="Times New Roman" pitchFamily="18" charset="0"/>
              </a:rPr>
              <a:t>      </a:t>
            </a:r>
            <a:endParaRPr lang="ru-RU" sz="1400" dirty="0">
              <a:latin typeface="Times New Roman" pitchFamily="18" charset="0"/>
              <a:cs typeface="Times New Roman" pitchFamily="18" charset="0"/>
            </a:endParaRPr>
          </a:p>
        </p:txBody>
      </p:sp>
      <p:sp>
        <p:nvSpPr>
          <p:cNvPr id="10" name="Rectangle 1"/>
          <p:cNvSpPr>
            <a:spLocks noChangeArrowheads="1"/>
          </p:cNvSpPr>
          <p:nvPr/>
        </p:nvSpPr>
        <p:spPr bwMode="auto">
          <a:xfrm>
            <a:off x="257672" y="773033"/>
            <a:ext cx="7786742"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endParaRPr kumimoji="0" lang="uk-UA"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med">
    <p:dissolv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467544" y="260648"/>
            <a:ext cx="8064896" cy="3474720"/>
          </a:xfrm>
        </p:spPr>
        <p:txBody>
          <a:bodyPr>
            <a:noAutofit/>
          </a:bodyPr>
          <a:lstStyle/>
          <a:p>
            <a:pPr marL="0" indent="0">
              <a:spcAft>
                <a:spcPts val="0"/>
              </a:spcAft>
              <a:buNone/>
            </a:pPr>
            <a:r>
              <a:rPr lang="uk-UA" sz="1200" kern="1800" dirty="0">
                <a:solidFill>
                  <a:schemeClr val="tx1"/>
                </a:solidFill>
                <a:latin typeface="Times New Roman"/>
                <a:ea typeface="Times New Roman"/>
              </a:rPr>
              <a:t>3) Виступи на батьківських зборах (08.09-27.09):</a:t>
            </a:r>
            <a:endParaRPr lang="uk-UA" sz="1200" dirty="0">
              <a:solidFill>
                <a:schemeClr val="tx1"/>
              </a:solidFill>
              <a:latin typeface="Times New Roman"/>
              <a:ea typeface="Times New Roman"/>
            </a:endParaRPr>
          </a:p>
          <a:p>
            <a:pPr marL="0" indent="0" algn="just">
              <a:spcAft>
                <a:spcPts val="0"/>
              </a:spcAft>
              <a:buNone/>
            </a:pPr>
            <a:r>
              <a:rPr lang="uk-UA" sz="1200" kern="1800" dirty="0">
                <a:solidFill>
                  <a:schemeClr val="tx1"/>
                </a:solidFill>
                <a:latin typeface="Times New Roman"/>
                <a:ea typeface="Times New Roman"/>
              </a:rPr>
              <a:t>1. Адаптація дитини до ЗДО.</a:t>
            </a:r>
            <a:endParaRPr lang="uk-UA" sz="1200" dirty="0">
              <a:solidFill>
                <a:schemeClr val="tx1"/>
              </a:solidFill>
              <a:latin typeface="Times New Roman"/>
              <a:ea typeface="Times New Roman"/>
            </a:endParaRPr>
          </a:p>
          <a:p>
            <a:pPr marL="0" indent="0">
              <a:spcAft>
                <a:spcPts val="0"/>
              </a:spcAft>
              <a:buNone/>
            </a:pPr>
            <a:r>
              <a:rPr lang="uk-UA" sz="1200" kern="1800" dirty="0">
                <a:solidFill>
                  <a:schemeClr val="tx1"/>
                </a:solidFill>
                <a:latin typeface="Times New Roman"/>
                <a:ea typeface="Times New Roman"/>
              </a:rPr>
              <a:t>2. Особливості психічного розвитку дітей 4-го року життя.</a:t>
            </a:r>
            <a:endParaRPr lang="uk-UA" sz="1200" dirty="0">
              <a:solidFill>
                <a:schemeClr val="tx1"/>
              </a:solidFill>
              <a:latin typeface="Times New Roman"/>
              <a:ea typeface="Times New Roman"/>
            </a:endParaRPr>
          </a:p>
          <a:p>
            <a:pPr marL="0" indent="0">
              <a:spcAft>
                <a:spcPts val="0"/>
              </a:spcAft>
              <a:buNone/>
            </a:pPr>
            <a:r>
              <a:rPr lang="uk-UA" sz="1200" kern="1800" dirty="0">
                <a:solidFill>
                  <a:schemeClr val="tx1"/>
                </a:solidFill>
                <a:latin typeface="Times New Roman"/>
                <a:ea typeface="Times New Roman"/>
              </a:rPr>
              <a:t>3. Особливості психічного розвитку дітей 5-го року життя.</a:t>
            </a:r>
            <a:endParaRPr lang="uk-UA" sz="1200" dirty="0">
              <a:solidFill>
                <a:schemeClr val="tx1"/>
              </a:solidFill>
              <a:latin typeface="Times New Roman"/>
              <a:ea typeface="Times New Roman"/>
            </a:endParaRPr>
          </a:p>
          <a:p>
            <a:pPr marL="45720" indent="0">
              <a:spcAft>
                <a:spcPts val="0"/>
              </a:spcAft>
              <a:buNone/>
            </a:pPr>
            <a:r>
              <a:rPr lang="uk-UA" sz="1200" kern="1800" dirty="0">
                <a:solidFill>
                  <a:schemeClr val="tx1"/>
                </a:solidFill>
                <a:latin typeface="Times New Roman"/>
                <a:ea typeface="Times New Roman"/>
              </a:rPr>
              <a:t>4. Особливості психічного розвитку дітей 6-го року життя. </a:t>
            </a:r>
            <a:endParaRPr lang="uk-UA" sz="1200" dirty="0">
              <a:solidFill>
                <a:schemeClr val="tx1"/>
              </a:solidFill>
              <a:latin typeface="Times New Roman"/>
              <a:ea typeface="Times New Roman"/>
            </a:endParaRPr>
          </a:p>
          <a:p>
            <a:pPr marL="0" indent="0" fontAlgn="base">
              <a:spcAft>
                <a:spcPts val="0"/>
              </a:spcAft>
              <a:buNone/>
            </a:pPr>
            <a:r>
              <a:rPr lang="uk-UA" sz="1200" kern="1800" dirty="0">
                <a:solidFill>
                  <a:schemeClr val="tx1"/>
                </a:solidFill>
                <a:latin typeface="Times New Roman"/>
                <a:ea typeface="Times New Roman"/>
              </a:rPr>
              <a:t>4) Виступ на інтерактивному семінарі «Розвиток творчої особистості дитини засобами мистецько-творчих видів діяльності»  з темою «Розвиток творчих здібностей у дітей: практичні вправи» (30.10.24)</a:t>
            </a:r>
            <a:endParaRPr lang="uk-UA" sz="1200" dirty="0">
              <a:solidFill>
                <a:schemeClr val="tx1"/>
              </a:solidFill>
              <a:latin typeface="Times New Roman"/>
              <a:ea typeface="Times New Roman"/>
            </a:endParaRPr>
          </a:p>
          <a:p>
            <a:pPr marL="0" indent="0" fontAlgn="base">
              <a:spcAft>
                <a:spcPts val="0"/>
              </a:spcAft>
              <a:buNone/>
            </a:pPr>
            <a:r>
              <a:rPr lang="uk-UA" sz="1200" kern="1800" dirty="0">
                <a:solidFill>
                  <a:schemeClr val="tx1"/>
                </a:solidFill>
                <a:latin typeface="Times New Roman"/>
                <a:ea typeface="Times New Roman"/>
              </a:rPr>
              <a:t>5) </a:t>
            </a:r>
            <a:r>
              <a:rPr lang="uk-UA" sz="1200" i="1" dirty="0">
                <a:solidFill>
                  <a:schemeClr val="tx1"/>
                </a:solidFill>
                <a:latin typeface="Times New Roman"/>
                <a:ea typeface="Times New Roman"/>
              </a:rPr>
              <a:t>Виступ на обласному семінарі вчителів-логопедів «Психолого-педагогічний супровід батьків дітей з ООП» (</a:t>
            </a:r>
            <a:r>
              <a:rPr lang="uk-UA" sz="1200" i="1" dirty="0" smtClean="0">
                <a:solidFill>
                  <a:schemeClr val="tx1"/>
                </a:solidFill>
                <a:latin typeface="Times New Roman"/>
                <a:ea typeface="Times New Roman"/>
              </a:rPr>
              <a:t>14.11.24)</a:t>
            </a:r>
            <a:endParaRPr lang="uk-UA" sz="1200" dirty="0" smtClean="0">
              <a:solidFill>
                <a:schemeClr val="tx1"/>
              </a:solidFill>
              <a:latin typeface="Times New Roman"/>
              <a:ea typeface="Times New Roman"/>
            </a:endParaRPr>
          </a:p>
          <a:p>
            <a:pPr marL="0" indent="0" fontAlgn="base">
              <a:spcAft>
                <a:spcPts val="0"/>
              </a:spcAft>
              <a:buNone/>
            </a:pPr>
            <a:r>
              <a:rPr lang="uk-UA" sz="1200" dirty="0" smtClean="0">
                <a:solidFill>
                  <a:schemeClr val="tx1"/>
                </a:solidFill>
                <a:latin typeface="Times New Roman"/>
                <a:ea typeface="Times New Roman"/>
              </a:rPr>
              <a:t>6</a:t>
            </a:r>
            <a:r>
              <a:rPr lang="uk-UA" sz="1200" dirty="0">
                <a:solidFill>
                  <a:schemeClr val="tx1"/>
                </a:solidFill>
                <a:latin typeface="Times New Roman"/>
                <a:ea typeface="Times New Roman"/>
              </a:rPr>
              <a:t>) Виступ на семінарі педагогів ЗДО «Особливості застосування з дошкільниками методу ритмічного малювання двома руками»(21.11.24) </a:t>
            </a:r>
          </a:p>
          <a:p>
            <a:pPr marL="45720" indent="0" fontAlgn="base">
              <a:spcAft>
                <a:spcPts val="0"/>
              </a:spcAft>
              <a:buNone/>
            </a:pPr>
            <a:r>
              <a:rPr lang="uk-UA" sz="1200" dirty="0">
                <a:solidFill>
                  <a:schemeClr val="tx1"/>
                </a:solidFill>
                <a:latin typeface="Times New Roman"/>
                <a:ea typeface="Times New Roman"/>
              </a:rPr>
              <a:t>7) </a:t>
            </a:r>
            <a:r>
              <a:rPr lang="uk-UA" sz="1200" i="1" dirty="0">
                <a:solidFill>
                  <a:schemeClr val="tx1"/>
                </a:solidFill>
                <a:latin typeface="Times New Roman"/>
                <a:ea typeface="Times New Roman"/>
              </a:rPr>
              <a:t>Виступ на міському семінарі педагогів ЗДО «Прийоми розвитку творчих</a:t>
            </a:r>
            <a:r>
              <a:rPr lang="uk-UA" sz="1200" i="1" dirty="0">
                <a:solidFill>
                  <a:schemeClr val="tx1"/>
                </a:solidFill>
                <a:latin typeface="Times New Roman"/>
                <a:ea typeface="Calibri"/>
              </a:rPr>
              <a:t> </a:t>
            </a:r>
            <a:r>
              <a:rPr lang="uk-UA" sz="1200" i="1" dirty="0">
                <a:solidFill>
                  <a:schemeClr val="tx1"/>
                </a:solidFill>
                <a:latin typeface="Times New Roman"/>
                <a:ea typeface="Times New Roman"/>
              </a:rPr>
              <a:t>здібносте</a:t>
            </a:r>
            <a:r>
              <a:rPr lang="uk-UA" sz="1200" i="1" dirty="0">
                <a:solidFill>
                  <a:schemeClr val="tx1"/>
                </a:solidFill>
                <a:latin typeface="Times New Roman"/>
                <a:ea typeface="Calibri"/>
              </a:rPr>
              <a:t>й у </a:t>
            </a:r>
            <a:r>
              <a:rPr lang="uk-UA" sz="1200" i="1" dirty="0">
                <a:solidFill>
                  <a:schemeClr val="tx1"/>
                </a:solidFill>
                <a:latin typeface="Times New Roman"/>
                <a:ea typeface="Times New Roman"/>
              </a:rPr>
              <a:t>дітей </a:t>
            </a:r>
            <a:r>
              <a:rPr lang="uk-UA" sz="1200" i="1" dirty="0">
                <a:solidFill>
                  <a:schemeClr val="tx1"/>
                </a:solidFill>
                <a:latin typeface="Times New Roman"/>
                <a:ea typeface="Calibri"/>
              </a:rPr>
              <a:t>дошкільного віку» (2025).</a:t>
            </a:r>
            <a:endParaRPr lang="uk-UA" sz="1200" dirty="0">
              <a:solidFill>
                <a:schemeClr val="tx1"/>
              </a:solidFill>
              <a:latin typeface="Times New Roman"/>
              <a:ea typeface="Times New Roman"/>
            </a:endParaRPr>
          </a:p>
          <a:p>
            <a:pPr marL="0" indent="0" algn="just">
              <a:spcAft>
                <a:spcPts val="0"/>
              </a:spcAft>
              <a:buNone/>
            </a:pPr>
            <a:r>
              <a:rPr lang="uk-UA" sz="1200" dirty="0">
                <a:solidFill>
                  <a:schemeClr val="tx1"/>
                </a:solidFill>
                <a:latin typeface="Times New Roman"/>
                <a:ea typeface="Times New Roman"/>
              </a:rPr>
              <a:t>1. В години організаційно-методичної роботи відбувається підготовка практичного психолога до </a:t>
            </a:r>
            <a:r>
              <a:rPr lang="uk-UA" sz="1200" dirty="0" err="1">
                <a:solidFill>
                  <a:schemeClr val="tx1"/>
                </a:solidFill>
                <a:latin typeface="Times New Roman"/>
                <a:ea typeface="Times New Roman"/>
              </a:rPr>
              <a:t>корекційно-розвиткової</a:t>
            </a:r>
            <a:r>
              <a:rPr lang="uk-UA" sz="1200" dirty="0">
                <a:solidFill>
                  <a:schemeClr val="tx1"/>
                </a:solidFill>
                <a:latin typeface="Times New Roman"/>
                <a:ea typeface="Times New Roman"/>
              </a:rPr>
              <a:t> роботи, обробки результатів діагностик, розробка методичних рекомендацій батькам, педагогам. Постійно працювала з додатковою літературою з психології, знайомилась з новими техніками, матеріалами щодо виховання та </a:t>
            </a:r>
            <a:r>
              <a:rPr lang="uk-UA" sz="1200" dirty="0" err="1">
                <a:solidFill>
                  <a:schemeClr val="tx1"/>
                </a:solidFill>
                <a:latin typeface="Times New Roman"/>
                <a:ea typeface="Times New Roman"/>
              </a:rPr>
              <a:t>корекційної</a:t>
            </a:r>
            <a:r>
              <a:rPr lang="uk-UA" sz="1200" dirty="0">
                <a:solidFill>
                  <a:schemeClr val="tx1"/>
                </a:solidFill>
                <a:latin typeface="Times New Roman"/>
                <a:ea typeface="Times New Roman"/>
              </a:rPr>
              <a:t> роботи, брала участь у засіданні консультативного пункту практичних психологів ЗДО. Підібрано інформаційно-методичний матеріал з питання  формування </a:t>
            </a:r>
            <a:r>
              <a:rPr lang="uk-UA" sz="1200" dirty="0" err="1">
                <a:solidFill>
                  <a:schemeClr val="tx1"/>
                </a:solidFill>
                <a:latin typeface="Times New Roman"/>
                <a:ea typeface="Times New Roman"/>
              </a:rPr>
              <a:t>стресостійкості</a:t>
            </a:r>
            <a:r>
              <a:rPr lang="uk-UA" sz="1200" dirty="0">
                <a:solidFill>
                  <a:schemeClr val="tx1"/>
                </a:solidFill>
                <a:latin typeface="Times New Roman"/>
                <a:ea typeface="Times New Roman"/>
              </a:rPr>
              <a:t> та </a:t>
            </a:r>
            <a:r>
              <a:rPr lang="uk-UA" sz="1200" dirty="0" err="1">
                <a:solidFill>
                  <a:schemeClr val="tx1"/>
                </a:solidFill>
                <a:latin typeface="Times New Roman"/>
                <a:ea typeface="Times New Roman"/>
              </a:rPr>
              <a:t>резильєнсу</a:t>
            </a:r>
            <a:r>
              <a:rPr lang="uk-UA" sz="1200" dirty="0">
                <a:solidFill>
                  <a:schemeClr val="tx1"/>
                </a:solidFill>
                <a:latin typeface="Times New Roman"/>
                <a:ea typeface="Times New Roman"/>
              </a:rPr>
              <a:t> в усіх учасників освітнього процесу.</a:t>
            </a:r>
          </a:p>
          <a:p>
            <a:pPr marL="0" indent="0">
              <a:spcAft>
                <a:spcPts val="0"/>
              </a:spcAft>
              <a:buNone/>
            </a:pPr>
            <a:r>
              <a:rPr lang="uk-UA" sz="1200" dirty="0">
                <a:solidFill>
                  <a:schemeClr val="tx1"/>
                </a:solidFill>
                <a:latin typeface="Times New Roman"/>
                <a:ea typeface="Times New Roman"/>
              </a:rPr>
              <a:t> 2. Підвищення кваліфікації:</a:t>
            </a:r>
          </a:p>
          <a:p>
            <a:pPr marL="0" lvl="0" indent="0">
              <a:spcAft>
                <a:spcPts val="0"/>
              </a:spcAft>
              <a:buNone/>
            </a:pPr>
            <a:r>
              <a:rPr lang="uk-UA" sz="1200" dirty="0">
                <a:solidFill>
                  <a:schemeClr val="tx1"/>
                </a:solidFill>
                <a:latin typeface="Times New Roman"/>
                <a:ea typeface="Times New Roman"/>
              </a:rPr>
              <a:t> «Комплексний підхід до роботи з дітьми з особливими освітніми потребами в закладах дошкільної освіти» (сертифікат № АВ№552641 від 14.11.24, 6 </a:t>
            </a:r>
            <a:r>
              <a:rPr lang="uk-UA" sz="1200" dirty="0" err="1">
                <a:solidFill>
                  <a:schemeClr val="tx1"/>
                </a:solidFill>
                <a:latin typeface="Times New Roman"/>
                <a:ea typeface="Times New Roman"/>
              </a:rPr>
              <a:t>год</a:t>
            </a:r>
            <a:r>
              <a:rPr lang="uk-UA" sz="1200" dirty="0">
                <a:solidFill>
                  <a:schemeClr val="tx1"/>
                </a:solidFill>
                <a:latin typeface="Times New Roman"/>
                <a:ea typeface="Times New Roman"/>
              </a:rPr>
              <a:t>);</a:t>
            </a:r>
          </a:p>
          <a:p>
            <a:pPr marL="0" lvl="0" indent="0">
              <a:spcAft>
                <a:spcPts val="0"/>
              </a:spcAft>
              <a:buNone/>
            </a:pPr>
            <a:r>
              <a:rPr lang="uk-UA" sz="1200" dirty="0">
                <a:solidFill>
                  <a:schemeClr val="tx1"/>
                </a:solidFill>
                <a:latin typeface="Times New Roman"/>
                <a:ea typeface="Times New Roman"/>
              </a:rPr>
              <a:t> «Життя над прірвою. Залежність, ПТСР та </a:t>
            </a:r>
            <a:r>
              <a:rPr lang="uk-UA" sz="1200" dirty="0" err="1">
                <a:solidFill>
                  <a:schemeClr val="tx1"/>
                </a:solidFill>
                <a:latin typeface="Times New Roman"/>
                <a:ea typeface="Times New Roman"/>
              </a:rPr>
              <a:t>суїцидальні</a:t>
            </a:r>
            <a:r>
              <a:rPr lang="uk-UA" sz="1200" dirty="0">
                <a:solidFill>
                  <a:schemeClr val="tx1"/>
                </a:solidFill>
                <a:latin typeface="Times New Roman"/>
                <a:ea typeface="Times New Roman"/>
              </a:rPr>
              <a:t> думки у військового/ветерана. Як допомогти близькій людині» (сертифікат №071224742 від 07.12.24, 4 </a:t>
            </a:r>
            <a:r>
              <a:rPr lang="uk-UA" sz="1200" dirty="0" err="1">
                <a:solidFill>
                  <a:schemeClr val="tx1"/>
                </a:solidFill>
                <a:latin typeface="Times New Roman"/>
                <a:ea typeface="Times New Roman"/>
              </a:rPr>
              <a:t>год</a:t>
            </a:r>
            <a:r>
              <a:rPr lang="uk-UA" sz="1200" dirty="0">
                <a:solidFill>
                  <a:schemeClr val="tx1"/>
                </a:solidFill>
                <a:latin typeface="Times New Roman"/>
                <a:ea typeface="Times New Roman"/>
              </a:rPr>
              <a:t>);</a:t>
            </a:r>
          </a:p>
          <a:p>
            <a:pPr marL="0" lvl="0" indent="0">
              <a:spcAft>
                <a:spcPts val="0"/>
              </a:spcAft>
              <a:buNone/>
            </a:pPr>
            <a:r>
              <a:rPr lang="uk-UA" sz="1200" dirty="0">
                <a:solidFill>
                  <a:schemeClr val="tx1"/>
                </a:solidFill>
                <a:latin typeface="Times New Roman"/>
                <a:ea typeface="Times New Roman"/>
              </a:rPr>
              <a:t> учасник фестивалю по психології «АРТ-ПРАКТИК»;</a:t>
            </a:r>
          </a:p>
          <a:p>
            <a:pPr marL="0" lvl="0" indent="0">
              <a:spcAft>
                <a:spcPts val="0"/>
              </a:spcAft>
              <a:buNone/>
            </a:pPr>
            <a:r>
              <a:rPr lang="uk-UA" sz="1200" dirty="0">
                <a:solidFill>
                  <a:schemeClr val="tx1"/>
                </a:solidFill>
                <a:latin typeface="Times New Roman"/>
                <a:ea typeface="Times New Roman"/>
              </a:rPr>
              <a:t> диплом№К2Р-00050 за 1 місце  у міжнародному конкурсі психологів «Психологія освіти» наказ №12/23С від 01.03.25р.;</a:t>
            </a:r>
          </a:p>
          <a:p>
            <a:pPr marL="0" lvl="0" indent="0">
              <a:spcAft>
                <a:spcPts val="0"/>
              </a:spcAft>
              <a:buNone/>
            </a:pPr>
            <a:r>
              <a:rPr lang="uk-UA" sz="1200" dirty="0">
                <a:solidFill>
                  <a:schemeClr val="tx1"/>
                </a:solidFill>
                <a:latin typeface="Times New Roman"/>
                <a:ea typeface="Times New Roman"/>
              </a:rPr>
              <a:t> диплом 1 ступеня обласного педагогічного конкурсу-виставки «Освіта Хмельниччини на шляхах реформування»2024року у номінації «Спеціальна освіта» наказ №407/НО від 10.12.24року.</a:t>
            </a:r>
          </a:p>
          <a:p>
            <a:pPr marL="0" indent="0" fontAlgn="base">
              <a:spcAft>
                <a:spcPts val="0"/>
              </a:spcAft>
              <a:buNone/>
            </a:pPr>
            <a:r>
              <a:rPr lang="uk-UA" sz="1200" dirty="0">
                <a:solidFill>
                  <a:schemeClr val="tx1"/>
                </a:solidFill>
                <a:latin typeface="Times New Roman"/>
                <a:ea typeface="Times New Roman"/>
              </a:rPr>
              <a:t>Налагоджений зв’язок з представниками соціальних служб.</a:t>
            </a:r>
          </a:p>
          <a:p>
            <a:pPr marL="45720" indent="0">
              <a:buNone/>
            </a:pPr>
            <a:endParaRPr lang="uk-UA" sz="1200" dirty="0">
              <a:solidFill>
                <a:schemeClr val="tx1"/>
              </a:solidFill>
            </a:endParaRPr>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48264" y="28228"/>
            <a:ext cx="2061790" cy="1390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6591394"/>
      </p:ext>
    </p:extLst>
  </p:cSld>
  <p:clrMapOvr>
    <a:masterClrMapping/>
  </p:clrMapOvr>
  <p:transition spd="med">
    <p:dissolv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38581" y="192654"/>
            <a:ext cx="8229600" cy="500042"/>
          </a:xfrm>
        </p:spPr>
        <p:txBody>
          <a:bodyPr>
            <a:noAutofit/>
          </a:bodyPr>
          <a:lstStyle/>
          <a:p>
            <a:pPr marL="0" indent="0" algn="ctr">
              <a:buNone/>
            </a:pPr>
            <a:r>
              <a:rPr lang="uk-UA" sz="4400" b="1" dirty="0" smtClean="0">
                <a:solidFill>
                  <a:srgbClr val="FF0000"/>
                </a:solidFill>
                <a:latin typeface="Monotype Corsiva" pitchFamily="66" charset="0"/>
                <a:cs typeface="Times New Roman" pitchFamily="18" charset="0"/>
              </a:rPr>
              <a:t>Фізкультурно-оздоровча робота</a:t>
            </a:r>
            <a:endParaRPr lang="ru-RU" sz="4400" b="1" dirty="0">
              <a:solidFill>
                <a:srgbClr val="FF0000"/>
              </a:solidFill>
              <a:latin typeface="Monotype Corsiva" pitchFamily="66" charset="0"/>
              <a:cs typeface="Times New Roman" pitchFamily="18" charset="0"/>
            </a:endParaRPr>
          </a:p>
        </p:txBody>
      </p:sp>
      <p:sp>
        <p:nvSpPr>
          <p:cNvPr id="5" name="TextBox 4"/>
          <p:cNvSpPr txBox="1"/>
          <p:nvPr/>
        </p:nvSpPr>
        <p:spPr>
          <a:xfrm>
            <a:off x="237574" y="908720"/>
            <a:ext cx="8678198" cy="5555367"/>
          </a:xfrm>
          <a:prstGeom prst="rect">
            <a:avLst/>
          </a:prstGeom>
          <a:noFill/>
        </p:spPr>
        <p:txBody>
          <a:bodyPr wrap="square" rtlCol="0">
            <a:spAutoFit/>
          </a:bodyPr>
          <a:lstStyle/>
          <a:p>
            <a:pPr indent="450215" algn="just">
              <a:spcAft>
                <a:spcPts val="0"/>
              </a:spcAft>
            </a:pPr>
            <a:r>
              <a:rPr lang="uk-UA" sz="1200" dirty="0">
                <a:latin typeface="Times New Roman"/>
                <a:ea typeface="Times New Roman"/>
              </a:rPr>
              <a:t>На виконання Закону України «Про дошкільну освіту» від 11.07.2001 р. № 2628-ІП (із змінами, внесеними згідно із Законом України від 05.09.2017 р. № 2145-VIII), </a:t>
            </a:r>
            <a:r>
              <a:rPr lang="uk-UA" sz="1200" dirty="0" smtClean="0">
                <a:latin typeface="Times New Roman"/>
                <a:ea typeface="Times New Roman"/>
              </a:rPr>
              <a:t> </a:t>
            </a:r>
            <a:r>
              <a:rPr lang="uk-UA" sz="1200" i="1" dirty="0" smtClean="0">
                <a:solidFill>
                  <a:srgbClr val="FF0000"/>
                </a:solidFill>
                <a:latin typeface="Times New Roman"/>
                <a:ea typeface="Times New Roman"/>
              </a:rPr>
              <a:t> </a:t>
            </a:r>
            <a:r>
              <a:rPr lang="uk-UA" sz="1200" dirty="0">
                <a:latin typeface="Times New Roman"/>
                <a:ea typeface="Times New Roman"/>
              </a:rPr>
              <a:t>«Про фізичну культуру і спорт» від 24.12.1993 р. № 3808-ХІІ, листа МОНУ «Щодо організації  фізкультурно-оздоровчої роботи  в дошкільних навчальних закладах» від 02.09.2016 р. № 1/9-456, методичних рекомендації щодо організації освітнього процесу у 2024/2025 н. р.  у закладах дошкільної освіти на 2024/2025 </a:t>
            </a:r>
            <a:r>
              <a:rPr lang="uk-UA" sz="1200" dirty="0" err="1">
                <a:latin typeface="Times New Roman"/>
                <a:ea typeface="Times New Roman"/>
              </a:rPr>
              <a:t>н.р</a:t>
            </a:r>
            <a:r>
              <a:rPr lang="uk-UA" sz="1200" dirty="0">
                <a:latin typeface="Times New Roman"/>
                <a:ea typeface="Times New Roman"/>
              </a:rPr>
              <a:t>., робота закладу дошкільної освіти спрямована на зміцнення та збереження здоров’я кожного вихованця, підвищення опірності захисних сил дитячого організму, поліпшення його працездатності, своєчасне формування у малюків життєво важливих рухових умінь і навичок, розвиток фізичних якостей, вироблення звички до здорового способу життя. </a:t>
            </a:r>
            <a:endParaRPr lang="uk-UA" sz="1100" dirty="0">
              <a:latin typeface="Times New Roman"/>
              <a:ea typeface="Times New Roman"/>
            </a:endParaRPr>
          </a:p>
          <a:p>
            <a:pPr indent="450215" algn="just">
              <a:spcAft>
                <a:spcPts val="0"/>
              </a:spcAft>
            </a:pPr>
            <a:r>
              <a:rPr lang="uk-UA" sz="1200" dirty="0">
                <a:latin typeface="Times New Roman"/>
                <a:ea typeface="Times New Roman"/>
              </a:rPr>
              <a:t>Одним із пріоритетних завдань фізкультурно-оздоровчого напрямку в закладі є: охорона і зміцнення фізичного і психічного здоров’я  дитини через пропаганду здорового способу життя, охорона власного здоров’я і бережливе ставлення до здоров’я людей, які оточують.</a:t>
            </a:r>
            <a:endParaRPr lang="uk-UA" sz="1100" dirty="0">
              <a:latin typeface="Times New Roman"/>
              <a:ea typeface="Times New Roman"/>
            </a:endParaRPr>
          </a:p>
          <a:p>
            <a:pPr indent="450215" algn="just">
              <a:spcAft>
                <a:spcPts val="0"/>
              </a:spcAft>
            </a:pPr>
            <a:r>
              <a:rPr lang="uk-UA" sz="1200" dirty="0">
                <a:latin typeface="Times New Roman"/>
                <a:ea typeface="Times New Roman"/>
              </a:rPr>
              <a:t>На вирішення цього питання у закладі створена система роботи, яка сприяє отриманню дітьми знань, закріпленню умінь та навичок про фізичне здоров’я, гігієнічні навички, розпорядок дня, харчування, рухову активність</a:t>
            </a:r>
            <a:endParaRPr lang="uk-UA" sz="1100" dirty="0">
              <a:latin typeface="Times New Roman"/>
              <a:ea typeface="Times New Roman"/>
            </a:endParaRPr>
          </a:p>
          <a:p>
            <a:pPr indent="450215" algn="just">
              <a:spcAft>
                <a:spcPts val="0"/>
              </a:spcAft>
            </a:pPr>
            <a:r>
              <a:rPr lang="uk-UA" sz="1200" dirty="0">
                <a:latin typeface="Times New Roman"/>
                <a:ea typeface="Times New Roman"/>
              </a:rPr>
              <a:t>Завдання та зміст фізичного виховання дітей визначається вимогами Базового компонента дошкільної освіти, Програми розвитку дитини дошкільного віку «Українське </a:t>
            </a:r>
            <a:r>
              <a:rPr lang="uk-UA" sz="1200" dirty="0" err="1">
                <a:latin typeface="Times New Roman"/>
                <a:ea typeface="Times New Roman"/>
              </a:rPr>
              <a:t>дошкілля</a:t>
            </a:r>
            <a:r>
              <a:rPr lang="uk-UA" sz="1200" dirty="0">
                <a:latin typeface="Times New Roman"/>
                <a:ea typeface="Times New Roman"/>
              </a:rPr>
              <a:t>».</a:t>
            </a:r>
            <a:endParaRPr lang="uk-UA" sz="1100" dirty="0">
              <a:latin typeface="Times New Roman"/>
              <a:ea typeface="Times New Roman"/>
            </a:endParaRPr>
          </a:p>
          <a:p>
            <a:pPr indent="450215" algn="just">
              <a:spcAft>
                <a:spcPts val="0"/>
              </a:spcAft>
            </a:pPr>
            <a:r>
              <a:rPr lang="uk-UA" sz="1200" dirty="0">
                <a:latin typeface="Times New Roman"/>
                <a:ea typeface="Times New Roman"/>
              </a:rPr>
              <a:t>Особлива увага в навчально-виховному процесі дошкільного навчального закладу у </a:t>
            </a:r>
            <a:r>
              <a:rPr lang="uk-UA" sz="1200" dirty="0" smtClean="0">
                <a:latin typeface="Times New Roman"/>
                <a:ea typeface="Times New Roman"/>
              </a:rPr>
              <a:t>ІІ</a:t>
            </a:r>
            <a:r>
              <a:rPr lang="uk-UA" sz="1200" dirty="0">
                <a:latin typeface="Times New Roman"/>
                <a:ea typeface="Times New Roman"/>
              </a:rPr>
              <a:t> півріччі </a:t>
            </a:r>
            <a:r>
              <a:rPr lang="uk-UA" sz="1200" dirty="0" smtClean="0">
                <a:latin typeface="Times New Roman"/>
                <a:ea typeface="Times New Roman"/>
              </a:rPr>
              <a:t>2024/2025 </a:t>
            </a:r>
            <a:r>
              <a:rPr lang="uk-UA" sz="1200" dirty="0" err="1">
                <a:latin typeface="Times New Roman"/>
                <a:ea typeface="Times New Roman"/>
              </a:rPr>
              <a:t>н.р</a:t>
            </a:r>
            <a:r>
              <a:rPr lang="uk-UA" sz="1200" dirty="0">
                <a:latin typeface="Times New Roman"/>
                <a:ea typeface="Times New Roman"/>
              </a:rPr>
              <a:t>. надавалася охороні життя і здоров’я дітей: дотриманню особистої гігієни, фізичним навантаженням, загартуванню, вихованню у дітей витримки та наполегливості, бажання займатися фізкультурою. Реалізація зазначених завдань здійснювалась в різних видах діяльності. </a:t>
            </a:r>
            <a:endParaRPr lang="uk-UA" sz="1100" dirty="0">
              <a:latin typeface="Times New Roman"/>
              <a:ea typeface="Times New Roman"/>
            </a:endParaRPr>
          </a:p>
          <a:p>
            <a:pPr indent="450215" algn="just">
              <a:spcAft>
                <a:spcPts val="0"/>
              </a:spcAft>
            </a:pPr>
            <a:r>
              <a:rPr lang="uk-UA" sz="1200" dirty="0">
                <a:latin typeface="Times New Roman"/>
                <a:ea typeface="Times New Roman"/>
              </a:rPr>
              <a:t>Основою системи фізичного виховання протягом </a:t>
            </a:r>
            <a:r>
              <a:rPr lang="uk-UA" sz="1200" dirty="0" smtClean="0">
                <a:latin typeface="Times New Roman"/>
                <a:ea typeface="Times New Roman"/>
              </a:rPr>
              <a:t>ІІ</a:t>
            </a:r>
            <a:r>
              <a:rPr lang="uk-UA" sz="1200" dirty="0">
                <a:latin typeface="Times New Roman"/>
                <a:ea typeface="Times New Roman"/>
              </a:rPr>
              <a:t> півріччі </a:t>
            </a:r>
            <a:r>
              <a:rPr lang="uk-UA" sz="1200" dirty="0" smtClean="0">
                <a:latin typeface="Times New Roman"/>
                <a:ea typeface="Times New Roman"/>
              </a:rPr>
              <a:t>2024/2025 </a:t>
            </a:r>
            <a:r>
              <a:rPr lang="uk-UA" sz="1200" dirty="0" err="1">
                <a:latin typeface="Times New Roman"/>
                <a:ea typeface="Times New Roman"/>
              </a:rPr>
              <a:t>н.р</a:t>
            </a:r>
            <a:r>
              <a:rPr lang="uk-UA" sz="1200" dirty="0">
                <a:latin typeface="Times New Roman"/>
                <a:ea typeface="Times New Roman"/>
              </a:rPr>
              <a:t>. був руховий режим, своєчасне формування у малюків життєво важливих рухових умінь і навичок, розвиток фізичних якостей, вироблення звички до здорового способу життя. </a:t>
            </a:r>
            <a:endParaRPr lang="uk-UA" sz="1100" dirty="0">
              <a:latin typeface="Times New Roman"/>
              <a:ea typeface="Times New Roman"/>
            </a:endParaRPr>
          </a:p>
          <a:p>
            <a:pPr indent="450215" algn="just">
              <a:spcAft>
                <a:spcPts val="0"/>
              </a:spcAft>
            </a:pPr>
            <a:r>
              <a:rPr lang="uk-UA" sz="1200" dirty="0">
                <a:latin typeface="Times New Roman"/>
                <a:ea typeface="Times New Roman"/>
              </a:rPr>
              <a:t>Ефективність фізичного виховання в дошкільному закладі забезпечувалась комплексним використанням традиційних засобів: фізичні вправи (гімнастика, ігри, елементи туризму); оздоровчі сили природи (повітря, сонце, вода); гігієнічні чинники (режим харчування, занять і відпочинку, гігієна одягу, взуття, обладнання).</a:t>
            </a:r>
            <a:endParaRPr lang="uk-UA" sz="1100" dirty="0">
              <a:latin typeface="Times New Roman"/>
              <a:ea typeface="Times New Roman"/>
            </a:endParaRPr>
          </a:p>
          <a:p>
            <a:pPr indent="450215" algn="just">
              <a:spcAft>
                <a:spcPts val="0"/>
              </a:spcAft>
            </a:pPr>
            <a:r>
              <a:rPr lang="uk-UA" sz="1200" dirty="0">
                <a:latin typeface="Times New Roman"/>
                <a:ea typeface="Times New Roman"/>
              </a:rPr>
              <a:t>У дошкільному навчальному закладі створені всі умови для забезпечення оптимального рухового режиму. </a:t>
            </a:r>
            <a:endParaRPr lang="uk-UA" sz="1200" dirty="0" smtClean="0">
              <a:latin typeface="Times New Roman"/>
              <a:ea typeface="Times New Roman"/>
            </a:endParaRPr>
          </a:p>
          <a:p>
            <a:pPr indent="450215" algn="just">
              <a:spcAft>
                <a:spcPts val="0"/>
              </a:spcAft>
            </a:pPr>
            <a:r>
              <a:rPr lang="uk-UA" sz="1100" dirty="0">
                <a:latin typeface="Times New Roman"/>
                <a:ea typeface="Times New Roman"/>
              </a:rPr>
              <a:t>Протягом </a:t>
            </a:r>
            <a:r>
              <a:rPr lang="uk-UA" sz="1100" dirty="0" smtClean="0">
                <a:latin typeface="Times New Roman"/>
                <a:ea typeface="Times New Roman"/>
              </a:rPr>
              <a:t>ІІ </a:t>
            </a:r>
            <a:r>
              <a:rPr lang="uk-UA" sz="1100" dirty="0" smtClean="0">
                <a:latin typeface="Times New Roman"/>
                <a:ea typeface="Times New Roman"/>
              </a:rPr>
              <a:t>півріччі 2024/2025 </a:t>
            </a:r>
            <a:r>
              <a:rPr lang="uk-UA" sz="1100" dirty="0" err="1">
                <a:latin typeface="Times New Roman"/>
                <a:ea typeface="Times New Roman"/>
              </a:rPr>
              <a:t>н.р</a:t>
            </a:r>
            <a:r>
              <a:rPr lang="uk-UA" sz="1100" dirty="0">
                <a:latin typeface="Times New Roman"/>
                <a:ea typeface="Times New Roman"/>
              </a:rPr>
              <a:t>.  у роботі з дітьми використовувала такі обов’язкові форми роботи: заняття з фізичної культури; фізкультурно-оздоровчі заходи (ранкова гімнастика, </a:t>
            </a:r>
            <a:r>
              <a:rPr lang="uk-UA" sz="1100" dirty="0" err="1">
                <a:latin typeface="Times New Roman"/>
                <a:ea typeface="Times New Roman"/>
              </a:rPr>
              <a:t>гімнастика</a:t>
            </a:r>
            <a:r>
              <a:rPr lang="uk-UA" sz="1100" dirty="0">
                <a:latin typeface="Times New Roman"/>
                <a:ea typeface="Times New Roman"/>
              </a:rPr>
              <a:t> після денного сну, </a:t>
            </a:r>
            <a:r>
              <a:rPr lang="uk-UA" sz="1100" dirty="0" err="1">
                <a:latin typeface="Times New Roman"/>
                <a:ea typeface="Times New Roman"/>
              </a:rPr>
              <a:t>фізкультхвилинки</a:t>
            </a:r>
            <a:r>
              <a:rPr lang="uk-UA" sz="1100" dirty="0">
                <a:latin typeface="Times New Roman"/>
                <a:ea typeface="Times New Roman"/>
              </a:rPr>
              <a:t>, фізкультпаузи, гартувальні процедури); різні форми організації рухової активності у повсякденні (заняття фізичними вправами на прогулянках, фізкультурні свята й розваги,  рухливі ігри, самостійна рухова активність, дні здоров’я).</a:t>
            </a:r>
            <a:endParaRPr lang="uk-UA" sz="1050" dirty="0">
              <a:latin typeface="Times New Roman"/>
              <a:ea typeface="Times New Roman"/>
            </a:endParaRPr>
          </a:p>
          <a:p>
            <a:pPr indent="450215" algn="just">
              <a:spcAft>
                <a:spcPts val="0"/>
              </a:spcAft>
            </a:pPr>
            <a:endParaRPr lang="uk-UA" sz="1100" dirty="0">
              <a:latin typeface="Times New Roman"/>
              <a:ea typeface="Times New Roman"/>
            </a:endParaRPr>
          </a:p>
          <a:p>
            <a:pPr indent="450215" algn="just">
              <a:spcAft>
                <a:spcPts val="800"/>
              </a:spcAft>
            </a:pPr>
            <a:endParaRPr lang="uk-UA" sz="1200" dirty="0">
              <a:effectLst/>
              <a:latin typeface="Calibri"/>
              <a:ea typeface="Calibri"/>
              <a:cs typeface="Times New Roman"/>
            </a:endParaRPr>
          </a:p>
        </p:txBody>
      </p:sp>
    </p:spTree>
  </p:cSld>
  <p:clrMapOvr>
    <a:masterClrMapping/>
  </p:clrMapOvr>
  <p:transition spd="med">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539552" y="692696"/>
            <a:ext cx="8229600" cy="1146456"/>
          </a:xfrm>
        </p:spPr>
        <p:txBody>
          <a:bodyPr>
            <a:normAutofit/>
          </a:bodyPr>
          <a:lstStyle/>
          <a:p>
            <a:pPr marL="0" indent="0">
              <a:buNone/>
            </a:pPr>
            <a:r>
              <a:rPr lang="uk-UA" sz="5400" b="1" dirty="0" smtClean="0">
                <a:solidFill>
                  <a:srgbClr val="FF0000"/>
                </a:solidFill>
                <a:latin typeface="Monotype Corsiva" pitchFamily="66" charset="0"/>
                <a:cs typeface="Times New Roman" pitchFamily="18" charset="0"/>
              </a:rPr>
              <a:t>Я, як директор, забезпечую:</a:t>
            </a:r>
            <a:endParaRPr lang="uk-UA" sz="5400" b="1" dirty="0">
              <a:solidFill>
                <a:srgbClr val="FF0000"/>
              </a:solidFill>
              <a:latin typeface="Monotype Corsiva" pitchFamily="66" charset="0"/>
              <a:cs typeface="Times New Roman" pitchFamily="18" charset="0"/>
            </a:endParaRPr>
          </a:p>
        </p:txBody>
      </p:sp>
      <p:sp>
        <p:nvSpPr>
          <p:cNvPr id="2" name="Объект 1"/>
          <p:cNvSpPr>
            <a:spLocks noGrp="1"/>
          </p:cNvSpPr>
          <p:nvPr>
            <p:ph sz="quarter" idx="13"/>
          </p:nvPr>
        </p:nvSpPr>
        <p:spPr>
          <a:xfrm>
            <a:off x="467544" y="2564904"/>
            <a:ext cx="8496944" cy="2736304"/>
          </a:xfrm>
        </p:spPr>
        <p:txBody>
          <a:bodyPr>
            <a:normAutofit/>
          </a:bodyPr>
          <a:lstStyle/>
          <a:p>
            <a:pPr algn="just"/>
            <a:r>
              <a:rPr lang="uk-UA" sz="1200" dirty="0" smtClean="0">
                <a:solidFill>
                  <a:schemeClr val="tx1"/>
                </a:solidFill>
                <a:latin typeface="Times New Roman" pitchFamily="18" charset="0"/>
                <a:cs typeface="Times New Roman" pitchFamily="18" charset="0"/>
              </a:rPr>
              <a:t>- Реалізацію державної політики у галузі освіти через педагогічні ради, загальні збори членів трудового колективу та батьківської громадськості;</a:t>
            </a:r>
          </a:p>
          <a:p>
            <a:pPr algn="just"/>
            <a:r>
              <a:rPr lang="uk-UA" sz="1200" dirty="0" smtClean="0">
                <a:solidFill>
                  <a:schemeClr val="tx1"/>
                </a:solidFill>
                <a:latin typeface="Times New Roman" pitchFamily="18" charset="0"/>
                <a:cs typeface="Times New Roman" pitchFamily="18" charset="0"/>
              </a:rPr>
              <a:t>- Дію від імені закладу, представляю та захищаю права людей в усіх державних органах та інших органах, установах і організаціях;</a:t>
            </a:r>
          </a:p>
          <a:p>
            <a:r>
              <a:rPr lang="uk-UA" sz="1200" dirty="0" smtClean="0">
                <a:solidFill>
                  <a:schemeClr val="tx1"/>
                </a:solidFill>
                <a:latin typeface="Times New Roman" pitchFamily="18" charset="0"/>
                <a:cs typeface="Times New Roman" pitchFamily="18" charset="0"/>
              </a:rPr>
              <a:t>- У межах своєї компетентності видаю накази, обов'язкові для виконання працівниками закладу;</a:t>
            </a:r>
          </a:p>
          <a:p>
            <a:r>
              <a:rPr lang="uk-UA" sz="1200" dirty="0" smtClean="0">
                <a:solidFill>
                  <a:schemeClr val="tx1"/>
                </a:solidFill>
                <a:latin typeface="Times New Roman" pitchFamily="18" charset="0"/>
                <a:cs typeface="Times New Roman" pitchFamily="18" charset="0"/>
              </a:rPr>
              <a:t>- Забезпечую дотримання санітарно-гігієнічних, протипожежних норм і правил, техніки безпеки, вимог безпечної життєдіяльності дітей і працівників, збереження майна закладу;</a:t>
            </a:r>
          </a:p>
          <a:p>
            <a:r>
              <a:rPr lang="uk-UA" sz="1200" dirty="0" smtClean="0">
                <a:solidFill>
                  <a:schemeClr val="tx1"/>
                </a:solidFill>
                <a:latin typeface="Times New Roman" pitchFamily="18" charset="0"/>
                <a:cs typeface="Times New Roman" pitchFamily="18" charset="0"/>
              </a:rPr>
              <a:t>- Контролюю відповідність застосованих форм, методів і засобів розвитку, виховання і навчання дітей;</a:t>
            </a:r>
          </a:p>
          <a:p>
            <a:r>
              <a:rPr lang="uk-UA" sz="1200" dirty="0" smtClean="0">
                <a:solidFill>
                  <a:schemeClr val="tx1"/>
                </a:solidFill>
                <a:latin typeface="Times New Roman" pitchFamily="18" charset="0"/>
                <a:cs typeface="Times New Roman" pitchFamily="18" charset="0"/>
              </a:rPr>
              <a:t>- Підтримую ініціативу колективу щодо вдосконалення освітньої роботи, творчі пошуки, дослідно-експериментальну роботу педагогів;</a:t>
            </a:r>
          </a:p>
          <a:p>
            <a:r>
              <a:rPr lang="uk-UA" sz="1200" dirty="0" smtClean="0">
                <a:solidFill>
                  <a:schemeClr val="tx1"/>
                </a:solidFill>
                <a:latin typeface="Times New Roman" pitchFamily="18" charset="0"/>
                <a:cs typeface="Times New Roman" pitchFamily="18" charset="0"/>
              </a:rPr>
              <a:t>- Організовую різні форми роботи співпраці з батьками або особами, які їх замінюють</a:t>
            </a:r>
            <a:endParaRPr lang="uk-UA" sz="1200" dirty="0">
              <a:solidFill>
                <a:schemeClr val="tx1"/>
              </a:solidFill>
              <a:latin typeface="Times New Roman" pitchFamily="18" charset="0"/>
              <a:cs typeface="Times New Roman" pitchFamily="18" charset="0"/>
            </a:endParaRPr>
          </a:p>
        </p:txBody>
      </p:sp>
      <p:pic>
        <p:nvPicPr>
          <p:cNvPr id="1026" name="Picture 2" descr="Названо переможців премії &quot;Книжка року-2017&quot; | Новини | Українське радіо"/>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5157191"/>
            <a:ext cx="4320480" cy="17008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036658"/>
      </p:ext>
    </p:extLst>
  </p:cSld>
  <p:clrMapOvr>
    <a:masterClrMapping/>
  </p:clrMapOvr>
  <p:transition spd="med">
    <p:dissolv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2844" y="285728"/>
            <a:ext cx="7786742" cy="584775"/>
          </a:xfrm>
          <a:prstGeom prst="rect">
            <a:avLst/>
          </a:prstGeom>
          <a:noFill/>
        </p:spPr>
        <p:txBody>
          <a:bodyPr wrap="square" rtlCol="0">
            <a:spAutoFit/>
          </a:bodyPr>
          <a:lstStyle/>
          <a:p>
            <a:pPr algn="just"/>
            <a:r>
              <a:rPr lang="uk-UA" sz="1400" dirty="0" smtClean="0">
                <a:latin typeface="Times New Roman" pitchFamily="18" charset="0"/>
                <a:cs typeface="Times New Roman" pitchFamily="18" charset="0"/>
              </a:rPr>
              <a:t>         </a:t>
            </a:r>
          </a:p>
          <a:p>
            <a:pPr algn="just"/>
            <a:endParaRPr lang="ru-RU" dirty="0"/>
          </a:p>
        </p:txBody>
      </p:sp>
      <p:sp>
        <p:nvSpPr>
          <p:cNvPr id="9" name="TextBox 8"/>
          <p:cNvSpPr txBox="1"/>
          <p:nvPr/>
        </p:nvSpPr>
        <p:spPr>
          <a:xfrm>
            <a:off x="0" y="4286256"/>
            <a:ext cx="8215338" cy="307777"/>
          </a:xfrm>
          <a:prstGeom prst="rect">
            <a:avLst/>
          </a:prstGeom>
          <a:noFill/>
        </p:spPr>
        <p:txBody>
          <a:bodyPr wrap="square" rtlCol="0">
            <a:spAutoFit/>
          </a:bodyPr>
          <a:lstStyle/>
          <a:p>
            <a:r>
              <a:rPr lang="uk-UA" sz="1400" dirty="0" smtClean="0">
                <a:latin typeface="Times New Roman" pitchFamily="18" charset="0"/>
                <a:cs typeface="Times New Roman" pitchFamily="18" charset="0"/>
              </a:rPr>
              <a:t>      </a:t>
            </a:r>
          </a:p>
        </p:txBody>
      </p:sp>
      <p:sp>
        <p:nvSpPr>
          <p:cNvPr id="2" name="Прямоугольник 1"/>
          <p:cNvSpPr/>
          <p:nvPr/>
        </p:nvSpPr>
        <p:spPr>
          <a:xfrm>
            <a:off x="323528" y="188640"/>
            <a:ext cx="8712968" cy="6254597"/>
          </a:xfrm>
          <a:prstGeom prst="rect">
            <a:avLst/>
          </a:prstGeom>
        </p:spPr>
        <p:txBody>
          <a:bodyPr wrap="square">
            <a:spAutoFit/>
          </a:bodyPr>
          <a:lstStyle/>
          <a:p>
            <a:pPr indent="450215" algn="just">
              <a:spcAft>
                <a:spcPts val="0"/>
              </a:spcAft>
            </a:pPr>
            <a:r>
              <a:rPr lang="uk-UA" sz="1200" dirty="0">
                <a:latin typeface="Times New Roman"/>
                <a:ea typeface="Calibri"/>
              </a:rPr>
              <a:t>В усіх 9 дошкільних групах щоденно за графіком у спортивній залі проводилась ранкова гімнастика з музичним супроводом. Комплекси вправ ранкової гімнастики  після денного сну періодично змінювались (1 раз в два тижні), задля підтримання інтересу в дітей та забезпечення належної якості виконання рухових завдань. </a:t>
            </a:r>
            <a:endParaRPr lang="uk-UA" sz="1100" dirty="0">
              <a:latin typeface="Times New Roman"/>
              <a:ea typeface="Times New Roman"/>
            </a:endParaRPr>
          </a:p>
          <a:p>
            <a:pPr indent="450215" algn="just">
              <a:spcAft>
                <a:spcPts val="0"/>
              </a:spcAft>
            </a:pPr>
            <a:r>
              <a:rPr lang="uk-UA" sz="1200" dirty="0">
                <a:latin typeface="Times New Roman"/>
                <a:ea typeface="Times New Roman"/>
              </a:rPr>
              <a:t>Заняття проводились інструктором з фізичної культури </a:t>
            </a:r>
            <a:r>
              <a:rPr lang="uk-UA" sz="1200" dirty="0" err="1">
                <a:latin typeface="Times New Roman"/>
                <a:ea typeface="Times New Roman"/>
              </a:rPr>
              <a:t>Петричук</a:t>
            </a:r>
            <a:r>
              <a:rPr lang="uk-UA" sz="1200" dirty="0">
                <a:latin typeface="Times New Roman"/>
                <a:ea typeface="Times New Roman"/>
              </a:rPr>
              <a:t> І.О. відповідно до графіка занять, затвердженого завідувачем всіх груп дітей дошкільного віку. </a:t>
            </a:r>
            <a:r>
              <a:rPr lang="uk-UA" sz="1200" dirty="0">
                <a:latin typeface="Times New Roman"/>
                <a:ea typeface="Calibri"/>
              </a:rPr>
              <a:t>Фізкультурні заняття планувалися та проводилися відповідно до чинних програм, один раз на тиждень – під час прогулянки, двічі на тиждень – у залі.</a:t>
            </a:r>
            <a:endParaRPr lang="uk-UA" sz="1100" dirty="0">
              <a:latin typeface="Times New Roman"/>
              <a:ea typeface="Times New Roman"/>
            </a:endParaRPr>
          </a:p>
          <a:p>
            <a:pPr indent="450215" algn="just">
              <a:spcAft>
                <a:spcPts val="0"/>
              </a:spcAft>
            </a:pPr>
            <a:r>
              <a:rPr lang="uk-UA" sz="1200" dirty="0">
                <a:latin typeface="Times New Roman"/>
                <a:ea typeface="Calibri"/>
              </a:rPr>
              <a:t>У відведений для самостійної рухової діяльності час із вихованцями різних вікових груп щодня організовувалась також індивідуальна робота з фізичного виховання. </a:t>
            </a:r>
            <a:endParaRPr lang="uk-UA" sz="1100" dirty="0">
              <a:latin typeface="Times New Roman"/>
              <a:ea typeface="Times New Roman"/>
            </a:endParaRPr>
          </a:p>
          <a:p>
            <a:pPr indent="450215" algn="just">
              <a:spcAft>
                <a:spcPts val="0"/>
              </a:spcAft>
            </a:pPr>
            <a:r>
              <a:rPr lang="uk-UA" sz="1200" dirty="0">
                <a:latin typeface="Times New Roman"/>
                <a:ea typeface="Calibri"/>
              </a:rPr>
              <a:t>Дбаючи про здоров’я дітей та активний відпочинок під час навчання, використовувала під час проведення занять фізкультпаузи та </a:t>
            </a:r>
            <a:r>
              <a:rPr lang="uk-UA" sz="1200" dirty="0" err="1">
                <a:latin typeface="Times New Roman"/>
                <a:ea typeface="Calibri"/>
              </a:rPr>
              <a:t>фізкультхвилинки</a:t>
            </a:r>
            <a:r>
              <a:rPr lang="uk-UA" sz="1200" dirty="0">
                <a:latin typeface="Times New Roman"/>
                <a:ea typeface="Calibri"/>
              </a:rPr>
              <a:t>.</a:t>
            </a:r>
            <a:endParaRPr lang="uk-UA" sz="1100" dirty="0">
              <a:latin typeface="Times New Roman"/>
              <a:ea typeface="Times New Roman"/>
            </a:endParaRPr>
          </a:p>
          <a:p>
            <a:pPr indent="450215" algn="just">
              <a:spcAft>
                <a:spcPts val="0"/>
              </a:spcAft>
            </a:pPr>
            <a:r>
              <a:rPr lang="uk-UA" sz="1200" dirty="0">
                <a:latin typeface="Times New Roman"/>
                <a:ea typeface="Calibri"/>
              </a:rPr>
              <a:t>Розуміючи важливість фізичного здоров’я дошкільнят, з метою підвищення ефективності усіх форм роботи з фізичного виховання вихователі активно використовували гартувальні процедури у роботі з дітьми: </a:t>
            </a:r>
            <a:r>
              <a:rPr lang="uk-UA" sz="1200" dirty="0">
                <a:latin typeface="Times New Roman"/>
                <a:ea typeface="Times New Roman"/>
              </a:rPr>
              <a:t>дотримання повітряного і температурного режиму в групі за графіком провітрювання; режим прогулянки; дозоване ходіння босоніж (взимку </a:t>
            </a:r>
            <a:r>
              <a:rPr lang="uk-UA" sz="1200" dirty="0">
                <a:latin typeface="Times New Roman"/>
                <a:ea typeface="Calibri"/>
              </a:rPr>
              <a:t>–</a:t>
            </a:r>
            <a:r>
              <a:rPr lang="uk-UA" sz="1200" dirty="0">
                <a:latin typeface="Times New Roman"/>
                <a:ea typeface="Times New Roman"/>
              </a:rPr>
              <a:t> у групах); точковий масаж стопи ніг з допомогою ходьби босоніж (пісок, камінці, килимки з гумовими шипами, паличками). </a:t>
            </a:r>
            <a:endParaRPr lang="uk-UA" sz="1100" dirty="0">
              <a:latin typeface="Times New Roman"/>
              <a:ea typeface="Times New Roman"/>
            </a:endParaRPr>
          </a:p>
          <a:p>
            <a:pPr indent="450215" algn="just">
              <a:spcAft>
                <a:spcPts val="0"/>
              </a:spcAft>
            </a:pPr>
            <a:r>
              <a:rPr lang="uk-UA" sz="1200" dirty="0">
                <a:latin typeface="Times New Roman"/>
                <a:ea typeface="Times New Roman"/>
              </a:rPr>
              <a:t>У дошкільному навчальному закладі забезпечені належні санітарно-гігієнічні умови для догляду, виховання та розвитку дітей .</a:t>
            </a:r>
            <a:endParaRPr lang="uk-UA" sz="1100" dirty="0">
              <a:latin typeface="Times New Roman"/>
              <a:ea typeface="Times New Roman"/>
            </a:endParaRPr>
          </a:p>
          <a:p>
            <a:pPr indent="450215" algn="just">
              <a:spcAft>
                <a:spcPts val="0"/>
              </a:spcAft>
            </a:pPr>
            <a:r>
              <a:rPr lang="uk-UA" sz="1200" dirty="0">
                <a:latin typeface="Times New Roman"/>
                <a:ea typeface="Calibri"/>
                <a:cs typeface="Times New Roman"/>
              </a:rPr>
              <a:t> </a:t>
            </a:r>
            <a:r>
              <a:rPr lang="uk-UA" sz="1100" dirty="0">
                <a:latin typeface="Times New Roman"/>
                <a:ea typeface="Times New Roman"/>
              </a:rPr>
              <a:t>Два рази на рік проводиться моніторинг засвоєння основних рухів дітей з фізичної культури. На реалізацію завдань фізичного розвитку дітей дошкільного віку було проведене обстеження рівня розвитку основних рухів вихованців, за допомогою якого вдалося продіагностувати якісні й кількісні зрушення в розвитку основних рухів дошкільників. За результатами діагностування ,ми можемо бачити приріст фізичних якостей у дітей. Проте на тлі загальної позитивної картини фізичного розвитку виділяються і діти, які мають низький рівень фізичної підготовленості, тому питання фізкультурно-оздоровчої роботи залишається актуальним і потребує подальшого розвитку.</a:t>
            </a:r>
            <a:endParaRPr lang="uk-UA" sz="1050" dirty="0">
              <a:latin typeface="Times New Roman"/>
              <a:ea typeface="Times New Roman"/>
            </a:endParaRPr>
          </a:p>
          <a:p>
            <a:pPr indent="450215" algn="just">
              <a:spcAft>
                <a:spcPts val="0"/>
              </a:spcAft>
            </a:pPr>
            <a:r>
              <a:rPr lang="uk-UA" sz="1100" dirty="0">
                <a:latin typeface="Times New Roman"/>
                <a:ea typeface="Times New Roman"/>
              </a:rPr>
              <a:t>Також був проведений </a:t>
            </a:r>
            <a:r>
              <a:rPr lang="uk-UA" sz="1100" dirty="0" err="1">
                <a:latin typeface="Times New Roman"/>
                <a:ea typeface="Times New Roman"/>
              </a:rPr>
              <a:t>медико-педагогічний</a:t>
            </a:r>
            <a:r>
              <a:rPr lang="uk-UA" sz="1100" dirty="0">
                <a:latin typeface="Times New Roman"/>
                <a:ea typeface="Times New Roman"/>
              </a:rPr>
              <a:t> контроль</a:t>
            </a:r>
            <a:endParaRPr lang="uk-UA" sz="1050" dirty="0">
              <a:latin typeface="Times New Roman"/>
              <a:ea typeface="Times New Roman"/>
            </a:endParaRPr>
          </a:p>
          <a:p>
            <a:pPr indent="450215" algn="just">
              <a:spcAft>
                <a:spcPts val="0"/>
              </a:spcAft>
            </a:pPr>
            <a:r>
              <a:rPr lang="uk-UA" sz="1100" dirty="0">
                <a:latin typeface="Times New Roman"/>
                <a:ea typeface="Times New Roman"/>
              </a:rPr>
              <a:t>Група 2 </a:t>
            </a:r>
            <a:r>
              <a:rPr lang="uk-UA" sz="1100" dirty="0" err="1">
                <a:latin typeface="Times New Roman"/>
                <a:ea typeface="Times New Roman"/>
              </a:rPr>
              <a:t>–загальна</a:t>
            </a:r>
            <a:r>
              <a:rPr lang="uk-UA" sz="1100" dirty="0">
                <a:latin typeface="Times New Roman"/>
                <a:ea typeface="Times New Roman"/>
              </a:rPr>
              <a:t> щільність 93% моторна щільність 66%</a:t>
            </a:r>
            <a:endParaRPr lang="uk-UA" sz="1050" dirty="0">
              <a:latin typeface="Times New Roman"/>
              <a:ea typeface="Times New Roman"/>
            </a:endParaRPr>
          </a:p>
          <a:p>
            <a:pPr indent="450215" algn="just">
              <a:spcAft>
                <a:spcPts val="0"/>
              </a:spcAft>
            </a:pPr>
            <a:r>
              <a:rPr lang="uk-UA" sz="1100" dirty="0">
                <a:latin typeface="Times New Roman"/>
                <a:ea typeface="Times New Roman"/>
              </a:rPr>
              <a:t>Група №3- загальна щільність 90% моторна щільність 71%</a:t>
            </a:r>
            <a:endParaRPr lang="uk-UA" sz="1050" dirty="0">
              <a:latin typeface="Times New Roman"/>
              <a:ea typeface="Times New Roman"/>
            </a:endParaRPr>
          </a:p>
          <a:p>
            <a:pPr indent="450215" algn="just">
              <a:spcAft>
                <a:spcPts val="0"/>
              </a:spcAft>
            </a:pPr>
            <a:r>
              <a:rPr lang="uk-UA" sz="1100" dirty="0">
                <a:latin typeface="Times New Roman"/>
                <a:ea typeface="Times New Roman"/>
              </a:rPr>
              <a:t>Група №5- загальна щільність 91% моторна щільність 67%</a:t>
            </a:r>
            <a:endParaRPr lang="uk-UA" sz="1050" dirty="0">
              <a:latin typeface="Times New Roman"/>
              <a:ea typeface="Times New Roman"/>
            </a:endParaRPr>
          </a:p>
          <a:p>
            <a:pPr indent="450215" algn="just">
              <a:spcAft>
                <a:spcPts val="0"/>
              </a:spcAft>
            </a:pPr>
            <a:r>
              <a:rPr lang="uk-UA" sz="1100" dirty="0">
                <a:latin typeface="Times New Roman"/>
                <a:ea typeface="Times New Roman"/>
              </a:rPr>
              <a:t>Група №6- загальна щільність 88% моторна щільність 65%</a:t>
            </a:r>
            <a:endParaRPr lang="uk-UA" sz="1050" dirty="0">
              <a:latin typeface="Times New Roman"/>
              <a:ea typeface="Times New Roman"/>
            </a:endParaRPr>
          </a:p>
          <a:p>
            <a:pPr indent="450215" algn="just">
              <a:spcAft>
                <a:spcPts val="0"/>
              </a:spcAft>
            </a:pPr>
            <a:r>
              <a:rPr lang="uk-UA" sz="1100" dirty="0">
                <a:latin typeface="Times New Roman"/>
                <a:ea typeface="Times New Roman"/>
              </a:rPr>
              <a:t>Група №7- загальна щільність 88% моторна щільність 65%</a:t>
            </a:r>
            <a:endParaRPr lang="uk-UA" sz="1050" dirty="0">
              <a:latin typeface="Times New Roman"/>
              <a:ea typeface="Times New Roman"/>
            </a:endParaRPr>
          </a:p>
          <a:p>
            <a:pPr indent="450215" algn="just">
              <a:spcAft>
                <a:spcPts val="0"/>
              </a:spcAft>
            </a:pPr>
            <a:r>
              <a:rPr lang="uk-UA" sz="1100" dirty="0">
                <a:latin typeface="Times New Roman"/>
                <a:ea typeface="Times New Roman"/>
              </a:rPr>
              <a:t>Група №10-</a:t>
            </a:r>
            <a:r>
              <a:rPr lang="uk-UA" sz="1100" dirty="0">
                <a:latin typeface="Calibri"/>
                <a:ea typeface="Calibri"/>
              </a:rPr>
              <a:t> </a:t>
            </a:r>
            <a:r>
              <a:rPr lang="uk-UA" sz="1100" dirty="0">
                <a:latin typeface="Times New Roman"/>
                <a:ea typeface="Times New Roman"/>
              </a:rPr>
              <a:t>загальна щільність 86% моторна щільність 57%</a:t>
            </a:r>
            <a:endParaRPr lang="uk-UA" sz="1050" dirty="0">
              <a:latin typeface="Times New Roman"/>
              <a:ea typeface="Times New Roman"/>
            </a:endParaRPr>
          </a:p>
          <a:p>
            <a:pPr indent="450215" algn="just">
              <a:spcAft>
                <a:spcPts val="0"/>
              </a:spcAft>
            </a:pPr>
            <a:r>
              <a:rPr lang="uk-UA" sz="1100" dirty="0">
                <a:latin typeface="Times New Roman"/>
                <a:ea typeface="Times New Roman"/>
              </a:rPr>
              <a:t>Група №11-</a:t>
            </a:r>
            <a:r>
              <a:rPr lang="uk-UA" sz="1100" dirty="0">
                <a:latin typeface="Calibri"/>
                <a:ea typeface="Calibri"/>
              </a:rPr>
              <a:t> </a:t>
            </a:r>
            <a:r>
              <a:rPr lang="uk-UA" sz="1100" dirty="0">
                <a:latin typeface="Times New Roman"/>
                <a:ea typeface="Times New Roman"/>
              </a:rPr>
              <a:t>загальна щільність 88% моторна щільність 60%</a:t>
            </a:r>
            <a:endParaRPr lang="uk-UA" sz="1050" dirty="0">
              <a:latin typeface="Times New Roman"/>
              <a:ea typeface="Times New Roman"/>
            </a:endParaRPr>
          </a:p>
          <a:p>
            <a:pPr indent="450215" algn="just">
              <a:spcAft>
                <a:spcPts val="0"/>
              </a:spcAft>
            </a:pPr>
            <a:r>
              <a:rPr lang="uk-UA" sz="1100" dirty="0">
                <a:latin typeface="Times New Roman"/>
                <a:ea typeface="Times New Roman"/>
              </a:rPr>
              <a:t>Група №12- загальна щільність 86% моторна щільність 61%</a:t>
            </a:r>
            <a:endParaRPr lang="uk-UA" sz="1050" dirty="0">
              <a:latin typeface="Times New Roman"/>
              <a:ea typeface="Times New Roman"/>
            </a:endParaRPr>
          </a:p>
          <a:p>
            <a:pPr indent="450215" algn="just">
              <a:spcAft>
                <a:spcPts val="0"/>
              </a:spcAft>
            </a:pPr>
            <a:r>
              <a:rPr lang="uk-UA" sz="1100" dirty="0">
                <a:latin typeface="Times New Roman"/>
                <a:ea typeface="Times New Roman"/>
              </a:rPr>
              <a:t>Група №13- загальна щільність 87% моторна щільність 65%</a:t>
            </a:r>
            <a:endParaRPr lang="uk-UA" sz="1050" dirty="0">
              <a:latin typeface="Times New Roman"/>
              <a:ea typeface="Times New Roman"/>
            </a:endParaRPr>
          </a:p>
          <a:p>
            <a:pPr marL="228600" algn="just">
              <a:lnSpc>
                <a:spcPct val="107000"/>
              </a:lnSpc>
              <a:spcAft>
                <a:spcPts val="800"/>
              </a:spcAft>
            </a:pPr>
            <a:endParaRPr lang="uk-UA" sz="1100" dirty="0">
              <a:latin typeface="Calibri"/>
              <a:ea typeface="Calibri"/>
              <a:cs typeface="Times New Roman"/>
            </a:endParaRPr>
          </a:p>
          <a:p>
            <a:pPr algn="just"/>
            <a:endParaRPr lang="uk-UA" sz="1200" dirty="0">
              <a:effectLst/>
              <a:latin typeface="Calibri"/>
              <a:ea typeface="Calibri"/>
              <a:cs typeface="Times New Roman"/>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4086390"/>
            <a:ext cx="3277022" cy="2368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dissolv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35471" y="116632"/>
            <a:ext cx="8928992" cy="3474720"/>
          </a:xfrm>
        </p:spPr>
        <p:txBody>
          <a:bodyPr>
            <a:noAutofit/>
          </a:bodyPr>
          <a:lstStyle/>
          <a:p>
            <a:pPr indent="0" algn="just">
              <a:spcAft>
                <a:spcPts val="0"/>
              </a:spcAft>
              <a:buNone/>
            </a:pPr>
            <a:r>
              <a:rPr lang="uk-UA" sz="1400" dirty="0" smtClean="0">
                <a:solidFill>
                  <a:schemeClr val="tx1"/>
                </a:solidFill>
                <a:latin typeface="Times New Roman"/>
                <a:ea typeface="Times New Roman"/>
              </a:rPr>
              <a:t>      Щороку </a:t>
            </a:r>
            <a:r>
              <a:rPr lang="uk-UA" sz="1400" dirty="0">
                <a:solidFill>
                  <a:schemeClr val="tx1"/>
                </a:solidFill>
                <a:latin typeface="Times New Roman"/>
                <a:ea typeface="Times New Roman"/>
              </a:rPr>
              <a:t>діти розподіляються на медичні групи для фізкультурних занять і загартування. Ця робота проводиться сестрою медичною старшою на основі медичних оглядів. Також протягом року здійснюється своєчасний перегляд питань про переведення дітей з однієї медичної групи в іншу та про зміну фізичних навантажень у зв’язку із станом здоров’я. Відповідно до призначеної медичної групи вихователі визначають рівень фізичного навантаження під час занять з фізичної культури. 	</a:t>
            </a:r>
          </a:p>
          <a:p>
            <a:pPr indent="0" algn="just">
              <a:spcAft>
                <a:spcPts val="0"/>
              </a:spcAft>
              <a:buNone/>
            </a:pPr>
            <a:r>
              <a:rPr lang="uk-UA" sz="1400" dirty="0" smtClean="0">
                <a:solidFill>
                  <a:schemeClr val="tx1"/>
                </a:solidFill>
                <a:latin typeface="Times New Roman"/>
                <a:ea typeface="Times New Roman"/>
              </a:rPr>
              <a:t>      Важливим </a:t>
            </a:r>
            <a:r>
              <a:rPr lang="uk-UA" sz="1400" dirty="0">
                <a:solidFill>
                  <a:schemeClr val="tx1"/>
                </a:solidFill>
                <a:latin typeface="Times New Roman"/>
                <a:ea typeface="Times New Roman"/>
              </a:rPr>
              <a:t>аспектом в оновленні освітнього процесу дошкільного навчального закладу є застосування в роботі з дошкільниками діагностики фізичного розвитку дітей. Дані про стан фізичного розвитку дитини узагальнюються в картки, довідки, а результати роботи висвітлюються у батьківських куточках, заслуховуються на нарадах, батьківських зборах, проводяться консультації батькам з даного </a:t>
            </a:r>
            <a:r>
              <a:rPr lang="uk-UA" sz="1400" dirty="0" smtClean="0">
                <a:solidFill>
                  <a:schemeClr val="tx1"/>
                </a:solidFill>
                <a:latin typeface="Times New Roman"/>
                <a:ea typeface="Times New Roman"/>
              </a:rPr>
              <a:t>питання</a:t>
            </a:r>
            <a:r>
              <a:rPr lang="uk-UA" sz="1400" dirty="0">
                <a:solidFill>
                  <a:schemeClr val="tx1"/>
                </a:solidFill>
                <a:latin typeface="Times New Roman"/>
                <a:ea typeface="Times New Roman"/>
              </a:rPr>
              <a:t>.</a:t>
            </a:r>
            <a:endParaRPr lang="uk-UA" sz="1400" dirty="0" smtClean="0">
              <a:solidFill>
                <a:schemeClr val="tx1"/>
              </a:solidFill>
              <a:latin typeface="Times New Roman"/>
              <a:ea typeface="Times New Roman"/>
            </a:endParaRPr>
          </a:p>
          <a:p>
            <a:pPr indent="0" algn="just">
              <a:spcAft>
                <a:spcPts val="0"/>
              </a:spcAft>
              <a:buNone/>
            </a:pPr>
            <a:r>
              <a:rPr lang="uk-UA" sz="1400" dirty="0">
                <a:solidFill>
                  <a:schemeClr val="tx1"/>
                </a:solidFill>
                <a:latin typeface="Times New Roman"/>
                <a:ea typeface="Times New Roman"/>
              </a:rPr>
              <a:t> </a:t>
            </a:r>
            <a:r>
              <a:rPr lang="uk-UA" sz="1400" dirty="0" smtClean="0">
                <a:solidFill>
                  <a:schemeClr val="tx1"/>
                </a:solidFill>
                <a:latin typeface="Times New Roman"/>
                <a:ea typeface="Times New Roman"/>
              </a:rPr>
              <a:t>      У </a:t>
            </a:r>
            <a:r>
              <a:rPr lang="uk-UA" sz="1400" dirty="0">
                <a:solidFill>
                  <a:schemeClr val="tx1"/>
                </a:solidFill>
                <a:latin typeface="Times New Roman"/>
                <a:ea typeface="Times New Roman"/>
              </a:rPr>
              <a:t>закладі створені умови для фізичного виховання дітей, в усіх вікових групах наявні спортивні осередки з усім оснащенням відповідно до віку дітей: шведська драбинка, спортивні мати, тунель для прорізання, атрибути до рухливих ігор, м’ячі різних розмірів, скакалки, палиці, обручі, канат, мішечки, прапорці, султанчики, стрічечки, кільця зі стрічечками, кеглі, цеглинки, драбини зі щаблинками. </a:t>
            </a:r>
          </a:p>
          <a:p>
            <a:pPr indent="0" algn="just">
              <a:spcAft>
                <a:spcPts val="0"/>
              </a:spcAft>
              <a:buNone/>
            </a:pPr>
            <a:r>
              <a:rPr lang="uk-UA" sz="1400" dirty="0" smtClean="0">
                <a:solidFill>
                  <a:schemeClr val="tx1"/>
                </a:solidFill>
                <a:latin typeface="Times New Roman"/>
                <a:ea typeface="Times New Roman"/>
              </a:rPr>
              <a:t>        Планування </a:t>
            </a:r>
            <a:r>
              <a:rPr lang="uk-UA" sz="1400" dirty="0">
                <a:solidFill>
                  <a:schemeClr val="tx1"/>
                </a:solidFill>
                <a:latin typeface="Times New Roman"/>
                <a:ea typeface="Times New Roman"/>
              </a:rPr>
              <a:t>та облік роботи з фізичного виховання відображається у діловій документації інструктора з фізичної культури.</a:t>
            </a:r>
          </a:p>
          <a:p>
            <a:pPr indent="0" algn="just">
              <a:spcAft>
                <a:spcPts val="0"/>
              </a:spcAft>
              <a:buNone/>
            </a:pPr>
            <a:r>
              <a:rPr lang="uk-UA" sz="1400" dirty="0" smtClean="0">
                <a:solidFill>
                  <a:schemeClr val="tx1"/>
                </a:solidFill>
                <a:latin typeface="Times New Roman"/>
                <a:ea typeface="Times New Roman"/>
              </a:rPr>
              <a:t>         Для </a:t>
            </a:r>
            <a:r>
              <a:rPr lang="uk-UA" sz="1400" dirty="0">
                <a:solidFill>
                  <a:schemeClr val="tx1"/>
                </a:solidFill>
                <a:latin typeface="Times New Roman"/>
                <a:ea typeface="Times New Roman"/>
              </a:rPr>
              <a:t>зміцнення фізичного здоров’я дітей у дошкільному навчальному закладі працює  оздоровчий гурток «</a:t>
            </a:r>
            <a:r>
              <a:rPr lang="uk-UA" sz="1400" dirty="0" err="1">
                <a:solidFill>
                  <a:schemeClr val="tx1"/>
                </a:solidFill>
                <a:latin typeface="Times New Roman"/>
                <a:ea typeface="Times New Roman"/>
              </a:rPr>
              <a:t>Фітбол</a:t>
            </a:r>
            <a:r>
              <a:rPr lang="uk-UA" sz="1400" dirty="0">
                <a:solidFill>
                  <a:schemeClr val="tx1"/>
                </a:solidFill>
                <a:latin typeface="Times New Roman"/>
                <a:ea typeface="Times New Roman"/>
              </a:rPr>
              <a:t>», який діти відвідують після сну. </a:t>
            </a:r>
          </a:p>
          <a:p>
            <a:pPr indent="0" algn="just">
              <a:spcAft>
                <a:spcPts val="0"/>
              </a:spcAft>
              <a:buNone/>
            </a:pPr>
            <a:r>
              <a:rPr lang="uk-UA" sz="1400" dirty="0" smtClean="0">
                <a:solidFill>
                  <a:schemeClr val="tx1"/>
                </a:solidFill>
                <a:latin typeface="Times New Roman"/>
                <a:ea typeface="Times New Roman"/>
              </a:rPr>
              <a:t>       В </a:t>
            </a:r>
            <a:r>
              <a:rPr lang="uk-UA" sz="1400" dirty="0">
                <a:solidFill>
                  <a:schemeClr val="tx1"/>
                </a:solidFill>
                <a:latin typeface="Times New Roman"/>
                <a:ea typeface="Times New Roman"/>
              </a:rPr>
              <a:t>останню п’ятницю кожного місяця проходить День здоров’я у дошкільному навчальному закладі. Метою Дня здоров’я є охоплення усіх дітей груп дошкільного навчального закладу різними формами фізичного виховання.</a:t>
            </a:r>
          </a:p>
          <a:p>
            <a:pPr indent="0" algn="just">
              <a:spcAft>
                <a:spcPts val="0"/>
              </a:spcAft>
              <a:buNone/>
            </a:pPr>
            <a:r>
              <a:rPr lang="uk-UA" sz="1400" dirty="0" smtClean="0">
                <a:solidFill>
                  <a:schemeClr val="tx1"/>
                </a:solidFill>
                <a:latin typeface="Times New Roman"/>
                <a:ea typeface="Times New Roman"/>
              </a:rPr>
              <a:t>       Упродовж ІІ </a:t>
            </a:r>
            <a:r>
              <a:rPr lang="uk-UA" sz="1400" dirty="0">
                <a:solidFill>
                  <a:schemeClr val="tx1"/>
                </a:solidFill>
                <a:latin typeface="Times New Roman"/>
                <a:ea typeface="Times New Roman"/>
              </a:rPr>
              <a:t>півріччя </a:t>
            </a:r>
            <a:r>
              <a:rPr lang="uk-UA" sz="1400" dirty="0" smtClean="0">
                <a:solidFill>
                  <a:schemeClr val="tx1"/>
                </a:solidFill>
                <a:latin typeface="Times New Roman"/>
                <a:ea typeface="Times New Roman"/>
              </a:rPr>
              <a:t>2024/2025 </a:t>
            </a:r>
            <a:r>
              <a:rPr lang="uk-UA" sz="1400" dirty="0">
                <a:solidFill>
                  <a:schemeClr val="tx1"/>
                </a:solidFill>
                <a:latin typeface="Times New Roman"/>
                <a:ea typeface="Times New Roman"/>
              </a:rPr>
              <a:t>навчального року у дошкільному навчальному закладі проводилися: фізкультурні заняття, свята, спортивні розваги. </a:t>
            </a:r>
            <a:endParaRPr lang="uk-UA" sz="1400" dirty="0" smtClean="0">
              <a:solidFill>
                <a:schemeClr val="tx1"/>
              </a:solidFill>
              <a:latin typeface="Times New Roman"/>
              <a:ea typeface="Times New Roman"/>
            </a:endParaRPr>
          </a:p>
          <a:p>
            <a:pPr indent="0" algn="just">
              <a:spcAft>
                <a:spcPts val="0"/>
              </a:spcAft>
              <a:buNone/>
            </a:pPr>
            <a:r>
              <a:rPr lang="uk-UA" sz="1400" dirty="0" smtClean="0">
                <a:solidFill>
                  <a:schemeClr val="tx1"/>
                </a:solidFill>
                <a:latin typeface="Times New Roman"/>
                <a:ea typeface="Times New Roman"/>
              </a:rPr>
              <a:t>У </a:t>
            </a:r>
            <a:r>
              <a:rPr lang="uk-UA" sz="1400" dirty="0">
                <a:solidFill>
                  <a:schemeClr val="tx1"/>
                </a:solidFill>
                <a:latin typeface="Times New Roman"/>
                <a:ea typeface="Times New Roman"/>
              </a:rPr>
              <a:t>січні 2025 р.- проведено день здоров’я «Ой ти </a:t>
            </a:r>
            <a:r>
              <a:rPr lang="uk-UA" sz="1400" dirty="0" err="1">
                <a:solidFill>
                  <a:schemeClr val="tx1"/>
                </a:solidFill>
                <a:latin typeface="Times New Roman"/>
                <a:ea typeface="Times New Roman"/>
              </a:rPr>
              <a:t>зимонько-зима</a:t>
            </a:r>
            <a:r>
              <a:rPr lang="uk-UA" sz="1400" dirty="0">
                <a:solidFill>
                  <a:schemeClr val="tx1"/>
                </a:solidFill>
                <a:latin typeface="Times New Roman"/>
                <a:ea typeface="Times New Roman"/>
              </a:rPr>
              <a:t>, ти розваг нам додала», «Шлях до здоров</a:t>
            </a:r>
            <a:r>
              <a:rPr lang="ru-RU" sz="1400" dirty="0">
                <a:solidFill>
                  <a:schemeClr val="tx1"/>
                </a:solidFill>
                <a:latin typeface="Times New Roman"/>
                <a:ea typeface="Times New Roman"/>
              </a:rPr>
              <a:t>’</a:t>
            </a:r>
            <a:r>
              <a:rPr lang="uk-UA" sz="1400" dirty="0">
                <a:solidFill>
                  <a:schemeClr val="tx1"/>
                </a:solidFill>
                <a:latin typeface="Times New Roman"/>
                <a:ea typeface="Times New Roman"/>
              </a:rPr>
              <a:t>я»        </a:t>
            </a:r>
          </a:p>
          <a:p>
            <a:pPr marL="45720" indent="0">
              <a:spcAft>
                <a:spcPts val="0"/>
              </a:spcAft>
              <a:buNone/>
            </a:pPr>
            <a:r>
              <a:rPr lang="uk-UA" sz="1400" dirty="0" smtClean="0">
                <a:solidFill>
                  <a:schemeClr val="tx1"/>
                </a:solidFill>
                <a:latin typeface="Times New Roman"/>
                <a:ea typeface="Times New Roman"/>
              </a:rPr>
              <a:t>      </a:t>
            </a:r>
            <a:r>
              <a:rPr lang="uk-UA" sz="1400" dirty="0">
                <a:solidFill>
                  <a:schemeClr val="tx1"/>
                </a:solidFill>
                <a:latin typeface="Times New Roman"/>
                <a:ea typeface="Times New Roman"/>
              </a:rPr>
              <a:t>У лютому 2025 р. – проведено свято «Стрітення» , </a:t>
            </a:r>
            <a:r>
              <a:rPr lang="uk-UA" sz="1400" dirty="0">
                <a:solidFill>
                  <a:schemeClr val="tx1"/>
                </a:solidFill>
                <a:latin typeface="Times New Roman"/>
                <a:ea typeface="Calibri"/>
              </a:rPr>
              <a:t>день здоров’я</a:t>
            </a:r>
            <a:r>
              <a:rPr lang="uk-UA" sz="1400" dirty="0">
                <a:solidFill>
                  <a:schemeClr val="tx1"/>
                </a:solidFill>
                <a:latin typeface="Times New Roman"/>
                <a:ea typeface="Times New Roman"/>
              </a:rPr>
              <a:t> «В гості до </a:t>
            </a:r>
            <a:r>
              <a:rPr lang="uk-UA" sz="1400" dirty="0" err="1">
                <a:solidFill>
                  <a:schemeClr val="tx1"/>
                </a:solidFill>
                <a:latin typeface="Times New Roman"/>
                <a:ea typeface="Times New Roman"/>
              </a:rPr>
              <a:t>сніговика</a:t>
            </a:r>
            <a:r>
              <a:rPr lang="uk-UA" sz="1400" dirty="0">
                <a:solidFill>
                  <a:schemeClr val="tx1"/>
                </a:solidFill>
                <a:latin typeface="Times New Roman"/>
                <a:ea typeface="Times New Roman"/>
              </a:rPr>
              <a:t>», спортивна розвага </a:t>
            </a:r>
            <a:r>
              <a:rPr lang="uk-UA" sz="1400" spc="10" dirty="0">
                <a:solidFill>
                  <a:schemeClr val="tx1"/>
                </a:solidFill>
                <a:latin typeface="Times New Roman"/>
                <a:ea typeface="Times New Roman"/>
              </a:rPr>
              <a:t>«До країни </a:t>
            </a:r>
            <a:r>
              <a:rPr lang="uk-UA" sz="1400" spc="10" dirty="0" err="1">
                <a:solidFill>
                  <a:schemeClr val="tx1"/>
                </a:solidFill>
                <a:latin typeface="Times New Roman"/>
                <a:ea typeface="Times New Roman"/>
              </a:rPr>
              <a:t>Спортландії</a:t>
            </a:r>
            <a:r>
              <a:rPr lang="uk-UA" sz="1400" spc="10" dirty="0">
                <a:solidFill>
                  <a:schemeClr val="tx1"/>
                </a:solidFill>
                <a:latin typeface="Times New Roman"/>
                <a:ea typeface="Times New Roman"/>
              </a:rPr>
              <a:t>»</a:t>
            </a:r>
            <a:endParaRPr lang="uk-UA" sz="1400" dirty="0">
              <a:solidFill>
                <a:schemeClr val="tx1"/>
              </a:solidFill>
              <a:latin typeface="Times New Roman"/>
              <a:ea typeface="Times New Roman"/>
            </a:endParaRPr>
          </a:p>
          <a:p>
            <a:pPr marL="45720" indent="0">
              <a:spcAft>
                <a:spcPts val="0"/>
              </a:spcAft>
              <a:buNone/>
            </a:pPr>
            <a:r>
              <a:rPr lang="uk-UA" sz="1400" dirty="0" smtClean="0">
                <a:solidFill>
                  <a:schemeClr val="tx1"/>
                </a:solidFill>
                <a:latin typeface="Times New Roman"/>
                <a:ea typeface="Times New Roman"/>
              </a:rPr>
              <a:t>      </a:t>
            </a:r>
            <a:r>
              <a:rPr lang="uk-UA" sz="1400" dirty="0">
                <a:solidFill>
                  <a:schemeClr val="tx1"/>
                </a:solidFill>
                <a:latin typeface="Times New Roman"/>
                <a:ea typeface="Times New Roman"/>
              </a:rPr>
              <a:t>У березні 2025р. </a:t>
            </a:r>
            <a:r>
              <a:rPr lang="uk-UA" sz="1400" dirty="0" err="1">
                <a:solidFill>
                  <a:schemeClr val="tx1"/>
                </a:solidFill>
                <a:latin typeface="Times New Roman"/>
                <a:ea typeface="Times New Roman"/>
              </a:rPr>
              <a:t>–спортивна</a:t>
            </a:r>
            <a:r>
              <a:rPr lang="uk-UA" sz="1400" dirty="0">
                <a:solidFill>
                  <a:schemeClr val="tx1"/>
                </a:solidFill>
                <a:latin typeface="Times New Roman"/>
                <a:ea typeface="Times New Roman"/>
              </a:rPr>
              <a:t> розвага « В пошуках чарівних м’ячів», «Весна прийшла і всім радість принесла»</a:t>
            </a:r>
          </a:p>
          <a:p>
            <a:pPr marL="45720" indent="0" algn="just">
              <a:spcAft>
                <a:spcPts val="0"/>
              </a:spcAft>
              <a:buNone/>
            </a:pPr>
            <a:r>
              <a:rPr lang="uk-UA" sz="1400" dirty="0" smtClean="0">
                <a:solidFill>
                  <a:schemeClr val="tx1"/>
                </a:solidFill>
                <a:latin typeface="Times New Roman"/>
                <a:ea typeface="Calibri"/>
              </a:rPr>
              <a:t>       </a:t>
            </a:r>
            <a:r>
              <a:rPr lang="uk-UA" sz="1400" dirty="0">
                <a:solidFill>
                  <a:schemeClr val="tx1"/>
                </a:solidFill>
                <a:latin typeface="Times New Roman"/>
                <a:ea typeface="Calibri"/>
              </a:rPr>
              <a:t>У квітні 2025 р.- проведено свято «Всесвітній день здоров’я»</a:t>
            </a:r>
            <a:r>
              <a:rPr lang="uk-UA" sz="1400" kern="1600" dirty="0">
                <a:solidFill>
                  <a:schemeClr val="tx1"/>
                </a:solidFill>
                <a:latin typeface="Times New Roman"/>
                <a:ea typeface="Times New Roman"/>
              </a:rPr>
              <a:t>, спортивна розвага «Космічна подорож»</a:t>
            </a:r>
            <a:endParaRPr lang="uk-UA" sz="1400" dirty="0">
              <a:solidFill>
                <a:schemeClr val="tx1"/>
              </a:solidFill>
              <a:latin typeface="Times New Roman"/>
              <a:ea typeface="Times New Roman"/>
            </a:endParaRPr>
          </a:p>
          <a:p>
            <a:pPr marL="45720" indent="0">
              <a:spcAft>
                <a:spcPts val="0"/>
              </a:spcAft>
              <a:buNone/>
            </a:pPr>
            <a:r>
              <a:rPr lang="uk-UA" sz="1400" dirty="0" smtClean="0">
                <a:solidFill>
                  <a:schemeClr val="tx1"/>
                </a:solidFill>
                <a:latin typeface="Times New Roman"/>
                <a:ea typeface="Times New Roman"/>
              </a:rPr>
              <a:t>       У </a:t>
            </a:r>
            <a:r>
              <a:rPr lang="uk-UA" sz="1400" dirty="0">
                <a:solidFill>
                  <a:schemeClr val="tx1"/>
                </a:solidFill>
                <a:latin typeface="Times New Roman"/>
                <a:ea typeface="Times New Roman"/>
              </a:rPr>
              <a:t>травні 2025 р.- проведено фізкультурно-оздоровчу роботу до Дня матері, спортивна розвага  «Бути здоровим - здорово», «Чарівна подорож».</a:t>
            </a:r>
          </a:p>
          <a:p>
            <a:pPr marL="45720" indent="0">
              <a:buNone/>
            </a:pPr>
            <a:endParaRPr lang="uk-UA" sz="1400" dirty="0">
              <a:solidFill>
                <a:schemeClr val="tx1"/>
              </a:solidFill>
            </a:endParaRPr>
          </a:p>
        </p:txBody>
      </p:sp>
    </p:spTree>
    <p:extLst>
      <p:ext uri="{BB962C8B-B14F-4D97-AF65-F5344CB8AC3E}">
        <p14:creationId xmlns:p14="http://schemas.microsoft.com/office/powerpoint/2010/main" val="519244848"/>
      </p:ext>
    </p:extLst>
  </p:cSld>
  <p:clrMapOvr>
    <a:masterClrMapping/>
  </p:clrMapOvr>
  <p:transition spd="med">
    <p:dissolv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1979712" y="116632"/>
            <a:ext cx="5043494" cy="582594"/>
          </a:xfrm>
        </p:spPr>
        <p:txBody>
          <a:bodyPr>
            <a:noAutofit/>
          </a:bodyPr>
          <a:lstStyle/>
          <a:p>
            <a:pPr marL="0" indent="0">
              <a:buNone/>
            </a:pPr>
            <a:r>
              <a:rPr lang="uk-UA" sz="4000" b="1" dirty="0" smtClean="0">
                <a:solidFill>
                  <a:srgbClr val="FF0000"/>
                </a:solidFill>
                <a:latin typeface="Monotype Corsiva" pitchFamily="66" charset="0"/>
                <a:cs typeface="Times New Roman" pitchFamily="18" charset="0"/>
              </a:rPr>
              <a:t>Робота з батьками</a:t>
            </a:r>
            <a:endParaRPr lang="ru-RU" sz="4000" b="1" dirty="0">
              <a:solidFill>
                <a:srgbClr val="FF0000"/>
              </a:solidFill>
              <a:latin typeface="Monotype Corsiva" pitchFamily="66" charset="0"/>
            </a:endParaRPr>
          </a:p>
        </p:txBody>
      </p:sp>
      <p:sp>
        <p:nvSpPr>
          <p:cNvPr id="9" name="TextBox 8"/>
          <p:cNvSpPr txBox="1"/>
          <p:nvPr/>
        </p:nvSpPr>
        <p:spPr>
          <a:xfrm>
            <a:off x="257250" y="980728"/>
            <a:ext cx="8732471" cy="5295296"/>
          </a:xfrm>
          <a:prstGeom prst="rect">
            <a:avLst/>
          </a:prstGeom>
          <a:noFill/>
        </p:spPr>
        <p:txBody>
          <a:bodyPr wrap="square" rtlCol="0">
            <a:spAutoFit/>
          </a:bodyPr>
          <a:lstStyle/>
          <a:p>
            <a:pPr algn="just">
              <a:lnSpc>
                <a:spcPct val="115000"/>
              </a:lnSpc>
              <a:spcAft>
                <a:spcPts val="0"/>
              </a:spcAft>
            </a:pPr>
            <a:r>
              <a:rPr lang="uk-UA" sz="1400" b="1" spc="5" dirty="0">
                <a:latin typeface="Times New Roman"/>
                <a:ea typeface="Century Schoolbook"/>
                <a:cs typeface="Times New Roman"/>
              </a:rPr>
              <a:t>Співпраця  з батьками</a:t>
            </a:r>
            <a:r>
              <a:rPr lang="uk-UA" sz="1400" b="1" dirty="0">
                <a:latin typeface="Times New Roman"/>
                <a:ea typeface="Times New Roman"/>
                <a:cs typeface="Times New Roman"/>
              </a:rPr>
              <a:t>.</a:t>
            </a:r>
            <a:r>
              <a:rPr lang="uk-UA" sz="1400" dirty="0">
                <a:latin typeface="Times New Roman"/>
                <a:ea typeface="Calibri"/>
                <a:cs typeface="Times New Roman"/>
              </a:rPr>
              <a:t> </a:t>
            </a:r>
            <a:endParaRPr lang="uk-UA" sz="1400" dirty="0">
              <a:latin typeface="Calibri"/>
              <a:ea typeface="Calibri"/>
              <a:cs typeface="Times New Roman"/>
            </a:endParaRPr>
          </a:p>
          <a:p>
            <a:pPr marL="342900" lvl="0" indent="-342900" algn="just">
              <a:spcAft>
                <a:spcPts val="0"/>
              </a:spcAft>
              <a:buFont typeface="+mj-lt"/>
              <a:buAutoNum type="arabicPeriod"/>
            </a:pPr>
            <a:r>
              <a:rPr lang="uk-UA" sz="1400" dirty="0">
                <a:latin typeface="Times New Roman"/>
                <a:ea typeface="Times New Roman"/>
              </a:rPr>
              <a:t>Оформлено на сайті </a:t>
            </a:r>
            <a:r>
              <a:rPr lang="uk-UA" sz="1400" dirty="0" smtClean="0">
                <a:latin typeface="Times New Roman"/>
                <a:ea typeface="Times New Roman"/>
              </a:rPr>
              <a:t>ЗДО </a:t>
            </a:r>
            <a:r>
              <a:rPr lang="uk-UA" sz="1400" dirty="0">
                <a:latin typeface="Times New Roman"/>
                <a:ea typeface="Times New Roman"/>
              </a:rPr>
              <a:t>сторінку з  інформацію для батьків</a:t>
            </a:r>
            <a:endParaRPr lang="uk-UA" sz="1400" dirty="0"/>
          </a:p>
          <a:p>
            <a:pPr marL="342900" lvl="0" indent="-342900" algn="just">
              <a:spcAft>
                <a:spcPts val="0"/>
              </a:spcAft>
              <a:buFont typeface="+mj-lt"/>
              <a:buAutoNum type="arabicPeriod"/>
            </a:pPr>
            <a:r>
              <a:rPr lang="uk-UA" sz="1400" dirty="0">
                <a:latin typeface="Times New Roman"/>
                <a:ea typeface="Times New Roman"/>
              </a:rPr>
              <a:t>Ознайомлено батьків з нормативно-правовою базою закладу дошкільної освіти, що регламентує умови зарахування, перебування та відрахування дітей, а також зі Статутом та Правилами внутрішнього розпорядку навчального закладу, який визначає права та обов’язки батьків. </a:t>
            </a:r>
            <a:endParaRPr lang="uk-UA" sz="1400" dirty="0"/>
          </a:p>
          <a:p>
            <a:pPr marL="342900" lvl="0" indent="-342900" algn="just">
              <a:spcAft>
                <a:spcPts val="0"/>
              </a:spcAft>
              <a:buFont typeface="+mj-lt"/>
              <a:buAutoNum type="arabicPeriod"/>
            </a:pPr>
            <a:r>
              <a:rPr lang="uk-UA" sz="1400" dirty="0">
                <a:latin typeface="Times New Roman"/>
                <a:ea typeface="Times New Roman"/>
              </a:rPr>
              <a:t>Ознайомлено батьків з програмами, за якими реалізується освітній процес у закладі дошкільної освіти</a:t>
            </a:r>
            <a:endParaRPr lang="uk-UA" sz="1400" dirty="0"/>
          </a:p>
          <a:p>
            <a:pPr marL="342900" lvl="0" indent="-342900" algn="just">
              <a:spcAft>
                <a:spcPts val="0"/>
              </a:spcAft>
              <a:buFont typeface="+mj-lt"/>
              <a:buAutoNum type="arabicPeriod"/>
            </a:pPr>
            <a:r>
              <a:rPr lang="uk-UA" sz="1400" dirty="0">
                <a:latin typeface="Times New Roman"/>
                <a:ea typeface="Times New Roman"/>
              </a:rPr>
              <a:t>Забезпечено медичний та психолого-педагогічний супровід дитини в адаптаційний період.</a:t>
            </a:r>
            <a:endParaRPr lang="uk-UA" sz="1400" dirty="0"/>
          </a:p>
          <a:p>
            <a:pPr marL="342900" lvl="0" indent="-342900" algn="just">
              <a:spcAft>
                <a:spcPts val="0"/>
              </a:spcAft>
              <a:buFont typeface="+mj-lt"/>
              <a:buAutoNum type="arabicPeriod"/>
            </a:pPr>
            <a:r>
              <a:rPr lang="uk-UA" sz="1400" dirty="0" smtClean="0">
                <a:latin typeface="Times New Roman"/>
                <a:ea typeface="Times New Roman"/>
              </a:rPr>
              <a:t>Проведено </a:t>
            </a:r>
            <a:r>
              <a:rPr lang="uk-UA" sz="1400" dirty="0">
                <a:latin typeface="Times New Roman"/>
                <a:ea typeface="Times New Roman"/>
              </a:rPr>
              <a:t>анкетування батьків, аби з’ясувати питання, які їх турбують, та виявити умови виховання дітей у сім’ї тощо</a:t>
            </a:r>
            <a:endParaRPr lang="uk-UA" sz="1400" dirty="0"/>
          </a:p>
          <a:p>
            <a:pPr marL="342900" lvl="0" indent="-342900" algn="just">
              <a:spcAft>
                <a:spcPts val="0"/>
              </a:spcAft>
              <a:buFont typeface="+mj-lt"/>
              <a:buAutoNum type="arabicPeriod"/>
            </a:pPr>
            <a:r>
              <a:rPr lang="uk-UA" sz="1400" dirty="0">
                <a:latin typeface="Times New Roman"/>
                <a:ea typeface="Times New Roman"/>
              </a:rPr>
              <a:t>Проінформовано батьків щодо організованих для співпраці з ними форм роботи (</a:t>
            </a:r>
            <a:r>
              <a:rPr lang="uk-UA" sz="1400" dirty="0" smtClean="0">
                <a:latin typeface="Times New Roman"/>
                <a:ea typeface="Times New Roman"/>
              </a:rPr>
              <a:t>консультацій, спільних заходів, </a:t>
            </a:r>
            <a:r>
              <a:rPr lang="uk-UA" sz="1400" dirty="0" err="1" smtClean="0">
                <a:latin typeface="Times New Roman"/>
                <a:ea typeface="Times New Roman"/>
              </a:rPr>
              <a:t>онлайн</a:t>
            </a:r>
            <a:r>
              <a:rPr lang="uk-UA" sz="1400" dirty="0" smtClean="0">
                <a:latin typeface="Times New Roman"/>
                <a:ea typeface="Times New Roman"/>
              </a:rPr>
              <a:t> та </a:t>
            </a:r>
            <a:r>
              <a:rPr lang="uk-UA" sz="1400" dirty="0" err="1" smtClean="0">
                <a:latin typeface="Times New Roman"/>
                <a:ea typeface="Times New Roman"/>
              </a:rPr>
              <a:t>офлайн</a:t>
            </a:r>
            <a:r>
              <a:rPr lang="uk-UA" sz="1400" dirty="0" smtClean="0">
                <a:latin typeface="Times New Roman"/>
                <a:ea typeface="Times New Roman"/>
              </a:rPr>
              <a:t> зустрічей, залучення батьків до освітніх </a:t>
            </a:r>
            <a:r>
              <a:rPr lang="uk-UA" sz="1400" dirty="0" err="1" smtClean="0">
                <a:latin typeface="Times New Roman"/>
                <a:ea typeface="Times New Roman"/>
              </a:rPr>
              <a:t>проєктів</a:t>
            </a:r>
            <a:r>
              <a:rPr lang="uk-UA" sz="1400" dirty="0" smtClean="0">
                <a:latin typeface="Times New Roman"/>
                <a:ea typeface="Times New Roman"/>
              </a:rPr>
              <a:t> та майстер-класів</a:t>
            </a:r>
            <a:r>
              <a:rPr lang="uk-UA" sz="1400" dirty="0">
                <a:latin typeface="Times New Roman"/>
                <a:ea typeface="Times New Roman"/>
              </a:rPr>
              <a:t>,</a:t>
            </a:r>
            <a:r>
              <a:rPr lang="uk-UA" sz="1400" dirty="0" smtClean="0">
                <a:latin typeface="Times New Roman"/>
                <a:ea typeface="Times New Roman"/>
              </a:rPr>
              <a:t> </a:t>
            </a:r>
            <a:r>
              <a:rPr lang="uk-UA" sz="1400" dirty="0">
                <a:latin typeface="Times New Roman"/>
                <a:ea typeface="Times New Roman"/>
              </a:rPr>
              <a:t>тощо)</a:t>
            </a:r>
            <a:endParaRPr lang="uk-UA" sz="1400" dirty="0"/>
          </a:p>
          <a:p>
            <a:pPr marL="342900" lvl="0" indent="-342900" algn="just">
              <a:spcAft>
                <a:spcPts val="0"/>
              </a:spcAft>
              <a:buFont typeface="+mj-lt"/>
              <a:buAutoNum type="arabicPeriod"/>
            </a:pPr>
            <a:r>
              <a:rPr lang="uk-UA" sz="1400" dirty="0" smtClean="0">
                <a:latin typeface="Times New Roman"/>
                <a:ea typeface="Times New Roman"/>
              </a:rPr>
              <a:t>Педагогами усіх вікових груп проведено </a:t>
            </a:r>
            <a:r>
              <a:rPr lang="uk-UA" sz="1400" dirty="0">
                <a:latin typeface="Times New Roman"/>
                <a:ea typeface="Times New Roman"/>
              </a:rPr>
              <a:t>у </a:t>
            </a:r>
            <a:r>
              <a:rPr lang="uk-UA" sz="1400" dirty="0" smtClean="0">
                <a:latin typeface="Times New Roman"/>
                <a:ea typeface="Times New Roman"/>
              </a:rPr>
              <a:t>серпні-вересні групові та загальні батьківські </a:t>
            </a:r>
            <a:r>
              <a:rPr lang="uk-UA" sz="1400" dirty="0">
                <a:latin typeface="Times New Roman"/>
                <a:ea typeface="Times New Roman"/>
              </a:rPr>
              <a:t>збори для ознайомлення батьків з </a:t>
            </a:r>
            <a:r>
              <a:rPr lang="uk-UA" sz="1400" dirty="0" smtClean="0">
                <a:latin typeface="Times New Roman"/>
                <a:ea typeface="Times New Roman"/>
              </a:rPr>
              <a:t>роботою закладу </a:t>
            </a:r>
            <a:r>
              <a:rPr lang="uk-UA" sz="1400" dirty="0">
                <a:latin typeface="Times New Roman"/>
                <a:ea typeface="Times New Roman"/>
              </a:rPr>
              <a:t>дошкільної освіти, з планом роботи, діяльності ради закладу, піклувальної ради, </a:t>
            </a:r>
            <a:r>
              <a:rPr lang="uk-UA" sz="1400" dirty="0" smtClean="0">
                <a:latin typeface="Times New Roman"/>
                <a:ea typeface="Times New Roman"/>
              </a:rPr>
              <a:t>організацією харчування.</a:t>
            </a:r>
            <a:endParaRPr lang="uk-UA" sz="1400" dirty="0"/>
          </a:p>
          <a:p>
            <a:pPr marL="342900" lvl="0" indent="-342900" algn="just">
              <a:spcAft>
                <a:spcPts val="0"/>
              </a:spcAft>
              <a:buFont typeface="+mj-lt"/>
              <a:buAutoNum type="arabicPeriod"/>
            </a:pPr>
            <a:r>
              <a:rPr lang="uk-UA" sz="1400" dirty="0" smtClean="0">
                <a:latin typeface="Times New Roman"/>
                <a:ea typeface="Times New Roman"/>
              </a:rPr>
              <a:t> Проводиться активно інформаційна робота з батьками у </a:t>
            </a:r>
            <a:r>
              <a:rPr lang="uk-UA" sz="1400" dirty="0" err="1" smtClean="0">
                <a:latin typeface="Times New Roman"/>
                <a:ea typeface="Times New Roman"/>
              </a:rPr>
              <a:t>звязку</a:t>
            </a:r>
            <a:r>
              <a:rPr lang="uk-UA" sz="1400" dirty="0" smtClean="0">
                <a:latin typeface="Times New Roman"/>
                <a:ea typeface="Times New Roman"/>
              </a:rPr>
              <a:t> із військовим станом щодо дій у надзвичай1них ситуаціях. </a:t>
            </a:r>
            <a:endParaRPr lang="uk-UA" sz="1400" dirty="0"/>
          </a:p>
          <a:p>
            <a:pPr marL="342900" lvl="0" indent="-342900" algn="just">
              <a:spcAft>
                <a:spcPts val="0"/>
              </a:spcAft>
              <a:buFont typeface="+mj-lt"/>
              <a:buAutoNum type="arabicPeriod"/>
            </a:pPr>
            <a:r>
              <a:rPr lang="uk-UA" sz="1400" dirty="0">
                <a:latin typeface="Times New Roman"/>
                <a:ea typeface="Times New Roman"/>
              </a:rPr>
              <a:t> Функціонує консультаційний пункт для батьків дітей з особливими потребами з ініціативи вчителів-логопедів Лукашук З.В.,  </a:t>
            </a:r>
            <a:r>
              <a:rPr lang="uk-UA" sz="1400" dirty="0" err="1">
                <a:latin typeface="Times New Roman"/>
                <a:ea typeface="Times New Roman"/>
              </a:rPr>
              <a:t>Кривогорніцевої</a:t>
            </a:r>
            <a:r>
              <a:rPr lang="uk-UA" sz="1400" dirty="0">
                <a:latin typeface="Times New Roman"/>
                <a:ea typeface="Times New Roman"/>
              </a:rPr>
              <a:t> З.Ю., Глушко Г.О</a:t>
            </a:r>
            <a:r>
              <a:rPr lang="uk-UA" sz="1400" dirty="0" smtClean="0">
                <a:latin typeface="Times New Roman"/>
                <a:ea typeface="Times New Roman"/>
              </a:rPr>
              <a:t>., консультаційний пункт практичного психолога Сидорук </a:t>
            </a:r>
            <a:r>
              <a:rPr lang="uk-UA" sz="1400" dirty="0">
                <a:latin typeface="Times New Roman"/>
                <a:ea typeface="Times New Roman"/>
              </a:rPr>
              <a:t>Н</a:t>
            </a:r>
            <a:r>
              <a:rPr lang="uk-UA" sz="1400" dirty="0" smtClean="0">
                <a:latin typeface="Times New Roman"/>
                <a:ea typeface="Times New Roman"/>
              </a:rPr>
              <a:t>.Є.</a:t>
            </a:r>
            <a:r>
              <a:rPr lang="uk-UA" sz="1400" dirty="0">
                <a:latin typeface="Times New Roman"/>
                <a:ea typeface="Times New Roman"/>
              </a:rPr>
              <a:t>		</a:t>
            </a:r>
            <a:endParaRPr lang="uk-UA" sz="1400" dirty="0" smtClean="0"/>
          </a:p>
          <a:p>
            <a:pPr marL="342900" lvl="0" indent="-342900" algn="just">
              <a:spcAft>
                <a:spcPts val="0"/>
              </a:spcAft>
              <a:buFont typeface="+mj-lt"/>
              <a:buAutoNum type="arabicPeriod"/>
            </a:pPr>
            <a:r>
              <a:rPr lang="uk-UA" sz="1400" dirty="0" smtClean="0">
                <a:latin typeface="Times New Roman"/>
              </a:rPr>
              <a:t>Приділяється особлива увага формуванню у батьків відповідального ставлення до безпеки життєдіяльності дітей, здорового способу життя та емоційного контакту з дитиною.</a:t>
            </a:r>
          </a:p>
          <a:p>
            <a:pPr lvl="0" algn="just">
              <a:spcAft>
                <a:spcPts val="0"/>
              </a:spcAft>
            </a:pPr>
            <a:r>
              <a:rPr lang="uk-UA" sz="1400" dirty="0">
                <a:effectLst/>
                <a:latin typeface="Times New Roman"/>
              </a:rPr>
              <a:t> </a:t>
            </a:r>
            <a:r>
              <a:rPr lang="uk-UA" sz="1400" dirty="0" smtClean="0">
                <a:effectLst/>
                <a:latin typeface="Times New Roman"/>
              </a:rPr>
              <a:t>    У результаті проведеної роботи вдалося досягти налагодженої взаємодії з батьками, що сприяло створення позитивного мікроклімату в колективі та забезпеченню єдності впливу сім</a:t>
            </a:r>
            <a:r>
              <a:rPr lang="en-US" sz="1400" dirty="0" smtClean="0">
                <a:effectLst/>
                <a:latin typeface="Times New Roman"/>
              </a:rPr>
              <a:t>’</a:t>
            </a:r>
            <a:r>
              <a:rPr lang="uk-UA" sz="1400" dirty="0" smtClean="0">
                <a:effectLst/>
                <a:latin typeface="Times New Roman"/>
              </a:rPr>
              <a:t>ї та закладу на розвиток особистості дитини.</a:t>
            </a:r>
            <a:endParaRPr lang="uk-UA" sz="1400" dirty="0">
              <a:effectLst/>
            </a:endParaRPr>
          </a:p>
        </p:txBody>
      </p:sp>
    </p:spTree>
  </p:cSld>
  <p:clrMapOvr>
    <a:masterClrMapping/>
  </p:clrMapOvr>
  <p:transition spd="med">
    <p:dissolv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107504" y="548680"/>
            <a:ext cx="8928992" cy="1252728"/>
          </a:xfrm>
        </p:spPr>
        <p:txBody>
          <a:bodyPr>
            <a:noAutofit/>
          </a:bodyPr>
          <a:lstStyle/>
          <a:p>
            <a:pPr marL="0" indent="0" algn="ctr">
              <a:buNone/>
            </a:pPr>
            <a:r>
              <a:rPr lang="uk-UA" sz="3600" b="1" dirty="0">
                <a:solidFill>
                  <a:srgbClr val="FF0000"/>
                </a:solidFill>
                <a:latin typeface="Monotype Corsiva" pitchFamily="66" charset="0"/>
                <a:ea typeface="Times New Roman"/>
              </a:rPr>
              <a:t>Співпраця з ІРЦ  щодо питань </a:t>
            </a:r>
            <a:r>
              <a:rPr lang="uk-UA" sz="3600" b="1" dirty="0" smtClean="0">
                <a:solidFill>
                  <a:srgbClr val="FF0000"/>
                </a:solidFill>
                <a:latin typeface="Monotype Corsiva" pitchFamily="66" charset="0"/>
                <a:ea typeface="Times New Roman"/>
              </a:rPr>
              <a:t>впровадження інклюзивних </a:t>
            </a:r>
            <a:r>
              <a:rPr lang="uk-UA" sz="3600" b="1" dirty="0">
                <a:solidFill>
                  <a:srgbClr val="FF0000"/>
                </a:solidFill>
                <a:latin typeface="Monotype Corsiva" pitchFamily="66" charset="0"/>
                <a:ea typeface="Times New Roman"/>
              </a:rPr>
              <a:t>цінностей в освітній процес </a:t>
            </a:r>
            <a:r>
              <a:rPr lang="uk-UA" sz="3600" b="1" dirty="0" smtClean="0">
                <a:solidFill>
                  <a:srgbClr val="FF0000"/>
                </a:solidFill>
                <a:latin typeface="Monotype Corsiva" pitchFamily="66" charset="0"/>
                <a:ea typeface="Times New Roman"/>
              </a:rPr>
              <a:t>ЗДО</a:t>
            </a:r>
            <a:endParaRPr lang="uk-UA" sz="3600" dirty="0">
              <a:solidFill>
                <a:srgbClr val="FF0000"/>
              </a:solidFill>
              <a:latin typeface="Monotype Corsiva" pitchFamily="66" charset="0"/>
            </a:endParaRPr>
          </a:p>
        </p:txBody>
      </p:sp>
      <p:sp>
        <p:nvSpPr>
          <p:cNvPr id="2" name="Объект 1"/>
          <p:cNvSpPr>
            <a:spLocks noGrp="1"/>
          </p:cNvSpPr>
          <p:nvPr>
            <p:ph sz="quarter" idx="13"/>
          </p:nvPr>
        </p:nvSpPr>
        <p:spPr>
          <a:xfrm>
            <a:off x="251520" y="1844824"/>
            <a:ext cx="8784976" cy="4320480"/>
          </a:xfrm>
        </p:spPr>
        <p:txBody>
          <a:bodyPr>
            <a:noAutofit/>
          </a:bodyPr>
          <a:lstStyle/>
          <a:p>
            <a:pPr indent="393065" algn="just" fontAlgn="t">
              <a:spcBef>
                <a:spcPts val="0"/>
              </a:spcBef>
              <a:spcAft>
                <a:spcPts val="0"/>
              </a:spcAft>
            </a:pPr>
            <a:r>
              <a:rPr lang="uk-UA" sz="1200" b="1" dirty="0">
                <a:latin typeface="Times New Roman"/>
                <a:ea typeface="Times New Roman"/>
                <a:cs typeface="Times New Roman"/>
              </a:rPr>
              <a:t>Організація освітнього процесу у спеціальних та інклюзивних групах здійснювалася за програмою «Українське </a:t>
            </a:r>
            <a:r>
              <a:rPr lang="uk-UA" sz="1200" b="1" dirty="0" err="1">
                <a:latin typeface="Times New Roman"/>
                <a:ea typeface="Times New Roman"/>
                <a:cs typeface="Times New Roman"/>
              </a:rPr>
              <a:t>дошкілля</a:t>
            </a:r>
            <a:r>
              <a:rPr lang="uk-UA" sz="1200" b="1" dirty="0">
                <a:latin typeface="Times New Roman"/>
                <a:ea typeface="Times New Roman"/>
                <a:cs typeface="Times New Roman"/>
              </a:rPr>
              <a:t>»  та освітніми програмами для роботи з дітьми, що мають особливі освітні потреби (відповідно до нозології), рекомендовані Міністерством освіти і науки України: </a:t>
            </a:r>
            <a:endParaRPr lang="uk-UA" sz="1200" dirty="0">
              <a:latin typeface="Calibri"/>
              <a:ea typeface="Calibri"/>
              <a:cs typeface="Times New Roman"/>
            </a:endParaRPr>
          </a:p>
          <a:p>
            <a:pPr indent="393065" algn="just" fontAlgn="t">
              <a:spcBef>
                <a:spcPts val="0"/>
              </a:spcBef>
              <a:spcAft>
                <a:spcPts val="0"/>
              </a:spcAft>
            </a:pPr>
            <a:r>
              <a:rPr lang="uk-UA" sz="1200" b="1" dirty="0">
                <a:latin typeface="Times New Roman"/>
                <a:ea typeface="Times New Roman"/>
                <a:cs typeface="Times New Roman"/>
              </a:rPr>
              <a:t>Програми</a:t>
            </a:r>
            <a:endParaRPr lang="uk-UA" sz="1200" dirty="0">
              <a:latin typeface="Calibri"/>
              <a:ea typeface="Calibri"/>
              <a:cs typeface="Times New Roman"/>
            </a:endParaRPr>
          </a:p>
          <a:p>
            <a:pPr indent="391795" algn="just" fontAlgn="t">
              <a:spcBef>
                <a:spcPts val="0"/>
              </a:spcBef>
              <a:spcAft>
                <a:spcPts val="0"/>
              </a:spcAft>
            </a:pPr>
            <a:r>
              <a:rPr lang="uk-UA" sz="1200" dirty="0">
                <a:latin typeface="Times New Roman"/>
                <a:ea typeface="Times New Roman"/>
                <a:cs typeface="Times New Roman"/>
              </a:rPr>
              <a:t>	</a:t>
            </a:r>
            <a:r>
              <a:rPr lang="uk-UA" sz="1200" dirty="0" err="1">
                <a:latin typeface="Times New Roman"/>
                <a:ea typeface="Times New Roman"/>
                <a:cs typeface="Times New Roman"/>
              </a:rPr>
              <a:t>Корекційно-розвиткова</a:t>
            </a:r>
            <a:r>
              <a:rPr lang="uk-UA" sz="1200" dirty="0">
                <a:latin typeface="Times New Roman"/>
                <a:ea typeface="Times New Roman"/>
                <a:cs typeface="Times New Roman"/>
              </a:rPr>
              <a:t> робота з дітьми із загальним та фонетичним недорозвиненням мовлення молодшого та старшого дошкільного віку (автори — Ірина Кравцова, Лариса </a:t>
            </a:r>
            <a:r>
              <a:rPr lang="uk-UA" sz="1200" dirty="0" err="1">
                <a:latin typeface="Times New Roman"/>
                <a:ea typeface="Times New Roman"/>
                <a:cs typeface="Times New Roman"/>
              </a:rPr>
              <a:t>Стахова</a:t>
            </a:r>
            <a:r>
              <a:rPr lang="uk-UA" sz="1200" dirty="0">
                <a:latin typeface="Times New Roman"/>
                <a:ea typeface="Times New Roman"/>
                <a:cs typeface="Times New Roman"/>
              </a:rPr>
              <a:t>)</a:t>
            </a:r>
            <a:endParaRPr lang="uk-UA" sz="1200" dirty="0">
              <a:latin typeface="Calibri"/>
              <a:ea typeface="Calibri"/>
              <a:cs typeface="Times New Roman"/>
            </a:endParaRPr>
          </a:p>
          <a:p>
            <a:pPr indent="391795" algn="just" fontAlgn="t">
              <a:spcBef>
                <a:spcPts val="0"/>
              </a:spcBef>
              <a:spcAft>
                <a:spcPts val="0"/>
              </a:spcAft>
            </a:pPr>
            <a:r>
              <a:rPr lang="uk-UA" sz="1200" dirty="0">
                <a:latin typeface="Times New Roman"/>
                <a:ea typeface="Times New Roman"/>
                <a:cs typeface="Times New Roman"/>
              </a:rPr>
              <a:t>	Крок за кроком. Програма із </a:t>
            </a:r>
            <a:r>
              <a:rPr lang="uk-UA" sz="1200" dirty="0" err="1">
                <a:latin typeface="Times New Roman"/>
                <a:ea typeface="Times New Roman"/>
                <a:cs typeface="Times New Roman"/>
              </a:rPr>
              <a:t>корекційно-розвиткової</a:t>
            </a:r>
            <a:r>
              <a:rPr lang="uk-UA" sz="1200" dirty="0">
                <a:latin typeface="Times New Roman"/>
                <a:ea typeface="Times New Roman"/>
                <a:cs typeface="Times New Roman"/>
              </a:rPr>
              <a:t> роботи для дітей старшого дошкільного віку з тяжкими порушеннями мовлення (заїкання) (автори — Людмила </a:t>
            </a:r>
            <a:r>
              <a:rPr lang="uk-UA" sz="1200" dirty="0" err="1">
                <a:latin typeface="Times New Roman"/>
                <a:ea typeface="Times New Roman"/>
                <a:cs typeface="Times New Roman"/>
              </a:rPr>
              <a:t>Тка</a:t>
            </a:r>
            <a:r>
              <a:rPr lang="uk-UA" sz="1200" dirty="0">
                <a:latin typeface="Times New Roman"/>
                <a:ea typeface="Times New Roman"/>
                <a:cs typeface="Times New Roman"/>
              </a:rPr>
              <a:t> </a:t>
            </a:r>
            <a:r>
              <a:rPr lang="uk-UA" sz="1200" dirty="0" err="1">
                <a:latin typeface="Times New Roman"/>
                <a:ea typeface="Times New Roman"/>
                <a:cs typeface="Times New Roman"/>
              </a:rPr>
              <a:t>ченко</a:t>
            </a:r>
            <a:r>
              <a:rPr lang="uk-UA" sz="1200" dirty="0">
                <a:latin typeface="Times New Roman"/>
                <a:ea typeface="Times New Roman"/>
                <a:cs typeface="Times New Roman"/>
              </a:rPr>
              <a:t>, Ірина </a:t>
            </a:r>
            <a:r>
              <a:rPr lang="uk-UA" sz="1200" dirty="0" err="1">
                <a:latin typeface="Times New Roman"/>
                <a:ea typeface="Times New Roman"/>
                <a:cs typeface="Times New Roman"/>
              </a:rPr>
              <a:t>Деуля</a:t>
            </a:r>
            <a:r>
              <a:rPr lang="uk-UA" sz="1200" dirty="0">
                <a:latin typeface="Times New Roman"/>
                <a:ea typeface="Times New Roman"/>
                <a:cs typeface="Times New Roman"/>
              </a:rPr>
              <a:t>, Інна </a:t>
            </a:r>
            <a:r>
              <a:rPr lang="uk-UA" sz="1200" dirty="0" err="1">
                <a:latin typeface="Times New Roman"/>
                <a:ea typeface="Times New Roman"/>
                <a:cs typeface="Times New Roman"/>
              </a:rPr>
              <a:t>Шаповалова</a:t>
            </a:r>
            <a:r>
              <a:rPr lang="uk-UA" sz="1200" dirty="0">
                <a:latin typeface="Times New Roman"/>
                <a:ea typeface="Times New Roman"/>
                <a:cs typeface="Times New Roman"/>
              </a:rPr>
              <a:t>)</a:t>
            </a:r>
            <a:endParaRPr lang="uk-UA" sz="1200" dirty="0">
              <a:latin typeface="Calibri"/>
              <a:ea typeface="Calibri"/>
              <a:cs typeface="Times New Roman"/>
            </a:endParaRPr>
          </a:p>
          <a:p>
            <a:pPr indent="391795" algn="just" fontAlgn="t">
              <a:spcBef>
                <a:spcPts val="0"/>
              </a:spcBef>
              <a:spcAft>
                <a:spcPts val="0"/>
              </a:spcAft>
            </a:pPr>
            <a:r>
              <a:rPr lang="uk-UA" sz="1200" dirty="0">
                <a:latin typeface="Times New Roman"/>
                <a:ea typeface="Times New Roman"/>
                <a:cs typeface="Times New Roman"/>
              </a:rPr>
              <a:t>	Програма розвитку дітей дошкільного віку з порушенням слуху (глухі, зі зниженим слухом, з </a:t>
            </a:r>
            <a:r>
              <a:rPr lang="uk-UA" sz="1200" dirty="0" err="1">
                <a:latin typeface="Times New Roman"/>
                <a:ea typeface="Times New Roman"/>
                <a:cs typeface="Times New Roman"/>
              </a:rPr>
              <a:t>хохлеарними</a:t>
            </a:r>
            <a:r>
              <a:rPr lang="uk-UA" sz="1200" dirty="0">
                <a:latin typeface="Times New Roman"/>
                <a:ea typeface="Times New Roman"/>
                <a:cs typeface="Times New Roman"/>
              </a:rPr>
              <a:t> </a:t>
            </a:r>
            <a:r>
              <a:rPr lang="uk-UA" sz="1200" dirty="0" err="1">
                <a:latin typeface="Times New Roman"/>
                <a:ea typeface="Times New Roman"/>
                <a:cs typeface="Times New Roman"/>
              </a:rPr>
              <a:t>імплантами</a:t>
            </a:r>
            <a:r>
              <a:rPr lang="uk-UA" sz="1200" dirty="0">
                <a:latin typeface="Times New Roman"/>
                <a:ea typeface="Times New Roman"/>
                <a:cs typeface="Times New Roman"/>
              </a:rPr>
              <a:t>) (за загальною редакцією Катерини Луцько)</a:t>
            </a:r>
            <a:endParaRPr lang="uk-UA" sz="1200" dirty="0">
              <a:latin typeface="Calibri"/>
              <a:ea typeface="Calibri"/>
              <a:cs typeface="Times New Roman"/>
            </a:endParaRPr>
          </a:p>
          <a:p>
            <a:pPr indent="391795" algn="just" fontAlgn="t">
              <a:spcBef>
                <a:spcPts val="0"/>
              </a:spcBef>
              <a:spcAft>
                <a:spcPts val="0"/>
              </a:spcAft>
            </a:pPr>
            <a:r>
              <a:rPr lang="uk-UA" sz="1200" dirty="0">
                <a:latin typeface="Times New Roman"/>
                <a:ea typeface="Times New Roman"/>
                <a:cs typeface="Times New Roman"/>
              </a:rPr>
              <a:t> </a:t>
            </a:r>
            <a:endParaRPr lang="uk-UA" sz="1200" dirty="0">
              <a:latin typeface="Calibri"/>
              <a:ea typeface="Calibri"/>
              <a:cs typeface="Times New Roman"/>
            </a:endParaRPr>
          </a:p>
          <a:p>
            <a:pPr indent="393065" algn="just" fontAlgn="t">
              <a:spcBef>
                <a:spcPts val="0"/>
              </a:spcBef>
              <a:spcAft>
                <a:spcPts val="0"/>
              </a:spcAft>
            </a:pPr>
            <a:r>
              <a:rPr lang="uk-UA" sz="1200" b="1" dirty="0">
                <a:latin typeface="Times New Roman"/>
                <a:ea typeface="Times New Roman"/>
                <a:cs typeface="Times New Roman"/>
              </a:rPr>
              <a:t>навчально-методичні посібники</a:t>
            </a:r>
            <a:endParaRPr lang="uk-UA" sz="1200" dirty="0">
              <a:latin typeface="Calibri"/>
              <a:ea typeface="Calibri"/>
              <a:cs typeface="Times New Roman"/>
            </a:endParaRPr>
          </a:p>
          <a:p>
            <a:pPr indent="391795" algn="just" fontAlgn="t">
              <a:spcBef>
                <a:spcPts val="0"/>
              </a:spcBef>
              <a:spcAft>
                <a:spcPts val="0"/>
              </a:spcAft>
            </a:pPr>
            <a:r>
              <a:rPr lang="uk-UA" sz="1200" dirty="0">
                <a:latin typeface="Times New Roman"/>
                <a:ea typeface="Times New Roman"/>
                <a:cs typeface="Times New Roman"/>
              </a:rPr>
              <a:t>	</a:t>
            </a:r>
            <a:r>
              <a:rPr lang="uk-UA" sz="1200" dirty="0" err="1">
                <a:latin typeface="Times New Roman"/>
                <a:ea typeface="Times New Roman"/>
                <a:cs typeface="Times New Roman"/>
              </a:rPr>
              <a:t>Грайлик</a:t>
            </a:r>
            <a:r>
              <a:rPr lang="uk-UA" sz="1200" dirty="0">
                <a:latin typeface="Times New Roman"/>
                <a:ea typeface="Times New Roman"/>
                <a:cs typeface="Times New Roman"/>
              </a:rPr>
              <a:t> </a:t>
            </a:r>
            <a:r>
              <a:rPr lang="uk-UA" sz="1200" dirty="0" err="1">
                <a:latin typeface="Times New Roman"/>
                <a:ea typeface="Times New Roman"/>
                <a:cs typeface="Times New Roman"/>
              </a:rPr>
              <a:t>розмовляйлик</a:t>
            </a:r>
            <a:r>
              <a:rPr lang="uk-UA" sz="1200" dirty="0">
                <a:latin typeface="Times New Roman"/>
                <a:ea typeface="Times New Roman"/>
                <a:cs typeface="Times New Roman"/>
              </a:rPr>
              <a:t>. Посібник з </a:t>
            </a:r>
            <a:r>
              <a:rPr lang="uk-UA" sz="1200" dirty="0" err="1">
                <a:latin typeface="Times New Roman"/>
                <a:ea typeface="Times New Roman"/>
                <a:cs typeface="Times New Roman"/>
              </a:rPr>
              <a:t>корекційно-розвиткової</a:t>
            </a:r>
            <a:r>
              <a:rPr lang="uk-UA" sz="1200" dirty="0">
                <a:latin typeface="Times New Roman"/>
                <a:ea typeface="Times New Roman"/>
                <a:cs typeface="Times New Roman"/>
              </a:rPr>
              <a:t> роботи з </a:t>
            </a:r>
            <a:r>
              <a:rPr lang="uk-UA" sz="1200" dirty="0" err="1">
                <a:latin typeface="Times New Roman"/>
                <a:ea typeface="Times New Roman"/>
                <a:cs typeface="Times New Roman"/>
              </a:rPr>
              <a:t>ді-</a:t>
            </a:r>
            <a:r>
              <a:rPr lang="uk-UA" sz="1200" dirty="0">
                <a:latin typeface="Times New Roman"/>
                <a:ea typeface="Times New Roman"/>
                <a:cs typeface="Times New Roman"/>
              </a:rPr>
              <a:t> тьми 5—6 років із фонетико-фонематичним недорозвитком мовлення (автор — Алла </a:t>
            </a:r>
            <a:r>
              <a:rPr lang="uk-UA" sz="1200" dirty="0" err="1">
                <a:latin typeface="Times New Roman"/>
                <a:ea typeface="Times New Roman"/>
                <a:cs typeface="Times New Roman"/>
              </a:rPr>
              <a:t>Войтінцева</a:t>
            </a:r>
            <a:r>
              <a:rPr lang="uk-UA" sz="1200" dirty="0">
                <a:latin typeface="Times New Roman"/>
                <a:ea typeface="Times New Roman"/>
                <a:cs typeface="Times New Roman"/>
              </a:rPr>
              <a:t>)</a:t>
            </a:r>
            <a:endParaRPr lang="uk-UA" sz="1200" dirty="0">
              <a:latin typeface="Calibri"/>
              <a:ea typeface="Calibri"/>
              <a:cs typeface="Times New Roman"/>
            </a:endParaRPr>
          </a:p>
          <a:p>
            <a:pPr indent="391795" algn="just" fontAlgn="t">
              <a:spcBef>
                <a:spcPts val="0"/>
              </a:spcBef>
              <a:spcAft>
                <a:spcPts val="0"/>
              </a:spcAft>
            </a:pPr>
            <a:r>
              <a:rPr lang="uk-UA" sz="1200" dirty="0">
                <a:latin typeface="Times New Roman"/>
                <a:ea typeface="Times New Roman"/>
                <a:cs typeface="Times New Roman"/>
              </a:rPr>
              <a:t>	Казкова </a:t>
            </a:r>
            <a:r>
              <a:rPr lang="uk-UA" sz="1200" dirty="0" err="1">
                <a:latin typeface="Times New Roman"/>
                <a:ea typeface="Times New Roman"/>
                <a:cs typeface="Times New Roman"/>
              </a:rPr>
              <a:t>розмовляночка</a:t>
            </a:r>
            <a:r>
              <a:rPr lang="uk-UA" sz="1200" dirty="0">
                <a:latin typeface="Times New Roman"/>
                <a:ea typeface="Times New Roman"/>
                <a:cs typeface="Times New Roman"/>
              </a:rPr>
              <a:t> за малюнками. Методичний посібник для </a:t>
            </a:r>
            <a:r>
              <a:rPr lang="uk-UA" sz="1200" dirty="0" err="1">
                <a:latin typeface="Times New Roman"/>
                <a:ea typeface="Times New Roman"/>
                <a:cs typeface="Times New Roman"/>
              </a:rPr>
              <a:t>робо-</a:t>
            </a:r>
            <a:r>
              <a:rPr lang="uk-UA" sz="1200" dirty="0">
                <a:latin typeface="Times New Roman"/>
                <a:ea typeface="Times New Roman"/>
                <a:cs typeface="Times New Roman"/>
              </a:rPr>
              <a:t> ти з дітьми 4-го року життя та дітьми з особливими освітніми потребами за опорними малюнками (автори — Любомира Калуська, Оксана Чекан)</a:t>
            </a:r>
            <a:endParaRPr lang="uk-UA" sz="1200" dirty="0">
              <a:latin typeface="Calibri"/>
              <a:ea typeface="Calibri"/>
              <a:cs typeface="Times New Roman"/>
            </a:endParaRPr>
          </a:p>
          <a:p>
            <a:pPr indent="391795" algn="just" fontAlgn="t">
              <a:spcBef>
                <a:spcPts val="0"/>
              </a:spcBef>
              <a:spcAft>
                <a:spcPts val="0"/>
              </a:spcAft>
            </a:pPr>
            <a:r>
              <a:rPr lang="uk-UA" sz="1200" dirty="0">
                <a:latin typeface="Times New Roman"/>
                <a:ea typeface="Times New Roman"/>
                <a:cs typeface="Times New Roman"/>
              </a:rPr>
              <a:t>	Казкова </a:t>
            </a:r>
            <a:r>
              <a:rPr lang="uk-UA" sz="1200" dirty="0" err="1">
                <a:latin typeface="Times New Roman"/>
                <a:ea typeface="Times New Roman"/>
                <a:cs typeface="Times New Roman"/>
              </a:rPr>
              <a:t>розмовляночка</a:t>
            </a:r>
            <a:r>
              <a:rPr lang="uk-UA" sz="1200" dirty="0">
                <a:latin typeface="Times New Roman"/>
                <a:ea typeface="Times New Roman"/>
                <a:cs typeface="Times New Roman"/>
              </a:rPr>
              <a:t> за малюнками. Методичний посібник для </a:t>
            </a:r>
            <a:r>
              <a:rPr lang="uk-UA" sz="1200" dirty="0" err="1">
                <a:latin typeface="Times New Roman"/>
                <a:ea typeface="Times New Roman"/>
                <a:cs typeface="Times New Roman"/>
              </a:rPr>
              <a:t>робо-</a:t>
            </a:r>
            <a:r>
              <a:rPr lang="uk-UA" sz="1200" dirty="0">
                <a:latin typeface="Times New Roman"/>
                <a:ea typeface="Times New Roman"/>
                <a:cs typeface="Times New Roman"/>
              </a:rPr>
              <a:t> ти з дітьми 5-го року життя та дітьми з особливими освітніми потребами за опорними малюнками (автори — Любомира Калуська, Оксана Чекан)</a:t>
            </a:r>
            <a:endParaRPr lang="uk-UA" sz="1200" dirty="0">
              <a:latin typeface="Calibri"/>
              <a:ea typeface="Calibri"/>
              <a:cs typeface="Times New Roman"/>
            </a:endParaRPr>
          </a:p>
          <a:p>
            <a:pPr indent="391795" algn="just" fontAlgn="t">
              <a:spcBef>
                <a:spcPts val="0"/>
              </a:spcBef>
              <a:spcAft>
                <a:spcPts val="0"/>
              </a:spcAft>
            </a:pPr>
            <a:r>
              <a:rPr lang="uk-UA" sz="1200" dirty="0">
                <a:latin typeface="Times New Roman"/>
                <a:ea typeface="Times New Roman"/>
                <a:cs typeface="Times New Roman"/>
              </a:rPr>
              <a:t>	Казкова </a:t>
            </a:r>
            <a:r>
              <a:rPr lang="uk-UA" sz="1200" dirty="0" err="1">
                <a:latin typeface="Times New Roman"/>
                <a:ea typeface="Times New Roman"/>
                <a:cs typeface="Times New Roman"/>
              </a:rPr>
              <a:t>розмовляночка</a:t>
            </a:r>
            <a:r>
              <a:rPr lang="uk-UA" sz="1200" dirty="0">
                <a:latin typeface="Times New Roman"/>
                <a:ea typeface="Times New Roman"/>
                <a:cs typeface="Times New Roman"/>
              </a:rPr>
              <a:t> за малюнками. Методичний посібник для </a:t>
            </a:r>
            <a:r>
              <a:rPr lang="uk-UA" sz="1200" dirty="0" err="1">
                <a:latin typeface="Times New Roman"/>
                <a:ea typeface="Times New Roman"/>
                <a:cs typeface="Times New Roman"/>
              </a:rPr>
              <a:t>робо-</a:t>
            </a:r>
            <a:r>
              <a:rPr lang="uk-UA" sz="1200" dirty="0">
                <a:latin typeface="Times New Roman"/>
                <a:ea typeface="Times New Roman"/>
                <a:cs typeface="Times New Roman"/>
              </a:rPr>
              <a:t> ти з дітьми 6-го року життя та дітьми з особливими освітніми потребами за опорними малюнками (автори — Любомира Калуська, Оксана Чекан)</a:t>
            </a:r>
            <a:endParaRPr lang="uk-UA" sz="1200" dirty="0">
              <a:latin typeface="Calibri"/>
              <a:ea typeface="Calibri"/>
              <a:cs typeface="Times New Roman"/>
            </a:endParaRPr>
          </a:p>
          <a:p>
            <a:pPr indent="391795" algn="just" fontAlgn="t">
              <a:spcBef>
                <a:spcPts val="0"/>
              </a:spcBef>
              <a:spcAft>
                <a:spcPts val="0"/>
              </a:spcAft>
            </a:pPr>
            <a:r>
              <a:rPr lang="uk-UA" sz="1200" dirty="0">
                <a:latin typeface="Times New Roman"/>
                <a:ea typeface="Times New Roman"/>
                <a:cs typeface="Times New Roman"/>
              </a:rPr>
              <a:t>	Комунікативний компонент мовленнєвої діяльності у дітей: діагностичний комплекс. Навчально-методичний посібник для дітей з </a:t>
            </a:r>
            <a:r>
              <a:rPr lang="uk-UA" sz="1200" dirty="0" err="1">
                <a:latin typeface="Times New Roman"/>
                <a:ea typeface="Times New Roman"/>
                <a:cs typeface="Times New Roman"/>
              </a:rPr>
              <a:t>порушення-</a:t>
            </a:r>
            <a:r>
              <a:rPr lang="uk-UA" sz="1200" dirty="0">
                <a:latin typeface="Times New Roman"/>
                <a:ea typeface="Times New Roman"/>
                <a:cs typeface="Times New Roman"/>
              </a:rPr>
              <a:t> ми мовлення (автори — Ірина </a:t>
            </a:r>
            <a:r>
              <a:rPr lang="uk-UA" sz="1200" dirty="0" err="1">
                <a:latin typeface="Times New Roman"/>
                <a:ea typeface="Times New Roman"/>
                <a:cs typeface="Times New Roman"/>
              </a:rPr>
              <a:t>Брушневська</a:t>
            </a:r>
            <a:r>
              <a:rPr lang="uk-UA" sz="1200" dirty="0">
                <a:latin typeface="Times New Roman"/>
                <a:ea typeface="Times New Roman"/>
                <a:cs typeface="Times New Roman"/>
              </a:rPr>
              <a:t>, Юлія </a:t>
            </a:r>
            <a:r>
              <a:rPr lang="uk-UA" sz="1200" dirty="0" err="1">
                <a:latin typeface="Times New Roman"/>
                <a:ea typeface="Times New Roman"/>
                <a:cs typeface="Times New Roman"/>
              </a:rPr>
              <a:t>Рібцун</a:t>
            </a:r>
            <a:r>
              <a:rPr lang="uk-UA" sz="1200" dirty="0">
                <a:latin typeface="Times New Roman"/>
                <a:ea typeface="Times New Roman"/>
                <a:cs typeface="Times New Roman"/>
              </a:rPr>
              <a:t>)</a:t>
            </a:r>
            <a:endParaRPr lang="uk-UA" sz="1200" dirty="0">
              <a:latin typeface="Calibri"/>
              <a:ea typeface="Calibri"/>
              <a:cs typeface="Times New Roman"/>
            </a:endParaRPr>
          </a:p>
          <a:p>
            <a:pPr indent="391795" algn="just" fontAlgn="t">
              <a:spcBef>
                <a:spcPts val="0"/>
              </a:spcBef>
              <a:spcAft>
                <a:spcPts val="0"/>
              </a:spcAft>
            </a:pPr>
            <a:r>
              <a:rPr lang="uk-UA" sz="1200" dirty="0">
                <a:latin typeface="Times New Roman"/>
                <a:ea typeface="Times New Roman"/>
                <a:cs typeface="Times New Roman"/>
              </a:rPr>
              <a:t>	Комунікативний компонент мовленнєвої діяльності у дітей: методика форсування. Навчально-методичний посібник для дітей з порушеннями мовлення (автори — Ірина </a:t>
            </a:r>
            <a:r>
              <a:rPr lang="uk-UA" sz="1200" dirty="0" err="1">
                <a:latin typeface="Times New Roman"/>
                <a:ea typeface="Times New Roman"/>
                <a:cs typeface="Times New Roman"/>
              </a:rPr>
              <a:t>Брушневська</a:t>
            </a:r>
            <a:r>
              <a:rPr lang="uk-UA" sz="1200" dirty="0">
                <a:latin typeface="Times New Roman"/>
                <a:ea typeface="Times New Roman"/>
                <a:cs typeface="Times New Roman"/>
              </a:rPr>
              <a:t>, Юлія </a:t>
            </a:r>
            <a:r>
              <a:rPr lang="uk-UA" sz="1200" dirty="0" err="1">
                <a:latin typeface="Times New Roman"/>
                <a:ea typeface="Times New Roman"/>
                <a:cs typeface="Times New Roman"/>
              </a:rPr>
              <a:t>Рібцун</a:t>
            </a:r>
            <a:r>
              <a:rPr lang="uk-UA" sz="1200" dirty="0">
                <a:latin typeface="Times New Roman"/>
                <a:ea typeface="Times New Roman"/>
                <a:cs typeface="Times New Roman"/>
              </a:rPr>
              <a:t>)</a:t>
            </a:r>
            <a:endParaRPr lang="uk-UA" sz="1200" dirty="0">
              <a:latin typeface="Calibri"/>
              <a:ea typeface="Calibri"/>
              <a:cs typeface="Times New Roman"/>
            </a:endParaRPr>
          </a:p>
          <a:p>
            <a:pPr algn="just" fontAlgn="t">
              <a:spcBef>
                <a:spcPts val="0"/>
              </a:spcBef>
              <a:spcAft>
                <a:spcPts val="0"/>
              </a:spcAft>
            </a:pPr>
            <a:r>
              <a:rPr lang="uk-UA" sz="1200" dirty="0">
                <a:solidFill>
                  <a:srgbClr val="C00000"/>
                </a:solidFill>
                <a:latin typeface="Times New Roman"/>
                <a:ea typeface="Times New Roman"/>
                <a:cs typeface="Times New Roman"/>
              </a:rPr>
              <a:t> </a:t>
            </a:r>
            <a:endParaRPr lang="uk-UA" sz="1200" dirty="0">
              <a:latin typeface="Calibri"/>
              <a:ea typeface="Calibri"/>
              <a:cs typeface="Times New Roman"/>
            </a:endParaRPr>
          </a:p>
          <a:p>
            <a:pPr>
              <a:spcBef>
                <a:spcPts val="0"/>
              </a:spcBef>
            </a:pPr>
            <a:endParaRPr lang="uk-UA" sz="1200" dirty="0">
              <a:solidFill>
                <a:schemeClr val="tx1"/>
              </a:solidFill>
            </a:endParaRPr>
          </a:p>
        </p:txBody>
      </p:sp>
    </p:spTree>
    <p:extLst>
      <p:ext uri="{BB962C8B-B14F-4D97-AF65-F5344CB8AC3E}">
        <p14:creationId xmlns:p14="http://schemas.microsoft.com/office/powerpoint/2010/main" val="1060815623"/>
      </p:ext>
    </p:extLst>
  </p:cSld>
  <p:clrMapOvr>
    <a:masterClrMapping/>
  </p:clrMapOvr>
  <p:transition spd="med">
    <p:dissolv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91766" y="188640"/>
            <a:ext cx="8640960" cy="6675674"/>
          </a:xfrm>
          <a:prstGeom prst="rect">
            <a:avLst/>
          </a:prstGeom>
        </p:spPr>
        <p:txBody>
          <a:bodyPr wrap="square">
            <a:spAutoFit/>
          </a:bodyPr>
          <a:lstStyle/>
          <a:p>
            <a:pPr algn="just">
              <a:lnSpc>
                <a:spcPct val="115000"/>
              </a:lnSpc>
              <a:spcAft>
                <a:spcPts val="0"/>
              </a:spcAft>
            </a:pPr>
            <a:r>
              <a:rPr lang="uk-UA" sz="1200" dirty="0" smtClean="0">
                <a:latin typeface="Times New Roman"/>
                <a:ea typeface="Courier New"/>
                <a:cs typeface="Times New Roman"/>
              </a:rPr>
              <a:t>     Наказом </a:t>
            </a:r>
            <a:r>
              <a:rPr lang="uk-UA" sz="1200" dirty="0">
                <a:latin typeface="Times New Roman"/>
                <a:ea typeface="Courier New"/>
                <a:cs typeface="Times New Roman"/>
              </a:rPr>
              <a:t>директора ЗДО </a:t>
            </a:r>
            <a:r>
              <a:rPr lang="uk-UA" sz="1200" dirty="0" smtClean="0">
                <a:latin typeface="Times New Roman"/>
                <a:ea typeface="Courier New"/>
                <a:cs typeface="Times New Roman"/>
              </a:rPr>
              <a:t>від 02.09.2024 </a:t>
            </a:r>
            <a:r>
              <a:rPr lang="uk-UA" sz="1200" dirty="0">
                <a:latin typeface="Times New Roman"/>
                <a:ea typeface="Courier New"/>
                <a:cs typeface="Times New Roman"/>
              </a:rPr>
              <a:t>року </a:t>
            </a:r>
            <a:r>
              <a:rPr lang="uk-UA" sz="1200" dirty="0" smtClean="0">
                <a:latin typeface="Times New Roman"/>
                <a:ea typeface="Courier New"/>
                <a:cs typeface="Times New Roman"/>
              </a:rPr>
              <a:t>№ 83/2024-о «Про організацію інклюзивного навчання дітей з особливими освітніми потребами у 2024/2025 </a:t>
            </a:r>
            <a:r>
              <a:rPr lang="uk-UA" sz="1200" dirty="0" err="1" smtClean="0">
                <a:latin typeface="Times New Roman"/>
                <a:ea typeface="Courier New"/>
                <a:cs typeface="Times New Roman"/>
              </a:rPr>
              <a:t>н.р</a:t>
            </a:r>
            <a:r>
              <a:rPr lang="uk-UA" sz="1200" dirty="0" smtClean="0">
                <a:latin typeface="Times New Roman"/>
                <a:ea typeface="Courier New"/>
                <a:cs typeface="Times New Roman"/>
              </a:rPr>
              <a:t>.», наказом від 02.09.2024 р. № 83а/2024-о «Про створення команди психолого-педагогічного супроводу»,  затверджено </a:t>
            </a:r>
            <a:r>
              <a:rPr lang="uk-UA" sz="1200" dirty="0">
                <a:latin typeface="Times New Roman"/>
                <a:ea typeface="Courier New"/>
                <a:cs typeface="Times New Roman"/>
              </a:rPr>
              <a:t>склад педагогічних працівників, які здійснюватимуть освітню та </a:t>
            </a:r>
            <a:r>
              <a:rPr lang="uk-UA" sz="1200" dirty="0" err="1">
                <a:latin typeface="Times New Roman"/>
                <a:ea typeface="Courier New"/>
                <a:cs typeface="Times New Roman"/>
              </a:rPr>
              <a:t>корекційну</a:t>
            </a:r>
            <a:r>
              <a:rPr lang="uk-UA" sz="1200" dirty="0">
                <a:latin typeface="Times New Roman"/>
                <a:ea typeface="Courier New"/>
                <a:cs typeface="Times New Roman"/>
              </a:rPr>
              <a:t> роботу  з дітьми з особливими освітніми потребами у </a:t>
            </a:r>
            <a:r>
              <a:rPr lang="uk-UA" sz="1200" dirty="0" smtClean="0">
                <a:latin typeface="Times New Roman"/>
                <a:ea typeface="Courier New"/>
                <a:cs typeface="Times New Roman"/>
              </a:rPr>
              <a:t>2024/2025 </a:t>
            </a:r>
            <a:r>
              <a:rPr lang="uk-UA" sz="1200" dirty="0" err="1">
                <a:latin typeface="Times New Roman"/>
                <a:ea typeface="Courier New"/>
                <a:cs typeface="Times New Roman"/>
              </a:rPr>
              <a:t>н.р</a:t>
            </a:r>
            <a:r>
              <a:rPr lang="uk-UA" sz="1200" dirty="0">
                <a:latin typeface="Times New Roman"/>
                <a:ea typeface="Courier New"/>
                <a:cs typeface="Times New Roman"/>
              </a:rPr>
              <a:t>. та організовано діяльність групи фахівців  індивідуального супроводу дитини щодо організації функціонування інклюзивних груп для дітей з особливими освітніми потребами, у тому числі з інвалідністю.</a:t>
            </a:r>
            <a:endParaRPr lang="uk-UA" sz="1200" dirty="0">
              <a:latin typeface="Calibri"/>
              <a:ea typeface="Calibri"/>
              <a:cs typeface="Times New Roman"/>
            </a:endParaRPr>
          </a:p>
          <a:p>
            <a:pPr algn="just">
              <a:lnSpc>
                <a:spcPct val="115000"/>
              </a:lnSpc>
              <a:spcAft>
                <a:spcPts val="0"/>
              </a:spcAft>
            </a:pPr>
            <a:r>
              <a:rPr lang="uk-UA" sz="1200" dirty="0" smtClean="0">
                <a:latin typeface="Times New Roman"/>
                <a:ea typeface="Courier New"/>
                <a:cs typeface="Times New Roman"/>
              </a:rPr>
              <a:t>     Розроблено </a:t>
            </a:r>
            <a:r>
              <a:rPr lang="uk-UA" sz="1200" dirty="0">
                <a:latin typeface="Times New Roman"/>
                <a:ea typeface="Courier New"/>
                <a:cs typeface="Times New Roman"/>
              </a:rPr>
              <a:t>та затверджено Заходи щодо  впровадження інклюзивного навчання в ЗДО №8 «Калинонька»  на </a:t>
            </a:r>
            <a:r>
              <a:rPr lang="uk-UA" sz="1200" dirty="0" smtClean="0">
                <a:latin typeface="Times New Roman"/>
                <a:ea typeface="Courier New"/>
                <a:cs typeface="Times New Roman"/>
              </a:rPr>
              <a:t>2024/2025 </a:t>
            </a:r>
            <a:r>
              <a:rPr lang="uk-UA" sz="1200" dirty="0">
                <a:latin typeface="Times New Roman"/>
                <a:ea typeface="Courier New"/>
                <a:cs typeface="Times New Roman"/>
              </a:rPr>
              <a:t>навчальний рік, План спільної роботи асистентів вихователів та вихователів інклюзивних груп на </a:t>
            </a:r>
            <a:r>
              <a:rPr lang="uk-UA" sz="1200" dirty="0" smtClean="0">
                <a:latin typeface="Times New Roman"/>
                <a:ea typeface="Courier New"/>
                <a:cs typeface="Times New Roman"/>
              </a:rPr>
              <a:t>2024/2025 </a:t>
            </a:r>
            <a:r>
              <a:rPr lang="uk-UA" sz="1200" dirty="0" err="1">
                <a:latin typeface="Times New Roman"/>
                <a:ea typeface="Courier New"/>
                <a:cs typeface="Times New Roman"/>
              </a:rPr>
              <a:t>н.р</a:t>
            </a:r>
            <a:r>
              <a:rPr lang="uk-UA" sz="1200" dirty="0">
                <a:latin typeface="Times New Roman"/>
                <a:ea typeface="Courier New"/>
                <a:cs typeface="Times New Roman"/>
              </a:rPr>
              <a:t>. з урахуванням обмежувальних заходів встановлених Урядом країни та місцевою владою в умовах правового режиму воєнного стану.</a:t>
            </a:r>
            <a:endParaRPr lang="uk-UA" sz="1200" dirty="0">
              <a:latin typeface="Calibri"/>
              <a:ea typeface="Calibri"/>
              <a:cs typeface="Times New Roman"/>
            </a:endParaRPr>
          </a:p>
          <a:p>
            <a:pPr algn="just">
              <a:lnSpc>
                <a:spcPct val="115000"/>
              </a:lnSpc>
              <a:spcAft>
                <a:spcPts val="0"/>
              </a:spcAft>
            </a:pPr>
            <a:r>
              <a:rPr lang="uk-UA" sz="1200" dirty="0" smtClean="0">
                <a:latin typeface="Times New Roman"/>
                <a:ea typeface="Courier New"/>
                <a:cs typeface="Times New Roman"/>
              </a:rPr>
              <a:t>     Адміністрація </a:t>
            </a:r>
            <a:r>
              <a:rPr lang="uk-UA" sz="1200" dirty="0">
                <a:latin typeface="Times New Roman"/>
                <a:ea typeface="Courier New"/>
                <a:cs typeface="Times New Roman"/>
              </a:rPr>
              <a:t>закладу дошкільної освіти протягом навчального року вивчала відповідність стану освітнього середовища принципам інклюзивної освіти, відповідність організації інклюзивного навчання нормативним вимогам та сучасним викликам,.  використання технологій, методів навчання, пристосування навчального матеріалу, програм до особистостей розвитку дитини з ООП в інклюзивних групах. </a:t>
            </a:r>
            <a:endParaRPr lang="uk-UA" sz="1200" dirty="0">
              <a:latin typeface="Calibri"/>
              <a:ea typeface="Calibri"/>
              <a:cs typeface="Times New Roman"/>
            </a:endParaRPr>
          </a:p>
          <a:p>
            <a:pPr algn="just">
              <a:lnSpc>
                <a:spcPct val="115000"/>
              </a:lnSpc>
              <a:spcAft>
                <a:spcPts val="0"/>
              </a:spcAft>
            </a:pPr>
            <a:r>
              <a:rPr lang="uk-UA" sz="1200" dirty="0">
                <a:latin typeface="Times New Roman"/>
                <a:ea typeface="Courier New"/>
                <a:cs typeface="Times New Roman"/>
              </a:rPr>
              <a:t>Команда </a:t>
            </a:r>
            <a:r>
              <a:rPr lang="uk-UA" sz="1200" dirty="0" smtClean="0">
                <a:latin typeface="Times New Roman"/>
                <a:ea typeface="Courier New"/>
                <a:cs typeface="Times New Roman"/>
              </a:rPr>
              <a:t>психолого-педагогічного супроводу </a:t>
            </a:r>
            <a:r>
              <a:rPr lang="uk-UA" sz="1200" dirty="0">
                <a:latin typeface="Times New Roman"/>
                <a:ea typeface="Courier New"/>
                <a:cs typeface="Times New Roman"/>
              </a:rPr>
              <a:t>дитини здійснювала:</a:t>
            </a:r>
            <a:endParaRPr lang="uk-UA" sz="1200" dirty="0">
              <a:latin typeface="Calibri"/>
              <a:ea typeface="Calibri"/>
              <a:cs typeface="Times New Roman"/>
            </a:endParaRPr>
          </a:p>
          <a:p>
            <a:pPr marL="342900" lvl="0" indent="-342900" algn="just">
              <a:lnSpc>
                <a:spcPct val="115000"/>
              </a:lnSpc>
              <a:spcAft>
                <a:spcPts val="0"/>
              </a:spcAft>
              <a:buFont typeface="Symbol"/>
              <a:buChar char=""/>
            </a:pPr>
            <a:r>
              <a:rPr lang="uk-UA" sz="1200" dirty="0" smtClean="0">
                <a:latin typeface="Times New Roman"/>
                <a:ea typeface="Courier New"/>
                <a:cs typeface="Times New Roman"/>
              </a:rPr>
              <a:t>аналіз психофізичного розвитку вихованців з ООП, соціальних умов розвитку, </a:t>
            </a:r>
            <a:endParaRPr lang="uk-UA" sz="1200" dirty="0">
              <a:latin typeface="Calibri"/>
              <a:ea typeface="Calibri"/>
              <a:cs typeface="Times New Roman"/>
            </a:endParaRPr>
          </a:p>
          <a:p>
            <a:pPr marL="342900" lvl="0" indent="-342900" algn="just">
              <a:lnSpc>
                <a:spcPct val="115000"/>
              </a:lnSpc>
              <a:spcAft>
                <a:spcPts val="0"/>
              </a:spcAft>
              <a:buFont typeface="Symbol"/>
              <a:buChar char=""/>
            </a:pPr>
            <a:r>
              <a:rPr lang="uk-UA" sz="1200" dirty="0">
                <a:latin typeface="Times New Roman"/>
                <a:ea typeface="Courier New"/>
                <a:cs typeface="Times New Roman"/>
              </a:rPr>
              <a:t>аналіз динаміки розвитку інклюзивної освіти відповідно до освітніх потреб</a:t>
            </a:r>
            <a:endParaRPr lang="uk-UA" sz="1200" dirty="0">
              <a:latin typeface="Calibri"/>
              <a:ea typeface="Calibri"/>
              <a:cs typeface="Times New Roman"/>
            </a:endParaRPr>
          </a:p>
          <a:p>
            <a:pPr marL="342900" lvl="0" indent="-342900" algn="just">
              <a:lnSpc>
                <a:spcPct val="115000"/>
              </a:lnSpc>
              <a:spcAft>
                <a:spcPts val="0"/>
              </a:spcAft>
              <a:buFont typeface="Symbol"/>
              <a:buChar char=""/>
            </a:pPr>
            <a:r>
              <a:rPr lang="uk-UA" sz="1200" dirty="0">
                <a:latin typeface="Times New Roman"/>
                <a:ea typeface="Courier New"/>
                <a:cs typeface="Times New Roman"/>
              </a:rPr>
              <a:t>розробляла інструментарій для аналізу психофізичного розвитку дітей із ООП, соціальних умов розвитку</a:t>
            </a:r>
            <a:endParaRPr lang="uk-UA" sz="1200" dirty="0">
              <a:latin typeface="Calibri"/>
              <a:ea typeface="Calibri"/>
              <a:cs typeface="Times New Roman"/>
            </a:endParaRPr>
          </a:p>
          <a:p>
            <a:pPr marL="342900" lvl="0" indent="-342900" algn="just">
              <a:lnSpc>
                <a:spcPct val="115000"/>
              </a:lnSpc>
              <a:spcAft>
                <a:spcPts val="0"/>
              </a:spcAft>
              <a:buFont typeface="Symbol"/>
              <a:buChar char=""/>
            </a:pPr>
            <a:r>
              <a:rPr lang="uk-UA" sz="1200" dirty="0">
                <a:latin typeface="Times New Roman"/>
                <a:ea typeface="Courier New"/>
                <a:cs typeface="Times New Roman"/>
              </a:rPr>
              <a:t>здійснювала аналіз критеріїв оцінювання навчальних досягнень здобувачів освіти з ООП</a:t>
            </a:r>
            <a:endParaRPr lang="uk-UA" sz="1200" dirty="0">
              <a:latin typeface="Calibri"/>
              <a:ea typeface="Calibri"/>
              <a:cs typeface="Times New Roman"/>
            </a:endParaRPr>
          </a:p>
          <a:p>
            <a:pPr algn="just">
              <a:lnSpc>
                <a:spcPct val="115000"/>
              </a:lnSpc>
              <a:spcAft>
                <a:spcPts val="0"/>
              </a:spcAft>
            </a:pPr>
            <a:r>
              <a:rPr lang="uk-UA" sz="1200" dirty="0" smtClean="0">
                <a:latin typeface="Times New Roman"/>
                <a:ea typeface="Courier New"/>
                <a:cs typeface="Times New Roman"/>
              </a:rPr>
              <a:t>     Протягом </a:t>
            </a:r>
            <a:r>
              <a:rPr lang="uk-UA" sz="1200" dirty="0">
                <a:latin typeface="Times New Roman"/>
                <a:ea typeface="Courier New"/>
                <a:cs typeface="Times New Roman"/>
              </a:rPr>
              <a:t>навчального </a:t>
            </a:r>
            <a:r>
              <a:rPr lang="uk-UA" sz="1200" dirty="0" smtClean="0">
                <a:latin typeface="Times New Roman"/>
                <a:ea typeface="Courier New"/>
                <a:cs typeface="Times New Roman"/>
              </a:rPr>
              <a:t>2024/2025 </a:t>
            </a:r>
            <a:r>
              <a:rPr lang="uk-UA" sz="1200" dirty="0">
                <a:latin typeface="Times New Roman"/>
                <a:ea typeface="Courier New"/>
                <a:cs typeface="Times New Roman"/>
              </a:rPr>
              <a:t>року забезпечено проходження асистентами вихователів, </a:t>
            </a:r>
            <a:r>
              <a:rPr lang="uk-UA" sz="1200" dirty="0" err="1">
                <a:latin typeface="Times New Roman"/>
                <a:ea typeface="Courier New"/>
                <a:cs typeface="Times New Roman"/>
              </a:rPr>
              <a:t>вихователів</a:t>
            </a:r>
            <a:r>
              <a:rPr lang="uk-UA" sz="1200" dirty="0">
                <a:latin typeface="Times New Roman"/>
                <a:ea typeface="Courier New"/>
                <a:cs typeface="Times New Roman"/>
              </a:rPr>
              <a:t> тренінгів, курсів, семінарів з проблем інклюзивного навчання. </a:t>
            </a:r>
            <a:endParaRPr lang="uk-UA" sz="1200" dirty="0">
              <a:latin typeface="Calibri"/>
              <a:ea typeface="Calibri"/>
              <a:cs typeface="Times New Roman"/>
            </a:endParaRPr>
          </a:p>
          <a:p>
            <a:pPr algn="just">
              <a:lnSpc>
                <a:spcPct val="115000"/>
              </a:lnSpc>
              <a:spcAft>
                <a:spcPts val="0"/>
              </a:spcAft>
            </a:pPr>
            <a:r>
              <a:rPr lang="uk-UA" sz="1200" dirty="0" smtClean="0">
                <a:latin typeface="Times New Roman"/>
                <a:ea typeface="Courier New"/>
                <a:cs typeface="Times New Roman"/>
              </a:rPr>
              <a:t>     Питання  </a:t>
            </a:r>
            <a:r>
              <a:rPr lang="uk-UA" sz="1200" dirty="0">
                <a:latin typeface="Times New Roman"/>
                <a:ea typeface="Courier New"/>
                <a:cs typeface="Times New Roman"/>
              </a:rPr>
              <a:t>організації інклюзивного навчання розглядалися  на засіданнях педагогічної ради, на нараді при директору, методичних годинах.  </a:t>
            </a:r>
            <a:endParaRPr lang="uk-UA" sz="1200" dirty="0">
              <a:latin typeface="Calibri"/>
              <a:ea typeface="Calibri"/>
              <a:cs typeface="Times New Roman"/>
            </a:endParaRPr>
          </a:p>
          <a:p>
            <a:pPr algn="just">
              <a:lnSpc>
                <a:spcPct val="115000"/>
              </a:lnSpc>
              <a:spcAft>
                <a:spcPts val="0"/>
              </a:spcAft>
            </a:pPr>
            <a:r>
              <a:rPr lang="uk-UA" sz="1200" dirty="0" smtClean="0">
                <a:latin typeface="Times New Roman"/>
                <a:ea typeface="Courier New"/>
                <a:cs typeface="Times New Roman"/>
              </a:rPr>
              <a:t>20 </a:t>
            </a:r>
            <a:r>
              <a:rPr lang="uk-UA" sz="1200" dirty="0">
                <a:latin typeface="Times New Roman"/>
                <a:ea typeface="Courier New"/>
                <a:cs typeface="Times New Roman"/>
              </a:rPr>
              <a:t>травня </a:t>
            </a:r>
            <a:r>
              <a:rPr lang="uk-UA" sz="1200" dirty="0" smtClean="0">
                <a:latin typeface="Times New Roman"/>
                <a:ea typeface="Courier New"/>
                <a:cs typeface="Times New Roman"/>
              </a:rPr>
              <a:t>2025 </a:t>
            </a:r>
            <a:r>
              <a:rPr lang="uk-UA" sz="1200" dirty="0">
                <a:latin typeface="Times New Roman"/>
                <a:ea typeface="Courier New"/>
                <a:cs typeface="Times New Roman"/>
              </a:rPr>
              <a:t>року проведено заключне засідання КППС, на якому проаналізовано ефективність засвоєння навчального матеріалу дітьми  з особливими освітніми потребами та коригування індивідуальної навчальної програми, психологічну діагностику дітей з ООП з метою вивчення сильних і слабких сторін розвитку особистості, виявлення і вирішення проблем, що виникають у процесі інтеграції її в освітній простір. </a:t>
            </a:r>
            <a:endParaRPr lang="uk-UA" sz="1200" dirty="0">
              <a:latin typeface="Calibri"/>
              <a:ea typeface="Calibri"/>
              <a:cs typeface="Times New Roman"/>
            </a:endParaRPr>
          </a:p>
          <a:p>
            <a:pPr algn="just">
              <a:lnSpc>
                <a:spcPct val="115000"/>
              </a:lnSpc>
              <a:spcAft>
                <a:spcPts val="0"/>
              </a:spcAft>
            </a:pPr>
            <a:r>
              <a:rPr lang="uk-UA" sz="1200" dirty="0">
                <a:latin typeface="Times New Roman"/>
                <a:ea typeface="Courier New"/>
                <a:cs typeface="Times New Roman"/>
              </a:rPr>
              <a:t>Вихователі та спеціалісти здійснюють педагогічне спостереження і </a:t>
            </a:r>
            <a:r>
              <a:rPr lang="uk-UA" sz="1200" dirty="0" err="1">
                <a:latin typeface="Times New Roman"/>
                <a:ea typeface="Courier New"/>
                <a:cs typeface="Times New Roman"/>
              </a:rPr>
              <a:t>скринінг-діагностику</a:t>
            </a:r>
            <a:r>
              <a:rPr lang="uk-UA" sz="1200" dirty="0">
                <a:latin typeface="Times New Roman"/>
                <a:ea typeface="Courier New"/>
                <a:cs typeface="Times New Roman"/>
              </a:rPr>
              <a:t>, які спрямовані на виявлення дошкільників з підозрою на відхилення в </a:t>
            </a:r>
            <a:r>
              <a:rPr lang="uk-UA" sz="1200" dirty="0" smtClean="0">
                <a:latin typeface="Times New Roman"/>
                <a:ea typeface="Courier New"/>
                <a:cs typeface="Times New Roman"/>
              </a:rPr>
              <a:t>розвитку.</a:t>
            </a:r>
          </a:p>
          <a:p>
            <a:pPr algn="just">
              <a:lnSpc>
                <a:spcPct val="115000"/>
              </a:lnSpc>
              <a:spcAft>
                <a:spcPts val="0"/>
              </a:spcAft>
            </a:pPr>
            <a:r>
              <a:rPr lang="uk-UA" sz="1200" dirty="0">
                <a:latin typeface="Times New Roman"/>
                <a:ea typeface="Calibri"/>
                <a:cs typeface="Times New Roman"/>
              </a:rPr>
              <a:t> </a:t>
            </a:r>
            <a:r>
              <a:rPr lang="uk-UA" sz="1200" dirty="0" smtClean="0">
                <a:latin typeface="Times New Roman"/>
                <a:ea typeface="Calibri"/>
                <a:cs typeface="Times New Roman"/>
              </a:rPr>
              <a:t>   Завдяки тісній співпраці адміністрації закладу, спеціалістів, команди психолого-педагогічного супроводу з батьками було забезпечено цілісне бачення потреб дитини, єдність підходів до її розвитку вдома та у закладі. Така взаємодія закладу та батьків сприяє результативній роботі з дітьми ООП, успішній соціалізації, адаптації та індивідуальному поступу дітей з ООП.</a:t>
            </a:r>
            <a:endParaRPr lang="uk-UA" sz="1200" dirty="0">
              <a:latin typeface="Calibri"/>
              <a:ea typeface="Calibri"/>
              <a:cs typeface="Times New Roman"/>
            </a:endParaRPr>
          </a:p>
          <a:p>
            <a:pPr algn="just">
              <a:lnSpc>
                <a:spcPct val="115000"/>
              </a:lnSpc>
              <a:spcAft>
                <a:spcPts val="0"/>
              </a:spcAft>
            </a:pPr>
            <a:r>
              <a:rPr lang="uk-UA" sz="1200" dirty="0" smtClean="0">
                <a:latin typeface="Times New Roman"/>
                <a:ea typeface="Courier New"/>
                <a:cs typeface="Times New Roman"/>
              </a:rPr>
              <a:t>     </a:t>
            </a:r>
            <a:endParaRPr lang="uk-UA" sz="1200" dirty="0">
              <a:effectLst/>
              <a:latin typeface="Calibri"/>
              <a:ea typeface="Calibri"/>
              <a:cs typeface="Times New Roman"/>
            </a:endParaRPr>
          </a:p>
        </p:txBody>
      </p:sp>
    </p:spTree>
    <p:extLst>
      <p:ext uri="{BB962C8B-B14F-4D97-AF65-F5344CB8AC3E}">
        <p14:creationId xmlns:p14="http://schemas.microsoft.com/office/powerpoint/2010/main" val="293280231"/>
      </p:ext>
    </p:extLst>
  </p:cSld>
  <p:clrMapOvr>
    <a:masterClrMapping/>
  </p:clrMapOvr>
  <p:transition spd="med">
    <p:dissolv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463" y="90457"/>
            <a:ext cx="4355529" cy="3158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7" y="3573016"/>
            <a:ext cx="4191340" cy="30604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017" y="57019"/>
            <a:ext cx="4191340" cy="3192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0" name="Picture 6" descr="http://dnz8.xn----7sbf6bgsdfd9q.xn--j1amh/wp-content/uploads/2025/05/IMG-92251049c858b36a4ece5dc30e3ecc6f-V.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463" y="3598912"/>
            <a:ext cx="4355529" cy="3384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9229332"/>
      </p:ext>
    </p:extLst>
  </p:cSld>
  <p:clrMapOvr>
    <a:masterClrMapping/>
  </p:clrMapOvr>
  <p:transition spd="med">
    <p:dissolv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57200" y="274638"/>
            <a:ext cx="7571184" cy="439718"/>
          </a:xfrm>
        </p:spPr>
        <p:txBody>
          <a:bodyPr>
            <a:noAutofit/>
          </a:bodyPr>
          <a:lstStyle/>
          <a:p>
            <a:pPr marL="0" indent="0" algn="ctr">
              <a:buNone/>
            </a:pPr>
            <a:r>
              <a:rPr lang="en-US" sz="4000" b="1" dirty="0" smtClean="0">
                <a:solidFill>
                  <a:srgbClr val="FF0000"/>
                </a:solidFill>
                <a:latin typeface="Monotype Corsiva" pitchFamily="66" charset="0"/>
                <a:cs typeface="Times New Roman" pitchFamily="18" charset="0"/>
              </a:rPr>
              <a:t>       </a:t>
            </a:r>
            <a:r>
              <a:rPr lang="uk-UA" sz="4000" b="1" dirty="0" smtClean="0">
                <a:solidFill>
                  <a:srgbClr val="FF0000"/>
                </a:solidFill>
                <a:latin typeface="Monotype Corsiva" pitchFamily="66" charset="0"/>
                <a:cs typeface="Times New Roman" pitchFamily="18" charset="0"/>
              </a:rPr>
              <a:t>Медична робота</a:t>
            </a:r>
            <a:endParaRPr lang="ru-RU" sz="4000" b="1" dirty="0">
              <a:solidFill>
                <a:srgbClr val="FF0000"/>
              </a:solidFill>
              <a:latin typeface="Monotype Corsiva" pitchFamily="66" charset="0"/>
              <a:cs typeface="Times New Roman" pitchFamily="18" charset="0"/>
            </a:endParaRPr>
          </a:p>
        </p:txBody>
      </p:sp>
      <p:sp>
        <p:nvSpPr>
          <p:cNvPr id="2" name="Содержимое 1"/>
          <p:cNvSpPr>
            <a:spLocks noGrp="1"/>
          </p:cNvSpPr>
          <p:nvPr>
            <p:ph sz="quarter" idx="13"/>
          </p:nvPr>
        </p:nvSpPr>
        <p:spPr>
          <a:xfrm>
            <a:off x="2411760" y="1268760"/>
            <a:ext cx="6264696" cy="1080120"/>
          </a:xfrm>
        </p:spPr>
        <p:txBody>
          <a:bodyPr>
            <a:normAutofit lnSpcReduction="10000"/>
          </a:bodyPr>
          <a:lstStyle/>
          <a:p>
            <a:pPr marL="85725" indent="23813" algn="just">
              <a:buNone/>
            </a:pPr>
            <a:r>
              <a:rPr lang="uk-UA" sz="1400" dirty="0" smtClean="0">
                <a:latin typeface="Times New Roman" pitchFamily="18" charset="0"/>
                <a:cs typeface="Times New Roman" pitchFamily="18" charset="0"/>
              </a:rPr>
              <a:t>Медичне обслуговування дітей закладу забезпечували</a:t>
            </a:r>
          </a:p>
          <a:p>
            <a:pPr marL="85725" indent="0" algn="just">
              <a:buNone/>
            </a:pPr>
            <a:r>
              <a:rPr lang="uk-UA" sz="1400" b="1" dirty="0" smtClean="0">
                <a:latin typeface="Times New Roman" pitchFamily="18" charset="0"/>
                <a:cs typeface="Times New Roman" pitchFamily="18" charset="0"/>
              </a:rPr>
              <a:t>сестра  медична старша РИБАЧОК Лілія</a:t>
            </a:r>
            <a:r>
              <a:rPr lang="uk-UA" sz="1400" dirty="0" smtClean="0">
                <a:latin typeface="Times New Roman" pitchFamily="18" charset="0"/>
                <a:cs typeface="Times New Roman" pitchFamily="18" charset="0"/>
              </a:rPr>
              <a:t> </a:t>
            </a:r>
          </a:p>
          <a:p>
            <a:pPr marL="85725" indent="23813" algn="just">
              <a:buNone/>
            </a:pPr>
            <a:r>
              <a:rPr lang="uk-UA" sz="1400" dirty="0" smtClean="0">
                <a:latin typeface="Times New Roman" pitchFamily="18" charset="0"/>
                <a:cs typeface="Times New Roman" pitchFamily="18" charset="0"/>
              </a:rPr>
              <a:t>які організовували </a:t>
            </a:r>
            <a:r>
              <a:rPr lang="uk-UA" sz="1400" dirty="0">
                <a:latin typeface="Times New Roman" pitchFamily="18" charset="0"/>
                <a:cs typeface="Times New Roman" pitchFamily="18" charset="0"/>
              </a:rPr>
              <a:t>систематичне та планове медичне обслуговування дітей, </a:t>
            </a:r>
            <a:r>
              <a:rPr lang="uk-UA" sz="1400" dirty="0" smtClean="0">
                <a:latin typeface="Times New Roman" pitchFamily="18" charset="0"/>
                <a:cs typeface="Times New Roman" pitchFamily="18" charset="0"/>
              </a:rPr>
              <a:t>забезпечувал</a:t>
            </a:r>
            <a:r>
              <a:rPr lang="uk-UA" sz="1400" dirty="0">
                <a:latin typeface="Times New Roman" pitchFamily="18" charset="0"/>
                <a:cs typeface="Times New Roman" pitchFamily="18" charset="0"/>
              </a:rPr>
              <a:t>и</a:t>
            </a:r>
            <a:r>
              <a:rPr lang="uk-UA" sz="1400" dirty="0" smtClean="0">
                <a:latin typeface="Times New Roman" pitchFamily="18" charset="0"/>
                <a:cs typeface="Times New Roman" pitchFamily="18" charset="0"/>
              </a:rPr>
              <a:t> </a:t>
            </a:r>
            <a:r>
              <a:rPr lang="uk-UA" sz="1400" dirty="0">
                <a:latin typeface="Times New Roman" pitchFamily="18" charset="0"/>
                <a:cs typeface="Times New Roman" pitchFamily="18" charset="0"/>
              </a:rPr>
              <a:t>профілактику </a:t>
            </a:r>
            <a:r>
              <a:rPr lang="uk-UA" sz="1400" dirty="0" smtClean="0">
                <a:latin typeface="Times New Roman" pitchFamily="18" charset="0"/>
                <a:cs typeface="Times New Roman" pitchFamily="18" charset="0"/>
              </a:rPr>
              <a:t>захворювань.</a:t>
            </a:r>
            <a:endParaRPr lang="uk-UA" sz="1400" dirty="0">
              <a:latin typeface="Times New Roman" pitchFamily="18" charset="0"/>
              <a:cs typeface="Times New Roman" pitchFamily="18" charset="0"/>
            </a:endParaRPr>
          </a:p>
          <a:p>
            <a:pPr marL="85725" indent="23813" algn="just">
              <a:buNone/>
            </a:pPr>
            <a:endParaRPr lang="ru-RU" dirty="0"/>
          </a:p>
        </p:txBody>
      </p:sp>
      <p:sp>
        <p:nvSpPr>
          <p:cNvPr id="4" name="TextBox 3"/>
          <p:cNvSpPr txBox="1"/>
          <p:nvPr/>
        </p:nvSpPr>
        <p:spPr>
          <a:xfrm>
            <a:off x="179512" y="2348880"/>
            <a:ext cx="8784976" cy="3539430"/>
          </a:xfrm>
          <a:prstGeom prst="rect">
            <a:avLst/>
          </a:prstGeom>
          <a:noFill/>
        </p:spPr>
        <p:txBody>
          <a:bodyPr wrap="square" rtlCol="0">
            <a:spAutoFit/>
          </a:bodyPr>
          <a:lstStyle/>
          <a:p>
            <a:r>
              <a:rPr lang="uk-UA" sz="1400" dirty="0" smtClean="0">
                <a:latin typeface="Times New Roman" pitchFamily="18" charset="0"/>
                <a:cs typeface="Times New Roman" pitchFamily="18" charset="0"/>
              </a:rPr>
              <a:t>     ЗДО має: медичний кабінет, ізолятор на випадок захворювання дітей. Медичне обладнання закладу відповідає нормативним вимогам.</a:t>
            </a:r>
          </a:p>
          <a:p>
            <a:r>
              <a:rPr lang="uk-UA" sz="1400" dirty="0">
                <a:latin typeface="Times New Roman" pitchFamily="18" charset="0"/>
                <a:cs typeface="Times New Roman" pitchFamily="18" charset="0"/>
              </a:rPr>
              <a:t> </a:t>
            </a:r>
            <a:r>
              <a:rPr lang="uk-UA" sz="1400" dirty="0" smtClean="0">
                <a:latin typeface="Times New Roman" pitchFamily="18" charset="0"/>
                <a:cs typeface="Times New Roman" pitchFamily="18" charset="0"/>
              </a:rPr>
              <a:t>    Медичне обслуговування в ЗДО передбачає надання дітям допомоги у збереженні </a:t>
            </a:r>
            <a:r>
              <a:rPr lang="uk-UA" sz="1400" dirty="0" err="1" smtClean="0">
                <a:latin typeface="Times New Roman" pitchFamily="18" charset="0"/>
                <a:cs typeface="Times New Roman" pitchFamily="18" charset="0"/>
              </a:rPr>
              <a:t>здоровя</a:t>
            </a:r>
            <a:r>
              <a:rPr lang="uk-UA" sz="1400" dirty="0" smtClean="0">
                <a:latin typeface="Times New Roman" pitchFamily="18" charset="0"/>
                <a:cs typeface="Times New Roman" pitchFamily="18" charset="0"/>
              </a:rPr>
              <a:t> дітей та профілактиці захворювань. Велику увагу протягом навчального року колектив приділяє формуванню здоров</a:t>
            </a:r>
            <a:r>
              <a:rPr lang="en-US" sz="1400" dirty="0" smtClean="0">
                <a:latin typeface="Times New Roman" pitchFamily="18" charset="0"/>
                <a:cs typeface="Times New Roman" pitchFamily="18" charset="0"/>
              </a:rPr>
              <a:t>’</a:t>
            </a:r>
            <a:r>
              <a:rPr lang="uk-UA" sz="1400" dirty="0" err="1" smtClean="0">
                <a:latin typeface="Times New Roman" pitchFamily="18" charset="0"/>
                <a:cs typeface="Times New Roman" pitchFamily="18" charset="0"/>
              </a:rPr>
              <a:t>язберігаючої</a:t>
            </a:r>
            <a:r>
              <a:rPr lang="uk-UA" sz="1400" dirty="0" smtClean="0">
                <a:latin typeface="Times New Roman" pitchFamily="18" charset="0"/>
                <a:cs typeface="Times New Roman" pitchFamily="18" charset="0"/>
              </a:rPr>
              <a:t> компетентності у дітей.</a:t>
            </a:r>
          </a:p>
          <a:p>
            <a:r>
              <a:rPr lang="uk-UA" sz="1400" dirty="0">
                <a:latin typeface="Times New Roman" pitchFamily="18" charset="0"/>
                <a:cs typeface="Times New Roman" pitchFamily="18" charset="0"/>
              </a:rPr>
              <a:t> </a:t>
            </a:r>
            <a:r>
              <a:rPr lang="uk-UA" sz="1400" dirty="0" smtClean="0">
                <a:latin typeface="Times New Roman" pitchFamily="18" charset="0"/>
                <a:cs typeface="Times New Roman" pitchFamily="18" charset="0"/>
              </a:rPr>
              <a:t>    Ефективність оздоровчих заходів визначалася тим, що поєднувалася оздоровчо-профілактична робота з педагогічними заходами в умовах воєнного стану та короткотривалого режиму роботи закладу.</a:t>
            </a:r>
          </a:p>
          <a:p>
            <a:pPr algn="just">
              <a:spcAft>
                <a:spcPts val="0"/>
              </a:spcAft>
            </a:pPr>
            <a:r>
              <a:rPr lang="uk-UA" sz="1400" dirty="0">
                <a:latin typeface="Times New Roman" pitchFamily="18" charset="0"/>
                <a:cs typeface="Times New Roman" pitchFamily="18" charset="0"/>
              </a:rPr>
              <a:t> </a:t>
            </a:r>
            <a:r>
              <a:rPr lang="uk-UA" sz="1400" dirty="0" smtClean="0">
                <a:latin typeface="Times New Roman" pitchFamily="18" charset="0"/>
                <a:cs typeface="Times New Roman" pitchFamily="18" charset="0"/>
              </a:rPr>
              <a:t>   У процесі роботи закладу вивчався стан здоров'я дітей. У кожній віковій групі за результатами антропометричних вимірювань ведеться лист здоров'я  вихованців, згідно з яким проводиться маркування меблів, здійснюється індивідуальний підхід під час фізкультурно-оздоровчої роботи.  Здійснювався контроль медичним працівниками за дотриманням протиепідемічних заходів під час освітнього процесу та режимних моментів.</a:t>
            </a:r>
            <a:r>
              <a:rPr lang="uk-UA" sz="1400" dirty="0">
                <a:latin typeface="Times New Roman"/>
                <a:ea typeface="Times New Roman"/>
              </a:rPr>
              <a:t> Проведено серед працівників закладу та батьків  роз’яснювальної роботи з проблемних питань, пов’язаних випадками спалахів захворювання на ГРВІ;  консультації </a:t>
            </a:r>
            <a:r>
              <a:rPr lang="uk-UA" sz="1400" dirty="0">
                <a:latin typeface="Times New Roman"/>
                <a:ea typeface="Calibri"/>
              </a:rPr>
              <a:t>у вигляді пам'яток з профілактики грипу та ГРВІ. </a:t>
            </a:r>
            <a:endParaRPr lang="uk-UA" sz="1400" dirty="0"/>
          </a:p>
          <a:p>
            <a:pPr algn="just">
              <a:spcAft>
                <a:spcPts val="0"/>
              </a:spcAft>
            </a:pPr>
            <a:r>
              <a:rPr lang="uk-UA" sz="1400" dirty="0">
                <a:latin typeface="Times New Roman"/>
                <a:ea typeface="Calibri"/>
              </a:rPr>
              <a:t>     Інформацію щодо профілактики захворювань на ГРВІ розміщено у батьківських куточках кожної вікової групи та на стенді медичної сестри.</a:t>
            </a:r>
            <a:r>
              <a:rPr lang="uk-UA" sz="1400" dirty="0">
                <a:latin typeface="Times New Roman"/>
                <a:ea typeface="Times New Roman"/>
              </a:rPr>
              <a:t>                                                                                    </a:t>
            </a:r>
            <a:endParaRPr lang="uk-UA" sz="14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30372"/>
            <a:ext cx="1728192" cy="2252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dissolv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199696" y="260648"/>
            <a:ext cx="3820277" cy="707886"/>
          </a:xfrm>
          <a:prstGeom prst="rect">
            <a:avLst/>
          </a:prstGeom>
        </p:spPr>
        <p:txBody>
          <a:bodyPr wrap="none">
            <a:spAutoFit/>
          </a:bodyPr>
          <a:lstStyle/>
          <a:p>
            <a:r>
              <a:rPr lang="uk-UA" sz="4000" b="1" dirty="0" smtClean="0">
                <a:solidFill>
                  <a:srgbClr val="FF0000"/>
                </a:solidFill>
                <a:effectLst>
                  <a:reflection blurRad="6350" stA="55000" endA="300" endPos="45500" dir="5400000" sy="-100000" algn="bl" rotWithShape="0"/>
                </a:effectLst>
                <a:latin typeface="Monotype Corsiva" pitchFamily="66" charset="0"/>
                <a:ea typeface="+mj-ea"/>
                <a:cs typeface="Times New Roman" pitchFamily="18" charset="0"/>
              </a:rPr>
              <a:t>Харчування у ЗДО</a:t>
            </a:r>
            <a:endParaRPr lang="uk-UA" dirty="0"/>
          </a:p>
        </p:txBody>
      </p:sp>
      <p:sp>
        <p:nvSpPr>
          <p:cNvPr id="5" name="Прямоугольник 4"/>
          <p:cNvSpPr/>
          <p:nvPr/>
        </p:nvSpPr>
        <p:spPr>
          <a:xfrm>
            <a:off x="259928" y="968534"/>
            <a:ext cx="8776567" cy="1938992"/>
          </a:xfrm>
          <a:prstGeom prst="rect">
            <a:avLst/>
          </a:prstGeom>
        </p:spPr>
        <p:txBody>
          <a:bodyPr wrap="square">
            <a:spAutoFit/>
          </a:bodyPr>
          <a:lstStyle/>
          <a:p>
            <a:pPr algn="just"/>
            <a:r>
              <a:rPr lang="uk-UA" sz="1200" dirty="0">
                <a:latin typeface="Times New Roman"/>
                <a:ea typeface="Times New Roman"/>
              </a:rPr>
              <a:t>Відповідно до законів України </a:t>
            </a:r>
            <a:r>
              <a:rPr lang="uk-UA" sz="1200" dirty="0">
                <a:solidFill>
                  <a:srgbClr val="0000FF"/>
                </a:solidFill>
                <a:latin typeface="Times New Roman"/>
                <a:ea typeface="Times New Roman"/>
                <a:hlinkClick r:id="rId2"/>
              </a:rPr>
              <a:t>«Про освіту</a:t>
            </a:r>
            <a:r>
              <a:rPr lang="uk-UA" sz="1200" dirty="0">
                <a:latin typeface="Times New Roman"/>
                <a:ea typeface="Times New Roman"/>
              </a:rPr>
              <a:t>», </a:t>
            </a:r>
            <a:r>
              <a:rPr lang="uk-UA" sz="1200" dirty="0">
                <a:solidFill>
                  <a:srgbClr val="0000FF"/>
                </a:solidFill>
                <a:latin typeface="Times New Roman"/>
                <a:ea typeface="Times New Roman"/>
                <a:hlinkClick r:id="rId3"/>
              </a:rPr>
              <a:t>«Про дошкільну освіту</a:t>
            </a:r>
            <a:r>
              <a:rPr lang="uk-UA" sz="1200" dirty="0">
                <a:latin typeface="Times New Roman"/>
                <a:ea typeface="Times New Roman"/>
              </a:rPr>
              <a:t>», </a:t>
            </a:r>
            <a:r>
              <a:rPr lang="uk-UA" sz="1200" dirty="0">
                <a:solidFill>
                  <a:srgbClr val="0000FF"/>
                </a:solidFill>
                <a:latin typeface="Times New Roman"/>
                <a:ea typeface="Times New Roman"/>
                <a:hlinkClick r:id="rId4"/>
              </a:rPr>
              <a:t>«Про повну загальну середню освіту</a:t>
            </a:r>
            <a:r>
              <a:rPr lang="uk-UA" sz="1200" dirty="0">
                <a:latin typeface="Times New Roman"/>
                <a:ea typeface="Times New Roman"/>
              </a:rPr>
              <a:t>», </a:t>
            </a:r>
            <a:r>
              <a:rPr lang="uk-UA" sz="1200" dirty="0">
                <a:solidFill>
                  <a:srgbClr val="0000FF"/>
                </a:solidFill>
                <a:latin typeface="Times New Roman"/>
                <a:ea typeface="Times New Roman"/>
                <a:hlinkClick r:id="rId5"/>
              </a:rPr>
              <a:t>«Про місцеве самоврядування в Україні</a:t>
            </a:r>
            <a:r>
              <a:rPr lang="uk-UA" sz="1200" dirty="0">
                <a:latin typeface="Times New Roman"/>
                <a:ea typeface="Times New Roman"/>
              </a:rPr>
              <a:t>», </a:t>
            </a:r>
            <a:r>
              <a:rPr lang="uk-UA" sz="1200" dirty="0">
                <a:solidFill>
                  <a:srgbClr val="0000FF"/>
                </a:solidFill>
                <a:latin typeface="Times New Roman"/>
                <a:ea typeface="Times New Roman"/>
                <a:hlinkClick r:id="rId6"/>
              </a:rPr>
              <a:t>«Про забезпечення санітарного та епідемічного благополуччя населення</a:t>
            </a:r>
            <a:r>
              <a:rPr lang="uk-UA" sz="1200" dirty="0">
                <a:latin typeface="Times New Roman"/>
                <a:ea typeface="Times New Roman"/>
              </a:rPr>
              <a:t>», </a:t>
            </a:r>
            <a:r>
              <a:rPr lang="uk-UA" sz="1200" dirty="0">
                <a:solidFill>
                  <a:srgbClr val="0000FF"/>
                </a:solidFill>
                <a:latin typeface="Times New Roman"/>
                <a:ea typeface="Times New Roman"/>
                <a:hlinkClick r:id="rId7"/>
              </a:rPr>
              <a:t>«Про захист населення від інфекційних хвороб</a:t>
            </a:r>
            <a:r>
              <a:rPr lang="uk-UA" sz="1200" dirty="0">
                <a:latin typeface="Times New Roman"/>
                <a:ea typeface="Times New Roman"/>
              </a:rPr>
              <a:t>», </a:t>
            </a:r>
            <a:r>
              <a:rPr lang="uk-UA" sz="1200" dirty="0">
                <a:solidFill>
                  <a:srgbClr val="0000FF"/>
                </a:solidFill>
                <a:latin typeface="Times New Roman"/>
                <a:ea typeface="Times New Roman"/>
                <a:hlinkClick r:id="rId8"/>
              </a:rPr>
              <a:t>«Про основні принципи та вимоги до безпечності та якості харчових продуктів</a:t>
            </a:r>
            <a:r>
              <a:rPr lang="uk-UA" sz="1200" dirty="0">
                <a:latin typeface="Times New Roman"/>
                <a:ea typeface="Times New Roman"/>
              </a:rPr>
              <a:t>», </a:t>
            </a:r>
            <a:r>
              <a:rPr lang="uk-UA" sz="1200" dirty="0">
                <a:solidFill>
                  <a:srgbClr val="0000FF"/>
                </a:solidFill>
                <a:latin typeface="Times New Roman"/>
                <a:ea typeface="Times New Roman"/>
                <a:hlinkClick r:id="rId9"/>
              </a:rPr>
              <a:t>«Про інформацію для споживачів щодо харчових продуктів</a:t>
            </a:r>
            <a:r>
              <a:rPr lang="uk-UA" sz="1200" dirty="0">
                <a:latin typeface="Times New Roman"/>
                <a:ea typeface="Times New Roman"/>
              </a:rPr>
              <a:t>», </a:t>
            </a:r>
            <a:r>
              <a:rPr lang="uk-UA" sz="1200" dirty="0">
                <a:solidFill>
                  <a:srgbClr val="0000FF"/>
                </a:solidFill>
                <a:latin typeface="Times New Roman"/>
                <a:ea typeface="Times New Roman"/>
                <a:hlinkClick r:id="rId10"/>
              </a:rPr>
              <a:t>«Про забезпечення прав і свобод внутрішньо переміщених осіб</a:t>
            </a:r>
            <a:r>
              <a:rPr lang="uk-UA" sz="1200" dirty="0">
                <a:latin typeface="Times New Roman"/>
                <a:ea typeface="Times New Roman"/>
              </a:rPr>
              <a:t>», </a:t>
            </a:r>
            <a:r>
              <a:rPr lang="uk-UA" sz="1200" dirty="0">
                <a:solidFill>
                  <a:srgbClr val="0000FF"/>
                </a:solidFill>
                <a:latin typeface="Times New Roman"/>
                <a:ea typeface="Times New Roman"/>
                <a:hlinkClick r:id="rId11"/>
              </a:rPr>
              <a:t>«Про статус ветеранів війни, гарантії їх соціального захисту</a:t>
            </a:r>
            <a:r>
              <a:rPr lang="uk-UA" sz="1200" dirty="0">
                <a:latin typeface="Times New Roman"/>
                <a:ea typeface="Times New Roman"/>
              </a:rPr>
              <a:t>», Постанови Кабінету Міністрів України від 24 березня 2021 року № 305 «Про затвердження норм та Порядку організації харчування у закладах освіти та дитячих закладах оздоровлення та відпочинку»</a:t>
            </a:r>
            <a:r>
              <a:rPr lang="uk-UA" sz="1200" b="1" dirty="0">
                <a:latin typeface="Times New Roman"/>
                <a:ea typeface="Times New Roman"/>
              </a:rPr>
              <a:t>,</a:t>
            </a:r>
            <a:r>
              <a:rPr lang="uk-UA" sz="1200" dirty="0">
                <a:latin typeface="Times New Roman"/>
                <a:ea typeface="Times New Roman"/>
              </a:rPr>
              <a:t> рішення виконавчого комітету </a:t>
            </a:r>
            <a:r>
              <a:rPr lang="uk-UA" sz="1200" dirty="0" err="1">
                <a:latin typeface="Times New Roman"/>
                <a:ea typeface="Times New Roman"/>
              </a:rPr>
              <a:t>Старокостянтинівської</a:t>
            </a:r>
            <a:r>
              <a:rPr lang="uk-UA" sz="1200" dirty="0">
                <a:latin typeface="Times New Roman"/>
                <a:ea typeface="Times New Roman"/>
              </a:rPr>
              <a:t> міської  ради від 26 грудня 2024 року № 486 «Про організацію харчування в закладах освіти </a:t>
            </a:r>
            <a:r>
              <a:rPr lang="uk-UA" sz="1200" dirty="0" err="1">
                <a:latin typeface="Times New Roman"/>
                <a:ea typeface="Times New Roman"/>
              </a:rPr>
              <a:t>Старокостянтинівської</a:t>
            </a:r>
            <a:r>
              <a:rPr lang="uk-UA" sz="1200" dirty="0">
                <a:latin typeface="Times New Roman"/>
                <a:ea typeface="Times New Roman"/>
              </a:rPr>
              <a:t> міської територіальної громади у 2025 році», наказу управління освіти виконавчого комітету </a:t>
            </a:r>
            <a:r>
              <a:rPr lang="uk-UA" sz="1200" dirty="0" err="1">
                <a:latin typeface="Times New Roman"/>
                <a:ea typeface="Times New Roman"/>
              </a:rPr>
              <a:t>Старокостянтинівської</a:t>
            </a:r>
            <a:r>
              <a:rPr lang="uk-UA" sz="1200" dirty="0">
                <a:latin typeface="Times New Roman"/>
                <a:ea typeface="Times New Roman"/>
              </a:rPr>
              <a:t> міської ради від 27 грудня  2024 року № 129/2024-о «Про організацію харчування в закладах освіти </a:t>
            </a:r>
            <a:r>
              <a:rPr lang="uk-UA" sz="1200" dirty="0" err="1">
                <a:latin typeface="Times New Roman"/>
                <a:ea typeface="Times New Roman"/>
              </a:rPr>
              <a:t>Старокостянтинівської</a:t>
            </a:r>
            <a:r>
              <a:rPr lang="uk-UA" sz="1200" dirty="0">
                <a:latin typeface="Times New Roman"/>
                <a:ea typeface="Times New Roman"/>
              </a:rPr>
              <a:t> територіальної громади у 2025 році) </a:t>
            </a:r>
            <a:endParaRPr lang="uk-UA" sz="1200" dirty="0"/>
          </a:p>
        </p:txBody>
      </p:sp>
      <p:sp>
        <p:nvSpPr>
          <p:cNvPr id="6" name="Прямоугольник 5"/>
          <p:cNvSpPr/>
          <p:nvPr/>
        </p:nvSpPr>
        <p:spPr>
          <a:xfrm>
            <a:off x="285155" y="3212976"/>
            <a:ext cx="8758633" cy="3231654"/>
          </a:xfrm>
          <a:prstGeom prst="rect">
            <a:avLst/>
          </a:prstGeom>
        </p:spPr>
        <p:txBody>
          <a:bodyPr wrap="square">
            <a:spAutoFit/>
          </a:bodyPr>
          <a:lstStyle/>
          <a:p>
            <a:pPr marR="8890" algn="just">
              <a:spcBef>
                <a:spcPts val="25"/>
              </a:spcBef>
              <a:buClr>
                <a:srgbClr val="000000"/>
              </a:buClr>
              <a:tabLst>
                <a:tab pos="320040" algn="l"/>
              </a:tabLst>
            </a:pPr>
            <a:r>
              <a:rPr lang="uk-UA" sz="1200" dirty="0" smtClean="0">
                <a:latin typeface="Times New Roman"/>
                <a:ea typeface="Times New Roman"/>
              </a:rPr>
              <a:t>  - </a:t>
            </a:r>
            <a:r>
              <a:rPr lang="uk-UA" sz="1200" spc="-100" dirty="0" smtClean="0">
                <a:latin typeface="Times New Roman"/>
                <a:ea typeface="Times New Roman"/>
              </a:rPr>
              <a:t>Призначено  </a:t>
            </a:r>
            <a:r>
              <a:rPr lang="uk-UA" sz="1200" spc="-100" dirty="0">
                <a:latin typeface="Times New Roman"/>
                <a:ea typeface="Times New Roman"/>
              </a:rPr>
              <a:t>відповідальною особою за організацією харчування в закладі, та відповідальною за зняття проби з готових страв    сестру медичну  старшу Лілію РИБАЧОК</a:t>
            </a:r>
            <a:r>
              <a:rPr lang="uk-UA" sz="1200" dirty="0">
                <a:latin typeface="Times New Roman"/>
                <a:ea typeface="Times New Roman"/>
              </a:rPr>
              <a:t> визначити режим організації харчування</a:t>
            </a:r>
            <a:r>
              <a:rPr lang="uk-UA" sz="1200" spc="-100" dirty="0">
                <a:latin typeface="Times New Roman"/>
                <a:ea typeface="Times New Roman"/>
              </a:rPr>
              <a:t>.</a:t>
            </a:r>
            <a:endParaRPr lang="uk-UA" sz="1200" dirty="0">
              <a:latin typeface="Times New Roman"/>
              <a:ea typeface="Times New Roman"/>
            </a:endParaRPr>
          </a:p>
          <a:p>
            <a:pPr marR="8890" lvl="0" algn="just">
              <a:spcBef>
                <a:spcPts val="25"/>
              </a:spcBef>
              <a:spcAft>
                <a:spcPts val="0"/>
              </a:spcAft>
              <a:buClr>
                <a:srgbClr val="000000"/>
              </a:buClr>
              <a:tabLst>
                <a:tab pos="320040" algn="l"/>
              </a:tabLst>
            </a:pPr>
            <a:r>
              <a:rPr lang="uk-UA" sz="1200" dirty="0" smtClean="0">
                <a:latin typeface="Times New Roman"/>
                <a:ea typeface="Times New Roman"/>
              </a:rPr>
              <a:t>- Забезпечено харчування </a:t>
            </a:r>
            <a:r>
              <a:rPr lang="uk-UA" sz="1200" dirty="0">
                <a:latin typeface="Times New Roman"/>
                <a:ea typeface="Times New Roman"/>
              </a:rPr>
              <a:t>здобувачів освіти відповідно до затвердженої вартості харчування та розпочати харчування дітей у закладі з </a:t>
            </a:r>
            <a:r>
              <a:rPr lang="uk-UA" sz="1200" dirty="0" smtClean="0">
                <a:latin typeface="Times New Roman"/>
                <a:ea typeface="Times New Roman"/>
              </a:rPr>
              <a:t>02 </a:t>
            </a:r>
            <a:r>
              <a:rPr lang="uk-UA" sz="1200" dirty="0">
                <a:latin typeface="Times New Roman"/>
                <a:ea typeface="Times New Roman"/>
              </a:rPr>
              <a:t>вересня </a:t>
            </a:r>
            <a:r>
              <a:rPr lang="uk-UA" sz="1200" dirty="0" smtClean="0">
                <a:latin typeface="Times New Roman"/>
                <a:ea typeface="Times New Roman"/>
              </a:rPr>
              <a:t>2024 </a:t>
            </a:r>
            <a:r>
              <a:rPr lang="uk-UA" sz="1200" dirty="0" smtClean="0">
                <a:latin typeface="Times New Roman"/>
                <a:ea typeface="Times New Roman"/>
              </a:rPr>
              <a:t>року.</a:t>
            </a:r>
          </a:p>
          <a:p>
            <a:pPr marR="8890" lvl="0" algn="just">
              <a:spcBef>
                <a:spcPts val="25"/>
              </a:spcBef>
              <a:spcAft>
                <a:spcPts val="0"/>
              </a:spcAft>
              <a:buClr>
                <a:srgbClr val="000000"/>
              </a:buClr>
              <a:tabLst>
                <a:tab pos="320040" algn="l"/>
              </a:tabLst>
            </a:pPr>
            <a:r>
              <a:rPr lang="uk-UA" sz="1200" dirty="0" smtClean="0">
                <a:latin typeface="Times New Roman"/>
                <a:ea typeface="Times New Roman"/>
              </a:rPr>
              <a:t>-   Забезпечено </a:t>
            </a:r>
            <a:r>
              <a:rPr lang="uk-UA" sz="1200" dirty="0">
                <a:latin typeface="Times New Roman"/>
                <a:ea typeface="Times New Roman"/>
              </a:rPr>
              <a:t>своєчасне планування та організацію харчування у </a:t>
            </a:r>
            <a:r>
              <a:rPr lang="uk-UA" sz="1200" dirty="0" smtClean="0">
                <a:latin typeface="Times New Roman"/>
                <a:ea typeface="Times New Roman"/>
              </a:rPr>
              <a:t>закладі</a:t>
            </a:r>
          </a:p>
          <a:p>
            <a:pPr marR="8890" lvl="0" algn="just">
              <a:spcBef>
                <a:spcPts val="25"/>
              </a:spcBef>
              <a:spcAft>
                <a:spcPts val="0"/>
              </a:spcAft>
              <a:buClr>
                <a:srgbClr val="000000"/>
              </a:buClr>
              <a:tabLst>
                <a:tab pos="320040" algn="l"/>
              </a:tabLst>
            </a:pPr>
            <a:r>
              <a:rPr lang="uk-UA" sz="1200" spc="-100" dirty="0">
                <a:latin typeface="Times New Roman"/>
                <a:ea typeface="Times New Roman"/>
              </a:rPr>
              <a:t> </a:t>
            </a:r>
            <a:r>
              <a:rPr lang="uk-UA" sz="1200" spc="-100" dirty="0" smtClean="0">
                <a:latin typeface="Times New Roman"/>
                <a:ea typeface="Times New Roman"/>
              </a:rPr>
              <a:t> -   У  </a:t>
            </a:r>
            <a:r>
              <a:rPr lang="uk-UA" sz="1200" spc="-100" dirty="0">
                <a:latin typeface="Times New Roman"/>
                <a:ea typeface="Times New Roman"/>
              </a:rPr>
              <a:t>закладі дошкільної освіти </a:t>
            </a:r>
            <a:r>
              <a:rPr lang="uk-UA" sz="1200" spc="-100" dirty="0" smtClean="0">
                <a:latin typeface="Times New Roman"/>
                <a:ea typeface="Times New Roman"/>
              </a:rPr>
              <a:t>забезпечено  </a:t>
            </a:r>
            <a:r>
              <a:rPr lang="uk-UA" sz="1200" spc="-100" dirty="0">
                <a:latin typeface="Times New Roman"/>
                <a:ea typeface="Times New Roman"/>
              </a:rPr>
              <a:t>безкоштовне гаряче харчування: дітей – сиріт; дітей, позбавлених батьківського піклування; дітей з особливими освітніми потребами, які навчаються в інклюзивних групах; дітей із сімей, які отримують допомогу відповідно до Закону України «Про державну соціальну допомогу малозабезпеченим сім’ям»; дітей з числа внутрішньо переміщених осіб; дітей, які мають статус дитини, яка постраждала внаслідок воєнних дій і збройних конфліктів; дітей з числа осіб, визначених у  статті 10, 101 Закону України «Про статус ветеранів війни, гарантії їх соціального захисту»; дітей з інвалідністю; дітей, евакуйованих із зони відчуження, дітей, які є особами з інвалідністю внаслідок Чорнобильської катастрофи, і тих, що проживали у зоні безумовного (обов’язкового) відселення з моменту аварії до прийняття постанови про відселення, відповідно до Закону України «Про статус і соціальний захист громадян, які постраждали внаслідок Чорнобильської катастрофи»; дітей, один із батьків яких отримав легкі тілесні ушкодження, побої, мордування під час участі в масових акціях громадського протесту, що відбувалися у період з 21 листопада 2013 року по 21 лютого 2014 року; дітей, один із батьків яких: ветеран війни (до яких належать учасники бойових дій, особи з інвалідністю внаслідок війни, учасники війни), має особливі заслуги перед Батьківщиною.</a:t>
            </a:r>
            <a:endParaRPr lang="uk-UA" sz="1200" dirty="0">
              <a:latin typeface="Times New Roman"/>
              <a:ea typeface="Times New Roman"/>
            </a:endParaRPr>
          </a:p>
          <a:p>
            <a:pPr marR="8890" lvl="0" algn="just">
              <a:spcBef>
                <a:spcPts val="25"/>
              </a:spcBef>
              <a:spcAft>
                <a:spcPts val="0"/>
              </a:spcAft>
              <a:buClr>
                <a:srgbClr val="000000"/>
              </a:buClr>
              <a:tabLst>
                <a:tab pos="320040" algn="l"/>
              </a:tabLst>
            </a:pPr>
            <a:r>
              <a:rPr lang="uk-UA" sz="1200" spc="-100" dirty="0" smtClean="0">
                <a:latin typeface="Times New Roman"/>
                <a:ea typeface="Times New Roman"/>
              </a:rPr>
              <a:t> -     Зменшено  </a:t>
            </a:r>
            <a:r>
              <a:rPr lang="uk-UA" sz="1200" spc="-100" dirty="0">
                <a:latin typeface="Times New Roman"/>
                <a:ea typeface="Times New Roman"/>
              </a:rPr>
              <a:t>на 50 відсотків розмір плати за харчування дітей, які відвідують </a:t>
            </a:r>
            <a:r>
              <a:rPr lang="uk-UA" sz="1200" spc="-100" dirty="0" smtClean="0">
                <a:latin typeface="Times New Roman"/>
                <a:ea typeface="Times New Roman"/>
              </a:rPr>
              <a:t>заклад </a:t>
            </a:r>
            <a:r>
              <a:rPr lang="uk-UA" sz="1200" spc="-100" dirty="0">
                <a:latin typeface="Times New Roman"/>
                <a:ea typeface="Times New Roman"/>
              </a:rPr>
              <a:t>дошкільної освіти </a:t>
            </a:r>
            <a:r>
              <a:rPr lang="uk-UA" sz="1200" spc="-100" dirty="0" smtClean="0">
                <a:latin typeface="Times New Roman"/>
                <a:ea typeface="Times New Roman"/>
              </a:rPr>
              <a:t>для </a:t>
            </a:r>
            <a:r>
              <a:rPr lang="uk-UA" sz="1200" spc="-100" dirty="0">
                <a:latin typeface="Times New Roman"/>
                <a:ea typeface="Times New Roman"/>
              </a:rPr>
              <a:t>батьків, у сім’ях яких виховується троє і більше дітей, відповідно до </a:t>
            </a:r>
            <a:r>
              <a:rPr lang="uk-UA" sz="1200" spc="-100" dirty="0" smtClean="0">
                <a:latin typeface="Times New Roman"/>
                <a:ea typeface="Times New Roman"/>
              </a:rPr>
              <a:t>законодавства..</a:t>
            </a:r>
            <a:endParaRPr lang="uk-UA" sz="1200" dirty="0" smtClean="0">
              <a:latin typeface="Times New Roman"/>
              <a:ea typeface="Times New Roman"/>
            </a:endParaRPr>
          </a:p>
          <a:p>
            <a:pPr marR="8890" lvl="0" algn="just">
              <a:spcBef>
                <a:spcPts val="25"/>
              </a:spcBef>
              <a:spcAft>
                <a:spcPts val="0"/>
              </a:spcAft>
              <a:buClr>
                <a:srgbClr val="000000"/>
              </a:buClr>
              <a:tabLst>
                <a:tab pos="320040" algn="l"/>
              </a:tabLst>
            </a:pPr>
            <a:r>
              <a:rPr lang="uk-UA" sz="1200" spc="-100" dirty="0">
                <a:latin typeface="Times New Roman"/>
                <a:ea typeface="Times New Roman"/>
              </a:rPr>
              <a:t> </a:t>
            </a:r>
            <a:r>
              <a:rPr lang="uk-UA" sz="1200" spc="-100" dirty="0" smtClean="0">
                <a:latin typeface="Times New Roman"/>
                <a:ea typeface="Times New Roman"/>
              </a:rPr>
              <a:t>     </a:t>
            </a:r>
            <a:endParaRPr lang="uk-UA" sz="1200" dirty="0">
              <a:effectLst/>
              <a:latin typeface="Times New Roman"/>
              <a:ea typeface="Times New Roman"/>
            </a:endParaRPr>
          </a:p>
        </p:txBody>
      </p:sp>
    </p:spTree>
    <p:extLst>
      <p:ext uri="{BB962C8B-B14F-4D97-AF65-F5344CB8AC3E}">
        <p14:creationId xmlns:p14="http://schemas.microsoft.com/office/powerpoint/2010/main" val="4271919934"/>
      </p:ext>
    </p:extLst>
  </p:cSld>
  <p:clrMapOvr>
    <a:masterClrMapping/>
  </p:clrMapOvr>
  <p:transition spd="med">
    <p:dissolv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88464" y="332656"/>
            <a:ext cx="8678198" cy="1384995"/>
          </a:xfrm>
          <a:prstGeom prst="rect">
            <a:avLst/>
          </a:prstGeom>
        </p:spPr>
        <p:txBody>
          <a:bodyPr wrap="square">
            <a:spAutoFit/>
          </a:bodyPr>
          <a:lstStyle/>
          <a:p>
            <a:pPr indent="446088" algn="just" fontAlgn="base">
              <a:spcBef>
                <a:spcPct val="0"/>
              </a:spcBef>
              <a:spcAft>
                <a:spcPct val="0"/>
              </a:spcAft>
            </a:pPr>
            <a:endParaRPr lang="uk-UA" sz="1400" b="1" dirty="0" smtClean="0">
              <a:ln w="10541" cmpd="sng">
                <a:solidFill>
                  <a:schemeClr val="accent1">
                    <a:shade val="88000"/>
                    <a:satMod val="110000"/>
                  </a:schemeClr>
                </a:solidFill>
                <a:prstDash val="solid"/>
              </a:ln>
              <a:latin typeface="Times New Roman" pitchFamily="18" charset="0"/>
              <a:ea typeface="Times New Roman" pitchFamily="18" charset="0"/>
              <a:cs typeface="Times New Roman" pitchFamily="18" charset="0"/>
            </a:endParaRPr>
          </a:p>
          <a:p>
            <a:pPr indent="446088" algn="just" fontAlgn="base">
              <a:spcBef>
                <a:spcPct val="0"/>
              </a:spcBef>
              <a:spcAft>
                <a:spcPct val="0"/>
              </a:spcAft>
            </a:pPr>
            <a:r>
              <a:rPr lang="en-US" sz="1400" b="1" dirty="0" smtClean="0">
                <a:ln w="10541" cmpd="sng">
                  <a:solidFill>
                    <a:schemeClr val="accent1">
                      <a:shade val="88000"/>
                      <a:satMod val="110000"/>
                    </a:schemeClr>
                  </a:solidFill>
                  <a:prstDash val="solid"/>
                </a:ln>
                <a:latin typeface="Times New Roman" pitchFamily="18" charset="0"/>
                <a:ea typeface="Times New Roman" pitchFamily="18" charset="0"/>
                <a:cs typeface="Times New Roman" pitchFamily="18" charset="0"/>
              </a:rPr>
              <a:t> </a:t>
            </a:r>
            <a:endParaRPr lang="uk-UA" sz="1400" b="1" dirty="0" smtClean="0">
              <a:ln w="10541" cmpd="sng">
                <a:solidFill>
                  <a:schemeClr val="accent1">
                    <a:shade val="88000"/>
                    <a:satMod val="110000"/>
                  </a:schemeClr>
                </a:solidFill>
                <a:prstDash val="solid"/>
              </a:ln>
              <a:latin typeface="Times New Roman" pitchFamily="18" charset="0"/>
              <a:ea typeface="Times New Roman" pitchFamily="18" charset="0"/>
              <a:cs typeface="Times New Roman" pitchFamily="18" charset="0"/>
            </a:endParaRPr>
          </a:p>
          <a:p>
            <a:pPr indent="446088" algn="just" fontAlgn="base">
              <a:spcBef>
                <a:spcPct val="0"/>
              </a:spcBef>
              <a:spcAft>
                <a:spcPct val="0"/>
              </a:spcAft>
            </a:pPr>
            <a:endParaRPr lang="uk-UA" sz="1400" b="1" dirty="0" smtClean="0">
              <a:ln w="10541" cmpd="sng">
                <a:solidFill>
                  <a:schemeClr val="accent1">
                    <a:shade val="88000"/>
                    <a:satMod val="110000"/>
                  </a:schemeClr>
                </a:solidFill>
                <a:prstDash val="solid"/>
              </a:ln>
              <a:latin typeface="Times New Roman" pitchFamily="18" charset="0"/>
              <a:ea typeface="Times New Roman" pitchFamily="18" charset="0"/>
              <a:cs typeface="Times New Roman" pitchFamily="18" charset="0"/>
            </a:endParaRPr>
          </a:p>
          <a:p>
            <a:pPr indent="446088" algn="just" fontAlgn="base">
              <a:spcBef>
                <a:spcPct val="0"/>
              </a:spcBef>
              <a:spcAft>
                <a:spcPct val="0"/>
              </a:spcAft>
            </a:pPr>
            <a:endParaRPr lang="uk-UA" sz="1400" b="1" dirty="0" smtClean="0">
              <a:ln w="10541" cmpd="sng">
                <a:solidFill>
                  <a:schemeClr val="accent1">
                    <a:shade val="88000"/>
                    <a:satMod val="110000"/>
                  </a:schemeClr>
                </a:solidFill>
                <a:prstDash val="solid"/>
              </a:ln>
              <a:latin typeface="Times New Roman" pitchFamily="18" charset="0"/>
              <a:ea typeface="Times New Roman" pitchFamily="18" charset="0"/>
              <a:cs typeface="Times New Roman" pitchFamily="18" charset="0"/>
            </a:endParaRPr>
          </a:p>
          <a:p>
            <a:pPr indent="446088" algn="just" fontAlgn="base">
              <a:spcBef>
                <a:spcPct val="0"/>
              </a:spcBef>
              <a:spcAft>
                <a:spcPct val="0"/>
              </a:spcAft>
            </a:pPr>
            <a:endParaRPr lang="uk-UA" sz="1400" b="1" dirty="0" smtClean="0">
              <a:ln w="10541" cmpd="sng">
                <a:solidFill>
                  <a:schemeClr val="accent1">
                    <a:shade val="88000"/>
                    <a:satMod val="110000"/>
                  </a:schemeClr>
                </a:solidFill>
                <a:prstDash val="solid"/>
              </a:ln>
              <a:latin typeface="Times New Roman" pitchFamily="18" charset="0"/>
              <a:ea typeface="Times New Roman" pitchFamily="18" charset="0"/>
              <a:cs typeface="Times New Roman" pitchFamily="18" charset="0"/>
            </a:endParaRPr>
          </a:p>
          <a:p>
            <a:pPr indent="446088" algn="just" fontAlgn="base">
              <a:spcBef>
                <a:spcPct val="0"/>
              </a:spcBef>
              <a:spcAft>
                <a:spcPct val="0"/>
              </a:spcAft>
            </a:pPr>
            <a:endParaRPr lang="uk-UA" sz="1400" b="1" dirty="0" smtClean="0">
              <a:ln w="10541" cmpd="sng">
                <a:solidFill>
                  <a:schemeClr val="accent1">
                    <a:shade val="88000"/>
                    <a:satMod val="110000"/>
                  </a:schemeClr>
                </a:solidFill>
                <a:prstDash val="solid"/>
              </a:ln>
              <a:latin typeface="Times New Roman" pitchFamily="18" charset="0"/>
              <a:ea typeface="Times New Roman" pitchFamily="18" charset="0"/>
              <a:cs typeface="Times New Roman" pitchFamily="18" charset="0"/>
            </a:endParaRPr>
          </a:p>
        </p:txBody>
      </p:sp>
      <p:pic>
        <p:nvPicPr>
          <p:cNvPr id="7170" name="Picture 2"/>
          <p:cNvPicPr>
            <a:picLocks noChangeAspect="1" noChangeArrowheads="1"/>
          </p:cNvPicPr>
          <p:nvPr/>
        </p:nvPicPr>
        <p:blipFill>
          <a:blip r:embed="rId2"/>
          <a:srcRect/>
          <a:stretch>
            <a:fillRect/>
          </a:stretch>
        </p:blipFill>
        <p:spPr bwMode="auto">
          <a:xfrm>
            <a:off x="3460446" y="620686"/>
            <a:ext cx="2623722" cy="3672410"/>
          </a:xfrm>
          <a:prstGeom prst="rect">
            <a:avLst/>
          </a:prstGeom>
          <a:noFill/>
          <a:ln w="9525">
            <a:noFill/>
            <a:miter lim="800000"/>
            <a:headEnd/>
            <a:tailEnd/>
          </a:ln>
          <a:effec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463" y="144463"/>
            <a:ext cx="3265210" cy="5372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6176" y="144463"/>
            <a:ext cx="2810486" cy="5372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dissolv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107504" y="116632"/>
            <a:ext cx="8928992" cy="1154098"/>
          </a:xfrm>
        </p:spPr>
        <p:txBody>
          <a:bodyPr>
            <a:normAutofit fontScale="90000"/>
          </a:bodyPr>
          <a:lstStyle/>
          <a:p>
            <a:pPr marL="0" indent="0" algn="l">
              <a:buNone/>
            </a:pPr>
            <a:r>
              <a:rPr lang="uk-UA" sz="3600" dirty="0" smtClean="0">
                <a:solidFill>
                  <a:srgbClr val="FF0000"/>
                </a:solidFill>
                <a:latin typeface="Monotype Corsiva" pitchFamily="66" charset="0"/>
                <a:cs typeface="Times New Roman" pitchFamily="18" charset="0"/>
              </a:rPr>
              <a:t>Дотримання вимог охорони дитинства, техніки безпеки, санітарно-гігієнічних та протипожежних норм</a:t>
            </a:r>
            <a:r>
              <a:rPr lang="ru-RU" b="1" dirty="0" smtClean="0">
                <a:solidFill>
                  <a:srgbClr val="FF0000"/>
                </a:solidFill>
              </a:rPr>
              <a:t/>
            </a:r>
            <a:br>
              <a:rPr lang="ru-RU" b="1" dirty="0" smtClean="0">
                <a:solidFill>
                  <a:srgbClr val="FF0000"/>
                </a:solidFill>
              </a:rPr>
            </a:br>
            <a:endParaRPr lang="ru-RU" b="1" dirty="0">
              <a:solidFill>
                <a:srgbClr val="FF0000"/>
              </a:solidFill>
            </a:endParaRPr>
          </a:p>
        </p:txBody>
      </p:sp>
      <p:sp>
        <p:nvSpPr>
          <p:cNvPr id="2" name="Содержимое 1"/>
          <p:cNvSpPr>
            <a:spLocks noGrp="1"/>
          </p:cNvSpPr>
          <p:nvPr>
            <p:ph sz="quarter" idx="13"/>
          </p:nvPr>
        </p:nvSpPr>
        <p:spPr>
          <a:xfrm>
            <a:off x="179512" y="1124744"/>
            <a:ext cx="8964488" cy="441738"/>
          </a:xfrm>
        </p:spPr>
        <p:txBody>
          <a:bodyPr>
            <a:normAutofit fontScale="25000" lnSpcReduction="20000"/>
          </a:bodyPr>
          <a:lstStyle/>
          <a:p>
            <a:pPr marL="45720" indent="0">
              <a:lnSpc>
                <a:spcPct val="115000"/>
              </a:lnSpc>
              <a:spcAft>
                <a:spcPts val="0"/>
              </a:spcAft>
              <a:buNone/>
            </a:pPr>
            <a:endParaRPr lang="uk-UA" sz="4800" dirty="0">
              <a:latin typeface="Times New Roman"/>
              <a:ea typeface="Times New Roman"/>
              <a:cs typeface="Times New Roman"/>
            </a:endParaRPr>
          </a:p>
          <a:p>
            <a:pPr marL="45720" indent="0">
              <a:lnSpc>
                <a:spcPct val="115000"/>
              </a:lnSpc>
              <a:spcAft>
                <a:spcPts val="0"/>
              </a:spcAft>
              <a:buNone/>
            </a:pPr>
            <a:r>
              <a:rPr lang="uk-UA" sz="4800" dirty="0" smtClean="0">
                <a:solidFill>
                  <a:schemeClr val="tx1"/>
                </a:solidFill>
                <a:latin typeface="Times New Roman"/>
                <a:ea typeface="Times New Roman"/>
                <a:cs typeface="Times New Roman"/>
              </a:rPr>
              <a:t>В ЗДО «Калинонька» забезпечено проведення: первинного, позапланового, цільового, тематичного та інших видів інструктажів з техніки безпеки, пожежної безпеки, цивільного захисту та охорони праці.</a:t>
            </a:r>
          </a:p>
          <a:p>
            <a:pPr marL="45720" indent="0">
              <a:lnSpc>
                <a:spcPct val="115000"/>
              </a:lnSpc>
              <a:spcAft>
                <a:spcPts val="0"/>
              </a:spcAft>
              <a:buNone/>
            </a:pPr>
            <a:r>
              <a:rPr lang="uk-UA" sz="4800" dirty="0" smtClean="0">
                <a:solidFill>
                  <a:schemeClr val="tx1"/>
                </a:solidFill>
                <a:latin typeface="Times New Roman"/>
                <a:ea typeface="Times New Roman"/>
                <a:cs typeface="Times New Roman"/>
              </a:rPr>
              <a:t>Відповідно виконуються усі вимоги щодо дотримання вимог охорони дитинства та усіх нормативно-правових документів чинного законодавства.</a:t>
            </a:r>
          </a:p>
          <a:p>
            <a:pPr marL="45720" indent="0" algn="just">
              <a:lnSpc>
                <a:spcPct val="107000"/>
              </a:lnSpc>
              <a:spcAft>
                <a:spcPts val="0"/>
              </a:spcAft>
              <a:buNone/>
            </a:pPr>
            <a:r>
              <a:rPr lang="uk-UA" sz="4800" dirty="0" smtClean="0">
                <a:solidFill>
                  <a:schemeClr val="tx1"/>
                </a:solidFill>
                <a:latin typeface="Times New Roman"/>
                <a:ea typeface="Calibri"/>
              </a:rPr>
              <a:t>      Проведено тематичні </a:t>
            </a:r>
            <a:r>
              <a:rPr lang="uk-UA" sz="4800" dirty="0">
                <a:solidFill>
                  <a:schemeClr val="tx1"/>
                </a:solidFill>
                <a:latin typeface="Times New Roman"/>
                <a:ea typeface="Calibri"/>
              </a:rPr>
              <a:t>Тижні безпеки </a:t>
            </a:r>
            <a:r>
              <a:rPr lang="uk-UA" sz="4800" dirty="0" smtClean="0">
                <a:solidFill>
                  <a:schemeClr val="tx1"/>
                </a:solidFill>
                <a:latin typeface="Times New Roman"/>
                <a:ea typeface="Calibri"/>
              </a:rPr>
              <a:t>з основ життєдіяльності</a:t>
            </a:r>
            <a:r>
              <a:rPr lang="uk-UA" sz="4800" dirty="0" smtClean="0">
                <a:solidFill>
                  <a:schemeClr val="tx1"/>
                </a:solidFill>
                <a:latin typeface="Times New Roman"/>
                <a:ea typeface="Calibri"/>
              </a:rPr>
              <a:t>, </a:t>
            </a:r>
            <a:r>
              <a:rPr lang="uk-UA" sz="4800" dirty="0">
                <a:solidFill>
                  <a:schemeClr val="tx1"/>
                </a:solidFill>
                <a:latin typeface="Times New Roman"/>
                <a:ea typeface="Calibri"/>
              </a:rPr>
              <a:t>що проходили у </a:t>
            </a:r>
            <a:r>
              <a:rPr lang="uk-UA" sz="4800" dirty="0" smtClean="0">
                <a:solidFill>
                  <a:schemeClr val="tx1"/>
                </a:solidFill>
                <a:latin typeface="Times New Roman"/>
                <a:ea typeface="Calibri"/>
              </a:rPr>
              <a:t>листопаді  </a:t>
            </a:r>
            <a:r>
              <a:rPr lang="uk-UA" sz="4800" dirty="0">
                <a:solidFill>
                  <a:schemeClr val="tx1"/>
                </a:solidFill>
                <a:latin typeface="Times New Roman"/>
                <a:ea typeface="Calibri"/>
              </a:rPr>
              <a:t>та квітні мали системний характер: розроблені заходи, алгоритм проведення та надані методичні рекомендації педагогам.</a:t>
            </a:r>
            <a:endParaRPr lang="uk-UA" sz="800" dirty="0">
              <a:solidFill>
                <a:schemeClr val="tx1"/>
              </a:solidFill>
            </a:endParaRPr>
          </a:p>
          <a:p>
            <a:pPr marL="45720" indent="0" algn="just">
              <a:lnSpc>
                <a:spcPct val="107000"/>
              </a:lnSpc>
              <a:spcAft>
                <a:spcPts val="0"/>
              </a:spcAft>
              <a:buNone/>
            </a:pPr>
            <a:r>
              <a:rPr lang="uk-UA" sz="4800" dirty="0">
                <a:latin typeface="Times New Roman"/>
                <a:ea typeface="Times New Roman"/>
                <a:cs typeface="Times New Roman"/>
              </a:rPr>
              <a:t> </a:t>
            </a:r>
            <a:r>
              <a:rPr lang="uk-UA" sz="4800" dirty="0" smtClean="0">
                <a:latin typeface="Times New Roman"/>
                <a:ea typeface="Times New Roman"/>
                <a:cs typeface="Times New Roman"/>
              </a:rPr>
              <a:t>В листопаді та квітні </a:t>
            </a:r>
            <a:r>
              <a:rPr lang="uk-UA" sz="4800" dirty="0" smtClean="0">
                <a:latin typeface="Times New Roman"/>
                <a:ea typeface="Times New Roman"/>
                <a:cs typeface="Times New Roman"/>
              </a:rPr>
              <a:t>проведено</a:t>
            </a:r>
            <a:r>
              <a:rPr lang="uk-UA" sz="4800" dirty="0" smtClean="0">
                <a:solidFill>
                  <a:schemeClr val="tx1"/>
                </a:solidFill>
                <a:latin typeface="Times New Roman"/>
                <a:ea typeface="Calibri"/>
              </a:rPr>
              <a:t> Глобальний </a:t>
            </a:r>
            <a:r>
              <a:rPr lang="uk-UA" sz="4800" spc="-5" dirty="0" smtClean="0">
                <a:latin typeface="Times New Roman"/>
                <a:ea typeface="Times New Roman"/>
              </a:rPr>
              <a:t>Тиждень  </a:t>
            </a:r>
            <a:r>
              <a:rPr lang="uk-UA" sz="4800" dirty="0">
                <a:latin typeface="Times New Roman"/>
                <a:ea typeface="Times New Roman"/>
              </a:rPr>
              <a:t>безпеки дорожнього руху</a:t>
            </a:r>
            <a:r>
              <a:rPr lang="uk-UA" sz="4800" spc="-5" dirty="0">
                <a:latin typeface="Times New Roman"/>
                <a:ea typeface="Times New Roman"/>
              </a:rPr>
              <a:t> в закладі дошкільної освіти </a:t>
            </a:r>
            <a:r>
              <a:rPr lang="uk-UA" sz="4800" dirty="0">
                <a:latin typeface="Times New Roman"/>
                <a:ea typeface="Calibri"/>
              </a:rPr>
              <a:t>у рамках реалізації заходів ІІ Десятиліття дій з безпеки дорожнього руху </a:t>
            </a:r>
            <a:r>
              <a:rPr lang="uk-UA" sz="4800" dirty="0" smtClean="0">
                <a:latin typeface="Times New Roman"/>
                <a:ea typeface="Calibri"/>
              </a:rPr>
              <a:t>2021-2030рр</a:t>
            </a:r>
            <a:endParaRPr lang="uk-UA" sz="4800" dirty="0">
              <a:solidFill>
                <a:schemeClr val="tx1"/>
              </a:solidFill>
              <a:latin typeface="Times New Roman"/>
              <a:ea typeface="Calibri"/>
              <a:cs typeface="Times New Roman"/>
            </a:endParaRPr>
          </a:p>
          <a:p>
            <a:pPr marL="0" indent="0">
              <a:buNone/>
            </a:pPr>
            <a:endParaRPr lang="ru-RU" sz="4800" dirty="0" smtClean="0">
              <a:latin typeface="Times New Roman" pitchFamily="18" charset="0"/>
              <a:cs typeface="Times New Roman" pitchFamily="18" charset="0"/>
            </a:endParaRPr>
          </a:p>
          <a:p>
            <a:pPr algn="just">
              <a:lnSpc>
                <a:spcPct val="107000"/>
              </a:lnSpc>
              <a:spcAft>
                <a:spcPts val="0"/>
              </a:spcAft>
            </a:pPr>
            <a:r>
              <a:rPr lang="uk-UA" sz="4800" dirty="0">
                <a:latin typeface="Times New Roman"/>
                <a:ea typeface="Calibri"/>
              </a:rPr>
              <a:t>В рамках тематичного Тижня безпеки життєдіяльності дошкільників, що проходив з 21 по 25 квітня 2025 року  вихователем-методистом було проведено Методичне кафе для помічників вихователів з питання «Створення безпечного та здорового освітнього середовища у ЗДО: співпраця помічника вихователя і вихователя»</a:t>
            </a:r>
            <a:endParaRPr lang="uk-UA" sz="800" dirty="0"/>
          </a:p>
          <a:p>
            <a:pPr>
              <a:buNone/>
            </a:pPr>
            <a:endParaRPr lang="ru-RU" sz="4800"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4180699"/>
            <a:ext cx="3324647" cy="2529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4180699"/>
            <a:ext cx="3203401" cy="2402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107504" y="357166"/>
            <a:ext cx="9036496" cy="1199626"/>
          </a:xfrm>
        </p:spPr>
        <p:txBody>
          <a:bodyPr>
            <a:noAutofit/>
          </a:bodyPr>
          <a:lstStyle/>
          <a:p>
            <a:pPr marL="0" indent="0" algn="ctr">
              <a:buNone/>
            </a:pPr>
            <a:r>
              <a:rPr lang="uk-UA" sz="3600" dirty="0" smtClean="0">
                <a:solidFill>
                  <a:srgbClr val="FF0000"/>
                </a:solidFill>
                <a:latin typeface="Monotype Corsiva" pitchFamily="66" charset="0"/>
                <a:cs typeface="Times New Roman" pitchFamily="18" charset="0"/>
              </a:rPr>
              <a:t>Загальна інформація </a:t>
            </a:r>
            <a:br>
              <a:rPr lang="uk-UA" sz="3600" dirty="0" smtClean="0">
                <a:solidFill>
                  <a:srgbClr val="FF0000"/>
                </a:solidFill>
                <a:latin typeface="Monotype Corsiva" pitchFamily="66" charset="0"/>
                <a:cs typeface="Times New Roman" pitchFamily="18" charset="0"/>
              </a:rPr>
            </a:br>
            <a:r>
              <a:rPr lang="uk-UA" sz="3600" dirty="0" smtClean="0">
                <a:solidFill>
                  <a:srgbClr val="FF0000"/>
                </a:solidFill>
                <a:latin typeface="Monotype Corsiva" pitchFamily="66" charset="0"/>
                <a:cs typeface="Times New Roman" pitchFamily="18" charset="0"/>
              </a:rPr>
              <a:t>про закладу дошкільної освіти :</a:t>
            </a:r>
            <a:r>
              <a:rPr lang="ru-RU" sz="3600" dirty="0" smtClean="0">
                <a:solidFill>
                  <a:srgbClr val="FF0000"/>
                </a:solidFill>
                <a:latin typeface="Monotype Corsiva" pitchFamily="66" charset="0"/>
                <a:cs typeface="Times New Roman" pitchFamily="18" charset="0"/>
              </a:rPr>
              <a:t/>
            </a:r>
            <a:br>
              <a:rPr lang="ru-RU" sz="3600" dirty="0" smtClean="0">
                <a:solidFill>
                  <a:srgbClr val="FF0000"/>
                </a:solidFill>
                <a:latin typeface="Monotype Corsiva" pitchFamily="66" charset="0"/>
                <a:cs typeface="Times New Roman" pitchFamily="18" charset="0"/>
              </a:rPr>
            </a:br>
            <a:endParaRPr lang="ru-RU" sz="3600" dirty="0">
              <a:solidFill>
                <a:srgbClr val="FF0000"/>
              </a:solidFill>
              <a:latin typeface="Monotype Corsiva" pitchFamily="66" charset="0"/>
              <a:cs typeface="Times New Roman" pitchFamily="18" charset="0"/>
            </a:endParaRPr>
          </a:p>
        </p:txBody>
      </p:sp>
      <p:sp>
        <p:nvSpPr>
          <p:cNvPr id="2" name="Содержимое 1"/>
          <p:cNvSpPr>
            <a:spLocks noGrp="1"/>
          </p:cNvSpPr>
          <p:nvPr>
            <p:ph sz="quarter" idx="13"/>
          </p:nvPr>
        </p:nvSpPr>
        <p:spPr>
          <a:xfrm>
            <a:off x="1979712" y="2852936"/>
            <a:ext cx="8593048" cy="2915463"/>
          </a:xfrm>
        </p:spPr>
        <p:txBody>
          <a:bodyPr>
            <a:normAutofit/>
          </a:bodyPr>
          <a:lstStyle/>
          <a:p>
            <a:pPr>
              <a:buNone/>
            </a:pPr>
            <a:r>
              <a:rPr lang="uk-UA" sz="2400" dirty="0" smtClean="0">
                <a:latin typeface="Times New Roman" pitchFamily="18" charset="0"/>
                <a:cs typeface="Times New Roman" pitchFamily="18" charset="0"/>
              </a:rPr>
              <a:t>   </a:t>
            </a:r>
          </a:p>
          <a:p>
            <a:pPr>
              <a:buNone/>
            </a:pPr>
            <a:r>
              <a:rPr lang="uk-UA" sz="2400" dirty="0" smtClean="0">
                <a:latin typeface="Times New Roman" pitchFamily="18" charset="0"/>
                <a:cs typeface="Times New Roman" pitchFamily="18" charset="0"/>
              </a:rPr>
              <a:t>  </a:t>
            </a:r>
            <a:r>
              <a:rPr lang="ru-RU" sz="2600" b="1" dirty="0" smtClean="0">
                <a:latin typeface="Times New Roman" pitchFamily="18" charset="0"/>
                <a:cs typeface="Times New Roman" pitchFamily="18" charset="0"/>
              </a:rPr>
              <a:t>   </a:t>
            </a:r>
          </a:p>
          <a:p>
            <a:pPr>
              <a:buNone/>
            </a:pPr>
            <a:r>
              <a:rPr lang="ru-RU" sz="2600" b="1" dirty="0" smtClean="0">
                <a:latin typeface="Times New Roman" pitchFamily="18" charset="0"/>
                <a:cs typeface="Times New Roman" pitchFamily="18" charset="0"/>
              </a:rPr>
              <a:t>   </a:t>
            </a:r>
            <a:endParaRPr lang="ru-RU" dirty="0"/>
          </a:p>
        </p:txBody>
      </p:sp>
      <p:sp>
        <p:nvSpPr>
          <p:cNvPr id="7" name="TextBox 6"/>
          <p:cNvSpPr txBox="1"/>
          <p:nvPr/>
        </p:nvSpPr>
        <p:spPr>
          <a:xfrm>
            <a:off x="1043608" y="1628800"/>
            <a:ext cx="7643866" cy="646331"/>
          </a:xfrm>
          <a:prstGeom prst="rect">
            <a:avLst/>
          </a:prstGeom>
          <a:noFill/>
        </p:spPr>
        <p:txBody>
          <a:bodyPr wrap="square" rtlCol="0">
            <a:spAutoFit/>
          </a:bodyPr>
          <a:lstStyle/>
          <a:p>
            <a:pPr algn="ctr"/>
            <a:r>
              <a:rPr lang="uk-UA" dirty="0" smtClean="0">
                <a:latin typeface="Times New Roman" pitchFamily="18" charset="0"/>
                <a:cs typeface="Times New Roman" pitchFamily="18" charset="0"/>
              </a:rPr>
              <a:t>Заклад дошкільної освіти № 8 «Калинонька» є комунальною власністю виконавчого комітету  </a:t>
            </a:r>
            <a:r>
              <a:rPr lang="uk-UA" dirty="0" err="1" smtClean="0">
                <a:latin typeface="Times New Roman" pitchFamily="18" charset="0"/>
                <a:cs typeface="Times New Roman" pitchFamily="18" charset="0"/>
              </a:rPr>
              <a:t>Старокостянтинівської</a:t>
            </a:r>
            <a:r>
              <a:rPr lang="uk-UA" dirty="0" smtClean="0">
                <a:latin typeface="Times New Roman" pitchFamily="18" charset="0"/>
                <a:cs typeface="Times New Roman" pitchFamily="18" charset="0"/>
              </a:rPr>
              <a:t> міської ради.</a:t>
            </a:r>
            <a:endParaRPr lang="ru-RU" dirty="0"/>
          </a:p>
        </p:txBody>
      </p:sp>
      <p:sp>
        <p:nvSpPr>
          <p:cNvPr id="8" name="TextBox 7"/>
          <p:cNvSpPr txBox="1"/>
          <p:nvPr/>
        </p:nvSpPr>
        <p:spPr>
          <a:xfrm>
            <a:off x="1285852" y="5000637"/>
            <a:ext cx="6072230" cy="1877437"/>
          </a:xfrm>
          <a:prstGeom prst="rect">
            <a:avLst/>
          </a:prstGeom>
          <a:noFill/>
        </p:spPr>
        <p:txBody>
          <a:bodyPr wrap="square" rtlCol="0">
            <a:spAutoFit/>
          </a:bodyPr>
          <a:lstStyle/>
          <a:p>
            <a:pPr algn="ctr">
              <a:buNone/>
            </a:pPr>
            <a:r>
              <a:rPr lang="uk-UA" sz="1400" b="1" dirty="0" smtClean="0">
                <a:solidFill>
                  <a:srgbClr val="1046C0"/>
                </a:solidFill>
                <a:latin typeface="Times New Roman" pitchFamily="18" charset="0"/>
                <a:cs typeface="Times New Roman" pitchFamily="18" charset="0"/>
              </a:rPr>
              <a:t>                 Адреса:  </a:t>
            </a:r>
          </a:p>
          <a:p>
            <a:pPr algn="ctr">
              <a:buNone/>
            </a:pPr>
            <a:r>
              <a:rPr lang="uk-UA" sz="1400" b="1" i="1" dirty="0" smtClean="0">
                <a:latin typeface="Times New Roman" pitchFamily="18" charset="0"/>
                <a:cs typeface="Times New Roman" pitchFamily="18" charset="0"/>
              </a:rPr>
              <a:t>                вул.  Софійська 15.</a:t>
            </a:r>
          </a:p>
          <a:p>
            <a:pPr algn="ctr">
              <a:buNone/>
            </a:pPr>
            <a:r>
              <a:rPr lang="uk-UA" sz="1400" b="1" i="1" dirty="0" smtClean="0">
                <a:latin typeface="Times New Roman" pitchFamily="18" charset="0"/>
                <a:cs typeface="Times New Roman" pitchFamily="18" charset="0"/>
              </a:rPr>
              <a:t>                  </a:t>
            </a:r>
            <a:r>
              <a:rPr lang="uk-UA" sz="1400" b="1" i="1" dirty="0" err="1" smtClean="0">
                <a:latin typeface="Times New Roman" pitchFamily="18" charset="0"/>
                <a:cs typeface="Times New Roman" pitchFamily="18" charset="0"/>
              </a:rPr>
              <a:t>м.Старокостянтинів</a:t>
            </a:r>
            <a:endParaRPr lang="uk-UA" sz="1400" b="1" i="1" dirty="0" smtClean="0">
              <a:latin typeface="Times New Roman" pitchFamily="18" charset="0"/>
              <a:cs typeface="Times New Roman" pitchFamily="18" charset="0"/>
            </a:endParaRPr>
          </a:p>
          <a:p>
            <a:pPr algn="ctr">
              <a:buNone/>
            </a:pPr>
            <a:r>
              <a:rPr lang="uk-UA" sz="1400" b="1" i="1" dirty="0" smtClean="0">
                <a:latin typeface="Times New Roman" pitchFamily="18" charset="0"/>
                <a:cs typeface="Times New Roman" pitchFamily="18" charset="0"/>
              </a:rPr>
              <a:t>                 Хмельницька область </a:t>
            </a:r>
          </a:p>
          <a:p>
            <a:pPr algn="ctr">
              <a:buNone/>
            </a:pPr>
            <a:r>
              <a:rPr lang="uk-UA" sz="1400" b="1" i="1" dirty="0" smtClean="0">
                <a:latin typeface="Times New Roman" pitchFamily="18" charset="0"/>
                <a:cs typeface="Times New Roman" pitchFamily="18" charset="0"/>
              </a:rPr>
              <a:t>                 тел. (03854) 4-51-52</a:t>
            </a:r>
          </a:p>
          <a:p>
            <a:pPr algn="ctr">
              <a:buNone/>
            </a:pPr>
            <a:r>
              <a:rPr lang="uk-UA" sz="1400" b="1" dirty="0" smtClean="0">
                <a:latin typeface="Times New Roman" pitchFamily="18" charset="0"/>
                <a:cs typeface="Times New Roman" pitchFamily="18" charset="0"/>
              </a:rPr>
              <a:t>               </a:t>
            </a:r>
            <a:r>
              <a:rPr lang="uk-UA" sz="1400" b="1" dirty="0" smtClean="0">
                <a:solidFill>
                  <a:srgbClr val="1046C0"/>
                </a:solidFill>
                <a:latin typeface="Times New Roman" pitchFamily="18" charset="0"/>
                <a:cs typeface="Times New Roman" pitchFamily="18" charset="0"/>
              </a:rPr>
              <a:t>Е</a:t>
            </a:r>
            <a:r>
              <a:rPr lang="en-US" sz="1400" b="1" dirty="0" smtClean="0">
                <a:solidFill>
                  <a:srgbClr val="1046C0"/>
                </a:solidFill>
                <a:latin typeface="Times New Roman" pitchFamily="18" charset="0"/>
                <a:cs typeface="Times New Roman" pitchFamily="18" charset="0"/>
              </a:rPr>
              <a:t>mail</a:t>
            </a:r>
            <a:r>
              <a:rPr lang="ru-RU" sz="1400" b="1" dirty="0" smtClean="0">
                <a:solidFill>
                  <a:srgbClr val="1046C0"/>
                </a:solidFill>
                <a:latin typeface="Times New Roman" pitchFamily="18" charset="0"/>
                <a:cs typeface="Times New Roman" pitchFamily="18" charset="0"/>
              </a:rPr>
              <a:t>:</a:t>
            </a:r>
            <a:r>
              <a:rPr lang="en-US" sz="1400" b="1" i="1" dirty="0" smtClean="0">
                <a:latin typeface="Times New Roman" pitchFamily="18" charset="0"/>
                <a:cs typeface="Times New Roman" pitchFamily="18" charset="0"/>
              </a:rPr>
              <a:t>sadok8@i.ua</a:t>
            </a:r>
          </a:p>
          <a:p>
            <a:pPr algn="ctr">
              <a:buNone/>
            </a:pPr>
            <a:r>
              <a:rPr lang="uk-UA" sz="1400" dirty="0" smtClean="0">
                <a:latin typeface="Times New Roman" pitchFamily="18" charset="0"/>
                <a:cs typeface="Times New Roman" pitchFamily="18" charset="0"/>
              </a:rPr>
              <a:t>               </a:t>
            </a:r>
            <a:r>
              <a:rPr lang="uk-UA" sz="1400" b="1" dirty="0" smtClean="0">
                <a:solidFill>
                  <a:srgbClr val="1046C0"/>
                </a:solidFill>
                <a:latin typeface="Times New Roman" pitchFamily="18" charset="0"/>
                <a:cs typeface="Times New Roman" pitchFamily="18" charset="0"/>
              </a:rPr>
              <a:t>Адреса сайту ЗДО:</a:t>
            </a:r>
            <a:r>
              <a:rPr lang="uk-UA" sz="1400" dirty="0" smtClean="0">
                <a:solidFill>
                  <a:srgbClr val="1046C0"/>
                </a:solidFill>
                <a:latin typeface="Times New Roman" pitchFamily="18" charset="0"/>
                <a:cs typeface="Times New Roman" pitchFamily="18" charset="0"/>
              </a:rPr>
              <a:t> </a:t>
            </a:r>
            <a:r>
              <a:rPr lang="en-US" sz="1400" b="1" i="1" dirty="0" smtClean="0">
                <a:latin typeface="Times New Roman" pitchFamily="18" charset="0"/>
                <a:cs typeface="Times New Roman" pitchFamily="18" charset="0"/>
              </a:rPr>
              <a:t> http:dnz8</a:t>
            </a:r>
            <a:r>
              <a:rPr lang="uk-UA" sz="1400" b="1" i="1" dirty="0" err="1" smtClean="0">
                <a:latin typeface="Times New Roman" pitchFamily="18" charset="0"/>
                <a:cs typeface="Times New Roman" pitchFamily="18" charset="0"/>
              </a:rPr>
              <a:t>.освіта</a:t>
            </a:r>
            <a:r>
              <a:rPr lang="uk-UA" sz="1400" b="1" i="1" dirty="0" smtClean="0">
                <a:latin typeface="Times New Roman" pitchFamily="18" charset="0"/>
                <a:cs typeface="Times New Roman" pitchFamily="18" charset="0"/>
              </a:rPr>
              <a:t> – </a:t>
            </a:r>
            <a:r>
              <a:rPr lang="uk-UA" sz="1400" b="1" i="1" dirty="0" err="1" smtClean="0">
                <a:latin typeface="Times New Roman" pitchFamily="18" charset="0"/>
                <a:cs typeface="Times New Roman" pitchFamily="18" charset="0"/>
              </a:rPr>
              <a:t>стм.укр</a:t>
            </a:r>
            <a:endParaRPr lang="uk-UA" sz="1400" b="1" i="1" dirty="0" smtClean="0">
              <a:latin typeface="Times New Roman" pitchFamily="18" charset="0"/>
              <a:cs typeface="Times New Roman" pitchFamily="18" charset="0"/>
            </a:endParaRPr>
          </a:p>
          <a:p>
            <a:pPr algn="ctr">
              <a:buNone/>
            </a:pPr>
            <a:r>
              <a:rPr lang="uk-UA" dirty="0" smtClean="0">
                <a:latin typeface="Times New Roman" pitchFamily="18" charset="0"/>
                <a:cs typeface="Times New Roman" pitchFamily="18" charset="0"/>
              </a:rPr>
              <a:t>                 </a:t>
            </a:r>
            <a:endParaRPr lang="ru-RU" dirty="0" smtClean="0">
              <a:latin typeface="Times New Roman" pitchFamily="18" charset="0"/>
              <a:cs typeface="Times New Roman" pitchFamily="18"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2275131"/>
            <a:ext cx="7272808" cy="2666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dissolv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67544" y="-99392"/>
            <a:ext cx="7715200" cy="582594"/>
          </a:xfrm>
        </p:spPr>
        <p:txBody>
          <a:bodyPr>
            <a:noAutofit/>
          </a:bodyPr>
          <a:lstStyle/>
          <a:p>
            <a:pPr marL="0" indent="0" algn="ctr">
              <a:buNone/>
            </a:pPr>
            <a:r>
              <a:rPr lang="uk-UA" sz="4400" b="1" dirty="0" smtClean="0">
                <a:solidFill>
                  <a:srgbClr val="FF0000"/>
                </a:solidFill>
                <a:latin typeface="Monotype Corsiva" pitchFamily="66" charset="0"/>
                <a:cs typeface="Times New Roman" pitchFamily="18" charset="0"/>
              </a:rPr>
              <a:t>Матеріально – технічна база</a:t>
            </a:r>
            <a:r>
              <a:rPr lang="ru-RU" sz="4400" b="1" dirty="0" smtClean="0">
                <a:solidFill>
                  <a:srgbClr val="FF0000"/>
                </a:solidFill>
                <a:latin typeface="Monotype Corsiva" pitchFamily="66" charset="0"/>
                <a:cs typeface="Times New Roman" pitchFamily="18" charset="0"/>
              </a:rPr>
              <a:t/>
            </a:r>
            <a:br>
              <a:rPr lang="ru-RU" sz="4400" b="1" dirty="0" smtClean="0">
                <a:solidFill>
                  <a:srgbClr val="FF0000"/>
                </a:solidFill>
                <a:latin typeface="Monotype Corsiva" pitchFamily="66" charset="0"/>
                <a:cs typeface="Times New Roman" pitchFamily="18" charset="0"/>
              </a:rPr>
            </a:br>
            <a:endParaRPr lang="ru-RU" sz="4400" b="1" dirty="0">
              <a:solidFill>
                <a:srgbClr val="FF0000"/>
              </a:solidFill>
              <a:latin typeface="Monotype Corsiva" pitchFamily="66" charset="0"/>
              <a:cs typeface="Times New Roman" pitchFamily="18" charset="0"/>
            </a:endParaRPr>
          </a:p>
        </p:txBody>
      </p:sp>
      <p:sp>
        <p:nvSpPr>
          <p:cNvPr id="6" name="TextBox 5"/>
          <p:cNvSpPr txBox="1"/>
          <p:nvPr/>
        </p:nvSpPr>
        <p:spPr>
          <a:xfrm>
            <a:off x="139552" y="3501008"/>
            <a:ext cx="8798896" cy="3231654"/>
          </a:xfrm>
          <a:prstGeom prst="rect">
            <a:avLst/>
          </a:prstGeom>
          <a:noFill/>
        </p:spPr>
        <p:txBody>
          <a:bodyPr wrap="square" rtlCol="0">
            <a:spAutoFit/>
          </a:bodyPr>
          <a:lstStyle/>
          <a:p>
            <a:pPr algn="just"/>
            <a:r>
              <a:rPr lang="uk-UA" sz="1200" b="1" dirty="0">
                <a:latin typeface="Times New Roman" pitchFamily="18" charset="0"/>
                <a:cs typeface="Times New Roman" pitchFamily="18" charset="0"/>
              </a:rPr>
              <a:t> </a:t>
            </a:r>
            <a:r>
              <a:rPr lang="uk-UA" sz="1200" b="1" dirty="0" smtClean="0">
                <a:latin typeface="Times New Roman" pitchFamily="18" charset="0"/>
                <a:cs typeface="Times New Roman" pitchFamily="18" charset="0"/>
              </a:rPr>
              <a:t>   </a:t>
            </a:r>
            <a:r>
              <a:rPr lang="uk-UA" sz="1200" dirty="0" smtClean="0">
                <a:latin typeface="Times New Roman" pitchFamily="18" charset="0"/>
                <a:cs typeface="Times New Roman" pitchFamily="18" charset="0"/>
              </a:rPr>
              <a:t>Директор закладу є активним учасником благодійної програми ЮНІСЕФ.</a:t>
            </a:r>
          </a:p>
          <a:p>
            <a:pPr algn="just"/>
            <a:r>
              <a:rPr lang="uk-UA" sz="1200" dirty="0" smtClean="0">
                <a:latin typeface="Times New Roman" pitchFamily="18" charset="0"/>
                <a:cs typeface="Times New Roman" pitchFamily="18" charset="0"/>
              </a:rPr>
              <a:t> </a:t>
            </a:r>
            <a:r>
              <a:rPr lang="uk-UA" sz="1200" dirty="0">
                <a:latin typeface="Times New Roman" pitchFamily="18" charset="0"/>
                <a:cs typeface="Times New Roman" pitchFamily="18" charset="0"/>
              </a:rPr>
              <a:t>ЮНІСЕФ – це провідний голос світу для дітей та молоді, а також голос самих дітей. У всьому, що ми робимо, ми залучаємо та підтримуємо молодь, щоб вони впливали на прийняття рішень, які визначають їхнє життя</a:t>
            </a:r>
            <a:r>
              <a:rPr lang="uk-UA" sz="1200" dirty="0" smtClean="0">
                <a:latin typeface="Times New Roman" pitchFamily="18" charset="0"/>
                <a:cs typeface="Times New Roman" pitchFamily="18" charset="0"/>
              </a:rPr>
              <a:t>. ЮНІСЕФ забезпечив заклад канцтоварами, дидактичними матеріалами для дітей з ООП та усіх вікових груп.</a:t>
            </a:r>
          </a:p>
          <a:p>
            <a:r>
              <a:rPr lang="uk-UA" sz="1200" dirty="0" smtClean="0">
                <a:latin typeface="Times New Roman" pitchFamily="18" charset="0"/>
                <a:cs typeface="Times New Roman" pitchFamily="18" charset="0"/>
              </a:rPr>
              <a:t>Управлінням </a:t>
            </a:r>
            <a:r>
              <a:rPr lang="uk-UA" sz="1200" dirty="0" smtClean="0">
                <a:latin typeface="Times New Roman" pitchFamily="18" charset="0"/>
                <a:cs typeface="Times New Roman" pitchFamily="18" charset="0"/>
              </a:rPr>
              <a:t>освіти виконавчого комітету </a:t>
            </a:r>
            <a:r>
              <a:rPr lang="uk-UA" sz="1200" dirty="0" err="1" smtClean="0">
                <a:latin typeface="Times New Roman" pitchFamily="18" charset="0"/>
                <a:cs typeface="Times New Roman" pitchFamily="18" charset="0"/>
              </a:rPr>
              <a:t>Старокостянтинівської</a:t>
            </a:r>
            <a:r>
              <a:rPr lang="uk-UA" sz="1200" dirty="0" smtClean="0">
                <a:latin typeface="Times New Roman" pitchFamily="18" charset="0"/>
                <a:cs typeface="Times New Roman" pitchFamily="18" charset="0"/>
              </a:rPr>
              <a:t> міської ради було придбано на харчоблок  холодильник та дві електричних плити. </a:t>
            </a:r>
          </a:p>
          <a:p>
            <a:r>
              <a:rPr lang="uk-UA" sz="1200" dirty="0" smtClean="0">
                <a:latin typeface="Times New Roman" pitchFamily="18" charset="0"/>
                <a:cs typeface="Times New Roman" pitchFamily="18" charset="0"/>
              </a:rPr>
              <a:t>     Директор закладу дошкільної освіти за власні кошти придбала на </a:t>
            </a:r>
            <a:r>
              <a:rPr lang="uk-UA" sz="1200" dirty="0" smtClean="0">
                <a:latin typeface="Times New Roman" pitchFamily="18" charset="0"/>
                <a:cs typeface="Times New Roman" pitchFamily="18" charset="0"/>
              </a:rPr>
              <a:t>харчоблок, </a:t>
            </a:r>
            <a:r>
              <a:rPr lang="uk-UA" sz="1200" dirty="0" smtClean="0">
                <a:latin typeface="Times New Roman" pitchFamily="18" charset="0"/>
                <a:cs typeface="Times New Roman" pitchFamily="18" charset="0"/>
              </a:rPr>
              <a:t>посуд та необхідні речі для гігієни та роботи працівникам харчоблоку (</a:t>
            </a:r>
            <a:r>
              <a:rPr lang="uk-UA" sz="1200" dirty="0" err="1" smtClean="0">
                <a:latin typeface="Times New Roman" pitchFamily="18" charset="0"/>
                <a:cs typeface="Times New Roman" pitchFamily="18" charset="0"/>
              </a:rPr>
              <a:t>перчатки</a:t>
            </a:r>
            <a:r>
              <a:rPr lang="uk-UA" sz="1200" dirty="0" smtClean="0">
                <a:latin typeface="Times New Roman" pitchFamily="18" charset="0"/>
                <a:cs typeface="Times New Roman" pitchFamily="18" charset="0"/>
              </a:rPr>
              <a:t>, чепчики, одноразові халати та </a:t>
            </a:r>
            <a:r>
              <a:rPr lang="uk-UA" sz="1200" dirty="0" err="1" smtClean="0">
                <a:latin typeface="Times New Roman" pitchFamily="18" charset="0"/>
                <a:cs typeface="Times New Roman" pitchFamily="18" charset="0"/>
              </a:rPr>
              <a:t>бахіли</a:t>
            </a:r>
            <a:r>
              <a:rPr lang="uk-UA" sz="1200" dirty="0" smtClean="0">
                <a:latin typeface="Times New Roman" pitchFamily="18" charset="0"/>
                <a:cs typeface="Times New Roman" pitchFamily="18" charset="0"/>
              </a:rPr>
              <a:t>). </a:t>
            </a:r>
            <a:endParaRPr lang="uk-UA" sz="1200" dirty="0">
              <a:latin typeface="Times New Roman" pitchFamily="18" charset="0"/>
              <a:cs typeface="Times New Roman" pitchFamily="18" charset="0"/>
            </a:endParaRPr>
          </a:p>
          <a:p>
            <a:r>
              <a:rPr lang="uk-UA" sz="1200" dirty="0" smtClean="0">
                <a:latin typeface="Times New Roman" pitchFamily="18" charset="0"/>
                <a:cs typeface="Times New Roman" pitchFamily="18" charset="0"/>
              </a:rPr>
              <a:t> </a:t>
            </a:r>
            <a:r>
              <a:rPr lang="uk-UA" sz="1200" dirty="0" smtClean="0">
                <a:latin typeface="Times New Roman" pitchFamily="18" charset="0"/>
                <a:cs typeface="Times New Roman" pitchFamily="18" charset="0"/>
              </a:rPr>
              <a:t>      Колективом та батьківською громадськістю було закуплено дві </a:t>
            </a:r>
            <a:r>
              <a:rPr lang="uk-UA" sz="1200" dirty="0" err="1" smtClean="0">
                <a:latin typeface="Times New Roman" pitchFamily="18" charset="0"/>
                <a:cs typeface="Times New Roman" pitchFamily="18" charset="0"/>
              </a:rPr>
              <a:t>фотоштори</a:t>
            </a:r>
            <a:r>
              <a:rPr lang="uk-UA" sz="1200" dirty="0" smtClean="0">
                <a:latin typeface="Times New Roman" pitchFamily="18" charset="0"/>
                <a:cs typeface="Times New Roman" pitchFamily="18" charset="0"/>
              </a:rPr>
              <a:t> у музичну залу, спортивний інвентар для спортивної  зали.</a:t>
            </a:r>
            <a:endParaRPr lang="uk-UA" sz="1200" dirty="0" smtClean="0">
              <a:latin typeface="Times New Roman" pitchFamily="18" charset="0"/>
              <a:cs typeface="Times New Roman" pitchFamily="18" charset="0"/>
            </a:endParaRPr>
          </a:p>
          <a:p>
            <a:r>
              <a:rPr lang="uk-UA" sz="1200" dirty="0">
                <a:latin typeface="Times New Roman" pitchFamily="18" charset="0"/>
                <a:cs typeface="Times New Roman" pitchFamily="18" charset="0"/>
              </a:rPr>
              <a:t> </a:t>
            </a:r>
            <a:r>
              <a:rPr lang="uk-UA" sz="1200" dirty="0" smtClean="0">
                <a:latin typeface="Times New Roman" pitchFamily="18" charset="0"/>
                <a:cs typeface="Times New Roman" pitchFamily="18" charset="0"/>
              </a:rPr>
              <a:t>    Висловлюємо слова щирої вдячності працівникам ЗДО, батькам наших вихованців, місцевій адміністрації, усім небайдужим людям за матеріальну підтримку та допомогу у вирішені поточних та нагальних питань.</a:t>
            </a:r>
          </a:p>
          <a:p>
            <a:r>
              <a:rPr lang="uk-UA" sz="1200" dirty="0">
                <a:latin typeface="Times New Roman" pitchFamily="18" charset="0"/>
                <a:cs typeface="Times New Roman" pitchFamily="18" charset="0"/>
              </a:rPr>
              <a:t> </a:t>
            </a:r>
            <a:r>
              <a:rPr lang="uk-UA" sz="1200" dirty="0" smtClean="0">
                <a:latin typeface="Times New Roman" pitchFamily="18" charset="0"/>
                <a:cs typeface="Times New Roman" pitchFamily="18" charset="0"/>
              </a:rPr>
              <a:t>   Будемо надалі працювати над впровадженням державних стандартів дошкільної освіти відповідно сучасним тенденціям підготовки дошкільників, створенням безпечних та комфортних умов для наших вихованців і забезпечення їм щасливого майбутнього.</a:t>
            </a:r>
          </a:p>
          <a:p>
            <a:pPr algn="ctr"/>
            <a:r>
              <a:rPr lang="uk-UA" sz="1200" b="1" dirty="0">
                <a:solidFill>
                  <a:srgbClr val="FF0000"/>
                </a:solidFill>
                <a:latin typeface="Times New Roman" pitchFamily="18" charset="0"/>
                <a:cs typeface="Times New Roman" pitchFamily="18" charset="0"/>
              </a:rPr>
              <a:t> </a:t>
            </a:r>
            <a:r>
              <a:rPr lang="uk-UA" sz="1200" b="1" dirty="0" smtClean="0">
                <a:solidFill>
                  <a:srgbClr val="FF0000"/>
                </a:solidFill>
                <a:latin typeface="Times New Roman" pitchFamily="18" charset="0"/>
                <a:cs typeface="Times New Roman" pitchFamily="18" charset="0"/>
              </a:rPr>
              <a:t> Дякую за увагу!</a:t>
            </a:r>
            <a:endParaRPr lang="ru-RU" sz="1200" dirty="0" smtClean="0">
              <a:solidFill>
                <a:srgbClr val="FF0000"/>
              </a:solidFill>
              <a:latin typeface="Times New Roman" pitchFamily="18" charset="0"/>
              <a:cs typeface="Times New Roman" pitchFamily="18" charset="0"/>
            </a:endParaRPr>
          </a:p>
          <a:p>
            <a:r>
              <a:rPr lang="uk-UA" sz="1200" dirty="0" smtClean="0">
                <a:solidFill>
                  <a:srgbClr val="FF0000"/>
                </a:solidFill>
              </a:rPr>
              <a:t> </a:t>
            </a:r>
            <a:endParaRPr lang="ru-RU" sz="1200" dirty="0">
              <a:solidFill>
                <a:srgbClr val="FF0000"/>
              </a:solidFill>
            </a:endParaRPr>
          </a:p>
        </p:txBody>
      </p:sp>
      <p:sp>
        <p:nvSpPr>
          <p:cNvPr id="11" name="TextBox 10"/>
          <p:cNvSpPr txBox="1"/>
          <p:nvPr/>
        </p:nvSpPr>
        <p:spPr>
          <a:xfrm>
            <a:off x="260604" y="530677"/>
            <a:ext cx="8775891" cy="3447098"/>
          </a:xfrm>
          <a:prstGeom prst="rect">
            <a:avLst/>
          </a:prstGeom>
          <a:noFill/>
        </p:spPr>
        <p:txBody>
          <a:bodyPr wrap="square" rtlCol="0">
            <a:spAutoFit/>
          </a:bodyPr>
          <a:lstStyle/>
          <a:p>
            <a:pPr algn="just"/>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Забезпечення</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належних</a:t>
            </a:r>
            <a:r>
              <a:rPr lang="ru-RU" sz="1200" dirty="0" smtClean="0">
                <a:latin typeface="Times New Roman" pitchFamily="18" charset="0"/>
                <a:cs typeface="Times New Roman" pitchFamily="18" charset="0"/>
              </a:rPr>
              <a:t> умов для </a:t>
            </a:r>
            <a:r>
              <a:rPr lang="ru-RU" sz="1200" dirty="0" err="1" smtClean="0">
                <a:latin typeface="Times New Roman" pitchFamily="18" charset="0"/>
                <a:cs typeface="Times New Roman" pitchFamily="18" charset="0"/>
              </a:rPr>
              <a:t>безпечного</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перебування</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розвитку</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виховання</a:t>
            </a:r>
            <a:r>
              <a:rPr lang="ru-RU" sz="1200" dirty="0" smtClean="0">
                <a:latin typeface="Times New Roman" pitchFamily="18" charset="0"/>
                <a:cs typeface="Times New Roman" pitchFamily="18" charset="0"/>
              </a:rPr>
              <a:t> та </a:t>
            </a:r>
            <a:r>
              <a:rPr lang="ru-RU" sz="1200" dirty="0" err="1" smtClean="0">
                <a:latin typeface="Times New Roman" pitchFamily="18" charset="0"/>
                <a:cs typeface="Times New Roman" pitchFamily="18" charset="0"/>
              </a:rPr>
              <a:t>навчання</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дітей</a:t>
            </a:r>
            <a:r>
              <a:rPr lang="ru-RU" sz="1200" dirty="0" smtClean="0">
                <a:latin typeface="Times New Roman" pitchFamily="18" charset="0"/>
                <a:cs typeface="Times New Roman" pitchFamily="18" charset="0"/>
              </a:rPr>
              <a:t> є </a:t>
            </a:r>
            <a:r>
              <a:rPr lang="ru-RU" sz="1200" dirty="0" err="1" smtClean="0">
                <a:latin typeface="Times New Roman" pitchFamily="18" charset="0"/>
                <a:cs typeface="Times New Roman" pitchFamily="18" charset="0"/>
              </a:rPr>
              <a:t>пріоритетним</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завданням</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нашого</a:t>
            </a:r>
            <a:r>
              <a:rPr lang="ru-RU" sz="1200" dirty="0" smtClean="0">
                <a:latin typeface="Times New Roman" pitchFamily="18" charset="0"/>
                <a:cs typeface="Times New Roman" pitchFamily="18" charset="0"/>
              </a:rPr>
              <a:t> закладу </a:t>
            </a:r>
            <a:r>
              <a:rPr lang="ru-RU" sz="1200" dirty="0" err="1" smtClean="0">
                <a:latin typeface="Times New Roman" pitchFamily="18" charset="0"/>
                <a:cs typeface="Times New Roman" pitchFamily="18" charset="0"/>
              </a:rPr>
              <a:t>дошкільної</a:t>
            </a:r>
            <a:r>
              <a:rPr lang="ru-RU" sz="1200" dirty="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освіти</a:t>
            </a:r>
            <a:r>
              <a:rPr lang="ru-RU" sz="1200" dirty="0" smtClean="0">
                <a:latin typeface="Times New Roman" pitchFamily="18" charset="0"/>
                <a:cs typeface="Times New Roman" pitchFamily="18" charset="0"/>
              </a:rPr>
              <a:t>.</a:t>
            </a:r>
          </a:p>
          <a:p>
            <a:pPr algn="just"/>
            <a:r>
              <a:rPr lang="ru-RU" sz="1200" dirty="0">
                <a:latin typeface="Times New Roman" pitchFamily="18" charset="0"/>
                <a:cs typeface="Times New Roman" pitchFamily="18" charset="0"/>
              </a:rPr>
              <a:t> </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Упродовж</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звітного</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періоду</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здійснювались</a:t>
            </a:r>
            <a:r>
              <a:rPr lang="ru-RU" sz="1200" dirty="0" smtClean="0">
                <a:latin typeface="Times New Roman" pitchFamily="18" charset="0"/>
                <a:cs typeface="Times New Roman" pitchFamily="18" charset="0"/>
              </a:rPr>
              <a:t> заходи з </a:t>
            </a:r>
            <a:r>
              <a:rPr lang="ru-RU" sz="1200" dirty="0" err="1" smtClean="0">
                <a:latin typeface="Times New Roman" pitchFamily="18" charset="0"/>
                <a:cs typeface="Times New Roman" pitchFamily="18" charset="0"/>
              </a:rPr>
              <a:t>оновлення</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підтримки</a:t>
            </a:r>
            <a:r>
              <a:rPr lang="ru-RU" sz="1200" dirty="0" smtClean="0">
                <a:latin typeface="Times New Roman" pitchFamily="18" charset="0"/>
                <a:cs typeface="Times New Roman" pitchFamily="18" charset="0"/>
              </a:rPr>
              <a:t> та </a:t>
            </a:r>
            <a:r>
              <a:rPr lang="ru-RU" sz="1200" dirty="0" err="1" smtClean="0">
                <a:latin typeface="Times New Roman" pitchFamily="18" charset="0"/>
                <a:cs typeface="Times New Roman" pitchFamily="18" charset="0"/>
              </a:rPr>
              <a:t>покращення</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матеріально-технічної</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бази</a:t>
            </a:r>
            <a:r>
              <a:rPr lang="ru-RU" sz="1200" dirty="0" smtClean="0">
                <a:latin typeface="Times New Roman" pitchFamily="18" charset="0"/>
                <a:cs typeface="Times New Roman" pitchFamily="18" charset="0"/>
              </a:rPr>
              <a:t> закладу:</a:t>
            </a:r>
          </a:p>
          <a:p>
            <a:pPr marL="285750" indent="-285750" algn="just">
              <a:buFontTx/>
              <a:buChar char="-"/>
            </a:pPr>
            <a:r>
              <a:rPr lang="ru-RU" sz="1200" dirty="0" err="1">
                <a:latin typeface="Times New Roman" pitchFamily="18" charset="0"/>
                <a:cs typeface="Times New Roman" pitchFamily="18" charset="0"/>
              </a:rPr>
              <a:t>б</a:t>
            </a:r>
            <a:r>
              <a:rPr lang="ru-RU" sz="1200" dirty="0" err="1" smtClean="0">
                <a:latin typeface="Times New Roman" pitchFamily="18" charset="0"/>
                <a:cs typeface="Times New Roman" pitchFamily="18" charset="0"/>
              </a:rPr>
              <a:t>удівля</a:t>
            </a:r>
            <a:r>
              <a:rPr lang="ru-RU" sz="1200" dirty="0" smtClean="0">
                <a:latin typeface="Times New Roman" pitchFamily="18" charset="0"/>
                <a:cs typeface="Times New Roman" pitchFamily="18" charset="0"/>
              </a:rPr>
              <a:t> ЗДО </a:t>
            </a:r>
            <a:r>
              <a:rPr lang="ru-RU" sz="1200" dirty="0" err="1" smtClean="0">
                <a:latin typeface="Times New Roman" pitchFamily="18" charset="0"/>
                <a:cs typeface="Times New Roman" pitchFamily="18" charset="0"/>
              </a:rPr>
              <a:t>знаходиться</a:t>
            </a:r>
            <a:r>
              <a:rPr lang="ru-RU" sz="1200" dirty="0" smtClean="0">
                <a:latin typeface="Times New Roman" pitchFamily="18" charset="0"/>
                <a:cs typeface="Times New Roman" pitchFamily="18" charset="0"/>
              </a:rPr>
              <a:t> у </a:t>
            </a:r>
            <a:r>
              <a:rPr lang="ru-RU" sz="1200" dirty="0" err="1" smtClean="0">
                <a:latin typeface="Times New Roman" pitchFamily="18" charset="0"/>
                <a:cs typeface="Times New Roman" pitchFamily="18" charset="0"/>
              </a:rPr>
              <a:t>задовільному</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технічному</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стані</a:t>
            </a:r>
            <a:r>
              <a:rPr lang="ru-RU" sz="1200" dirty="0" smtClean="0">
                <a:latin typeface="Times New Roman" pitchFamily="18" charset="0"/>
                <a:cs typeface="Times New Roman" pitchFamily="18" charset="0"/>
              </a:rPr>
              <a:t>;</a:t>
            </a:r>
          </a:p>
          <a:p>
            <a:pPr marL="285750" indent="-285750" algn="just">
              <a:buFontTx/>
              <a:buChar char="-"/>
            </a:pPr>
            <a:r>
              <a:rPr lang="ru-RU" sz="1200" dirty="0">
                <a:latin typeface="Times New Roman" pitchFamily="18" charset="0"/>
                <a:cs typeface="Times New Roman" pitchFamily="18" charset="0"/>
              </a:rPr>
              <a:t>п</a:t>
            </a:r>
            <a:r>
              <a:rPr lang="ru-RU" sz="1200" dirty="0" smtClean="0">
                <a:latin typeface="Times New Roman" pitchFamily="18" charset="0"/>
                <a:cs typeface="Times New Roman" pitchFamily="18" charset="0"/>
              </a:rPr>
              <a:t>роведено </a:t>
            </a:r>
            <a:r>
              <a:rPr lang="ru-RU" sz="1200" dirty="0" err="1" smtClean="0">
                <a:latin typeface="Times New Roman" pitchFamily="18" charset="0"/>
                <a:cs typeface="Times New Roman" pitchFamily="18" charset="0"/>
              </a:rPr>
              <a:t>поточні</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ремонтні</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роботи</a:t>
            </a:r>
            <a:r>
              <a:rPr lang="ru-RU" sz="1200" dirty="0" smtClean="0">
                <a:latin typeface="Times New Roman" pitchFamily="18" charset="0"/>
                <a:cs typeface="Times New Roman" pitchFamily="18" charset="0"/>
              </a:rPr>
              <a:t> в 3, 10, 6, 9, </a:t>
            </a:r>
            <a:r>
              <a:rPr lang="ru-RU" sz="1200" dirty="0" err="1" smtClean="0">
                <a:latin typeface="Times New Roman" pitchFamily="18" charset="0"/>
                <a:cs typeface="Times New Roman" pitchFamily="18" charset="0"/>
              </a:rPr>
              <a:t>групових</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приміщеннях</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санвузлах</a:t>
            </a:r>
            <a:r>
              <a:rPr lang="ru-RU" sz="1200" dirty="0" smtClean="0">
                <a:latin typeface="Times New Roman" pitchFamily="18" charset="0"/>
                <a:cs typeface="Times New Roman" pitchFamily="18" charset="0"/>
              </a:rPr>
              <a:t> та коридорах, </a:t>
            </a:r>
            <a:r>
              <a:rPr lang="ru-RU" sz="1200" dirty="0" err="1" smtClean="0">
                <a:latin typeface="Times New Roman" pitchFamily="18" charset="0"/>
                <a:cs typeface="Times New Roman" pitchFamily="18" charset="0"/>
              </a:rPr>
              <a:t>також</a:t>
            </a:r>
            <a:r>
              <a:rPr lang="ru-RU" sz="1200" dirty="0" smtClean="0">
                <a:latin typeface="Times New Roman" pitchFamily="18" charset="0"/>
                <a:cs typeface="Times New Roman" pitchFamily="18" charset="0"/>
              </a:rPr>
              <a:t> на </a:t>
            </a:r>
            <a:r>
              <a:rPr lang="ru-RU" sz="1200" dirty="0" err="1" smtClean="0">
                <a:latin typeface="Times New Roman" pitchFamily="18" charset="0"/>
                <a:cs typeface="Times New Roman" pitchFamily="18" charset="0"/>
              </a:rPr>
              <a:t>харчоблоці</a:t>
            </a:r>
            <a:r>
              <a:rPr lang="ru-RU" sz="1200" dirty="0" smtClean="0">
                <a:latin typeface="Times New Roman" pitchFamily="18" charset="0"/>
                <a:cs typeface="Times New Roman" pitchFamily="18" charset="0"/>
              </a:rPr>
              <a:t> та </a:t>
            </a:r>
            <a:r>
              <a:rPr lang="ru-RU" sz="1200" dirty="0" err="1" smtClean="0">
                <a:latin typeface="Times New Roman" pitchFamily="18" charset="0"/>
                <a:cs typeface="Times New Roman" pitchFamily="18" charset="0"/>
              </a:rPr>
              <a:t>пральні</a:t>
            </a:r>
            <a:r>
              <a:rPr lang="ru-RU" sz="1200" dirty="0" smtClean="0">
                <a:latin typeface="Times New Roman" pitchFamily="18" charset="0"/>
                <a:cs typeface="Times New Roman" pitchFamily="18" charset="0"/>
              </a:rPr>
              <a:t>;</a:t>
            </a:r>
          </a:p>
          <a:p>
            <a:pPr marL="285750" indent="-285750" algn="just">
              <a:buFontTx/>
              <a:buChar char="-"/>
            </a:pPr>
            <a:r>
              <a:rPr lang="ru-RU" sz="1200" dirty="0" err="1">
                <a:latin typeface="Times New Roman" pitchFamily="18" charset="0"/>
                <a:cs typeface="Times New Roman" pitchFamily="18" charset="0"/>
              </a:rPr>
              <a:t>о</a:t>
            </a:r>
            <a:r>
              <a:rPr lang="ru-RU" sz="1200" dirty="0" err="1" smtClean="0">
                <a:latin typeface="Times New Roman" pitchFamily="18" charset="0"/>
                <a:cs typeface="Times New Roman" pitchFamily="18" charset="0"/>
              </a:rPr>
              <a:t>блаштовано</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безпечні</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ігрові</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майданчики</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відповідно</a:t>
            </a:r>
            <a:r>
              <a:rPr lang="ru-RU" sz="1200" dirty="0" smtClean="0">
                <a:latin typeface="Times New Roman" pitchFamily="18" charset="0"/>
                <a:cs typeface="Times New Roman" pitchFamily="18" charset="0"/>
              </a:rPr>
              <a:t> до </a:t>
            </a:r>
            <a:r>
              <a:rPr lang="ru-RU" sz="1200" dirty="0" err="1" smtClean="0">
                <a:latin typeface="Times New Roman" pitchFamily="18" charset="0"/>
                <a:cs typeface="Times New Roman" pitchFamily="18" charset="0"/>
              </a:rPr>
              <a:t>вікових</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груп</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відремонтована</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підлога</a:t>
            </a:r>
            <a:r>
              <a:rPr lang="ru-RU" sz="1200" dirty="0" smtClean="0">
                <a:latin typeface="Times New Roman" pitchFamily="18" charset="0"/>
                <a:cs typeface="Times New Roman" pitchFamily="18" charset="0"/>
              </a:rPr>
              <a:t> та </a:t>
            </a:r>
            <a:r>
              <a:rPr lang="ru-RU" sz="1200" dirty="0" err="1" smtClean="0">
                <a:latin typeface="Times New Roman" pitchFamily="18" charset="0"/>
                <a:cs typeface="Times New Roman" pitchFamily="18" charset="0"/>
              </a:rPr>
              <a:t>ігрове</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обладнання</a:t>
            </a:r>
            <a:r>
              <a:rPr lang="ru-RU" sz="1200" dirty="0" smtClean="0">
                <a:latin typeface="Times New Roman" pitchFamily="18" charset="0"/>
                <a:cs typeface="Times New Roman" pitchFamily="18" charset="0"/>
              </a:rPr>
              <a:t>;</a:t>
            </a:r>
          </a:p>
          <a:p>
            <a:pPr marL="285750" indent="-285750" algn="just">
              <a:buFontTx/>
              <a:buChar char="-"/>
            </a:pPr>
            <a:r>
              <a:rPr lang="ru-RU" sz="1200" dirty="0" smtClean="0">
                <a:latin typeface="Times New Roman" pitchFamily="18" charset="0"/>
                <a:cs typeface="Times New Roman" pitchFamily="18" charset="0"/>
              </a:rPr>
              <a:t>проведено </a:t>
            </a:r>
            <a:r>
              <a:rPr lang="ru-RU" sz="1200" dirty="0" err="1" smtClean="0">
                <a:latin typeface="Times New Roman" pitchFamily="18" charset="0"/>
                <a:cs typeface="Times New Roman" pitchFamily="18" charset="0"/>
              </a:rPr>
              <a:t>обстеження</a:t>
            </a:r>
            <a:r>
              <a:rPr lang="ru-RU" sz="1200" dirty="0" smtClean="0">
                <a:latin typeface="Times New Roman" pitchFamily="18" charset="0"/>
                <a:cs typeface="Times New Roman" pitchFamily="18" charset="0"/>
              </a:rPr>
              <a:t> та </a:t>
            </a:r>
            <a:r>
              <a:rPr lang="ru-RU" sz="1200" dirty="0" err="1" smtClean="0">
                <a:latin typeface="Times New Roman" pitchFamily="18" charset="0"/>
                <a:cs typeface="Times New Roman" pitchFamily="18" charset="0"/>
              </a:rPr>
              <a:t>часткову</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заміну</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освітлення</a:t>
            </a:r>
            <a:r>
              <a:rPr lang="ru-RU" sz="1200" dirty="0" smtClean="0">
                <a:latin typeface="Times New Roman" pitchFamily="18" charset="0"/>
                <a:cs typeface="Times New Roman" pitchFamily="18" charset="0"/>
              </a:rPr>
              <a:t> у </a:t>
            </a:r>
            <a:r>
              <a:rPr lang="ru-RU" sz="1200" dirty="0" err="1" smtClean="0">
                <a:latin typeface="Times New Roman" pitchFamily="18" charset="0"/>
                <a:cs typeface="Times New Roman" pitchFamily="18" charset="0"/>
              </a:rPr>
              <a:t>внутрішніх</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приміщеннях</a:t>
            </a:r>
            <a:endParaRPr lang="ru-RU" sz="1200" dirty="0" smtClean="0">
              <a:latin typeface="Times New Roman" pitchFamily="18" charset="0"/>
              <a:cs typeface="Times New Roman" pitchFamily="18" charset="0"/>
            </a:endParaRPr>
          </a:p>
          <a:p>
            <a:pPr marL="285750" indent="-285750">
              <a:buFontTx/>
              <a:buChar char="-"/>
            </a:pPr>
            <a:r>
              <a:rPr lang="uk-UA" sz="1200" dirty="0">
                <a:latin typeface="Times New Roman" pitchFamily="18" charset="0"/>
                <a:cs typeface="Times New Roman" pitchFamily="18" charset="0"/>
              </a:rPr>
              <a:t>з</a:t>
            </a:r>
            <a:r>
              <a:rPr lang="uk-UA" sz="1200" dirty="0" smtClean="0">
                <a:latin typeface="Times New Roman" pitchFamily="18" charset="0"/>
                <a:cs typeface="Times New Roman" pitchFamily="18" charset="0"/>
              </a:rPr>
              <a:t>абезпечено </a:t>
            </a:r>
            <a:r>
              <a:rPr lang="uk-UA" sz="1200" dirty="0">
                <a:latin typeface="Times New Roman" pitchFamily="18" charset="0"/>
                <a:cs typeface="Times New Roman" pitchFamily="18" charset="0"/>
              </a:rPr>
              <a:t>вода для </a:t>
            </a:r>
            <a:r>
              <a:rPr lang="uk-UA" sz="1200" dirty="0" smtClean="0">
                <a:latin typeface="Times New Roman" pitchFamily="18" charset="0"/>
                <a:cs typeface="Times New Roman" pitchFamily="18" charset="0"/>
              </a:rPr>
              <a:t>укриття, медикаментами, миючими </a:t>
            </a:r>
            <a:r>
              <a:rPr lang="uk-UA" sz="1200" dirty="0">
                <a:latin typeface="Times New Roman" pitchFamily="18" charset="0"/>
                <a:cs typeface="Times New Roman" pitchFamily="18" charset="0"/>
              </a:rPr>
              <a:t>та </a:t>
            </a:r>
            <a:r>
              <a:rPr lang="uk-UA" sz="1200" dirty="0" err="1">
                <a:latin typeface="Times New Roman" pitchFamily="18" charset="0"/>
                <a:cs typeface="Times New Roman" pitchFamily="18" charset="0"/>
              </a:rPr>
              <a:t>дезинфікуючими</a:t>
            </a:r>
            <a:r>
              <a:rPr lang="uk-UA" sz="1200" dirty="0">
                <a:latin typeface="Times New Roman" pitchFamily="18" charset="0"/>
                <a:cs typeface="Times New Roman" pitchFamily="18" charset="0"/>
              </a:rPr>
              <a:t> </a:t>
            </a:r>
            <a:r>
              <a:rPr lang="uk-UA" sz="1200" dirty="0" smtClean="0">
                <a:latin typeface="Times New Roman" pitchFamily="18" charset="0"/>
                <a:cs typeface="Times New Roman" pitchFamily="18" charset="0"/>
              </a:rPr>
              <a:t>засобами, пральним </a:t>
            </a:r>
            <a:r>
              <a:rPr lang="uk-UA" sz="1200" dirty="0">
                <a:latin typeface="Times New Roman" pitchFamily="18" charset="0"/>
                <a:cs typeface="Times New Roman" pitchFamily="18" charset="0"/>
              </a:rPr>
              <a:t>порошком</a:t>
            </a:r>
            <a:r>
              <a:rPr lang="uk-UA" sz="1200" dirty="0" smtClean="0">
                <a:latin typeface="Times New Roman" pitchFamily="18" charset="0"/>
                <a:cs typeface="Times New Roman" pitchFamily="18" charset="0"/>
              </a:rPr>
              <a:t>;</a:t>
            </a:r>
            <a:endParaRPr lang="uk-UA" sz="1200" dirty="0">
              <a:latin typeface="Times New Roman" pitchFamily="18" charset="0"/>
              <a:cs typeface="Times New Roman" pitchFamily="18" charset="0"/>
            </a:endParaRPr>
          </a:p>
          <a:p>
            <a:pPr marL="285750" indent="-285750">
              <a:buFontTx/>
              <a:buChar char="-"/>
            </a:pPr>
            <a:r>
              <a:rPr lang="uk-UA" sz="1200" dirty="0">
                <a:latin typeface="Times New Roman" pitchFamily="18" charset="0"/>
                <a:cs typeface="Times New Roman" pitchFamily="18" charset="0"/>
              </a:rPr>
              <a:t>з</a:t>
            </a:r>
            <a:r>
              <a:rPr lang="uk-UA" sz="1200" dirty="0" smtClean="0">
                <a:latin typeface="Times New Roman" pitchFamily="18" charset="0"/>
                <a:cs typeface="Times New Roman" pitchFamily="18" charset="0"/>
              </a:rPr>
              <a:t>абезпечено канцтоварами</a:t>
            </a:r>
            <a:r>
              <a:rPr lang="uk-UA" sz="1200" dirty="0">
                <a:latin typeface="Times New Roman" pitchFamily="18" charset="0"/>
                <a:cs typeface="Times New Roman" pitchFamily="18" charset="0"/>
              </a:rPr>
              <a:t>;</a:t>
            </a:r>
          </a:p>
          <a:p>
            <a:pPr marL="285750" indent="-285750">
              <a:buFontTx/>
              <a:buChar char="-"/>
            </a:pPr>
            <a:r>
              <a:rPr lang="uk-UA" sz="1200" dirty="0">
                <a:latin typeface="Times New Roman" pitchFamily="18" charset="0"/>
                <a:cs typeface="Times New Roman" pitchFamily="18" charset="0"/>
              </a:rPr>
              <a:t>з</a:t>
            </a:r>
            <a:r>
              <a:rPr lang="uk-UA" sz="1200" dirty="0" smtClean="0">
                <a:latin typeface="Times New Roman" pitchFamily="18" charset="0"/>
                <a:cs typeface="Times New Roman" pitchFamily="18" charset="0"/>
              </a:rPr>
              <a:t>абезпечено будівельними </a:t>
            </a:r>
            <a:r>
              <a:rPr lang="uk-UA" sz="1200" dirty="0">
                <a:latin typeface="Times New Roman" pitchFamily="18" charset="0"/>
                <a:cs typeface="Times New Roman" pitchFamily="18" charset="0"/>
              </a:rPr>
              <a:t>матеріалами (фарба, </a:t>
            </a:r>
            <a:r>
              <a:rPr lang="uk-UA" sz="1200" dirty="0" err="1">
                <a:latin typeface="Times New Roman" pitchFamily="18" charset="0"/>
                <a:cs typeface="Times New Roman" pitchFamily="18" charset="0"/>
              </a:rPr>
              <a:t>водоемульсія</a:t>
            </a:r>
            <a:r>
              <a:rPr lang="uk-UA" sz="1200" dirty="0">
                <a:latin typeface="Times New Roman" pitchFamily="18" charset="0"/>
                <a:cs typeface="Times New Roman" pitchFamily="18" charset="0"/>
              </a:rPr>
              <a:t>, цемент, шпаклівка для зовнішніх та </a:t>
            </a:r>
            <a:r>
              <a:rPr lang="uk-UA" sz="1200" dirty="0" err="1">
                <a:latin typeface="Times New Roman" pitchFamily="18" charset="0"/>
                <a:cs typeface="Times New Roman" pitchFamily="18" charset="0"/>
              </a:rPr>
              <a:t>внутішніх</a:t>
            </a:r>
            <a:r>
              <a:rPr lang="uk-UA" sz="1200" dirty="0">
                <a:latin typeface="Times New Roman" pitchFamily="18" charset="0"/>
                <a:cs typeface="Times New Roman" pitchFamily="18" charset="0"/>
              </a:rPr>
              <a:t> робіт, пісок</a:t>
            </a:r>
            <a:r>
              <a:rPr lang="uk-UA" sz="1200" dirty="0" smtClean="0">
                <a:latin typeface="Times New Roman" pitchFamily="18" charset="0"/>
                <a:cs typeface="Times New Roman" pitchFamily="18" charset="0"/>
              </a:rPr>
              <a:t>);</a:t>
            </a:r>
            <a:r>
              <a:rPr lang="uk-UA" sz="1200" dirty="0">
                <a:latin typeface="Times New Roman" pitchFamily="18" charset="0"/>
                <a:cs typeface="Times New Roman" pitchFamily="18" charset="0"/>
              </a:rPr>
              <a:t> бензин для косіння трави </a:t>
            </a:r>
            <a:r>
              <a:rPr lang="uk-UA" sz="1200" dirty="0" smtClean="0">
                <a:latin typeface="Times New Roman" pitchFamily="18" charset="0"/>
                <a:cs typeface="Times New Roman" pitchFamily="18" charset="0"/>
              </a:rPr>
              <a:t>влітку;</a:t>
            </a:r>
          </a:p>
          <a:p>
            <a:pPr marL="285750" indent="-285750">
              <a:buFontTx/>
              <a:buChar char="-"/>
            </a:pPr>
            <a:r>
              <a:rPr lang="uk-UA" sz="1200" dirty="0">
                <a:latin typeface="Times New Roman" pitchFamily="18" charset="0"/>
                <a:cs typeface="Times New Roman" pitchFamily="18" charset="0"/>
              </a:rPr>
              <a:t>з</a:t>
            </a:r>
            <a:r>
              <a:rPr lang="uk-UA" sz="1200" dirty="0" smtClean="0">
                <a:latin typeface="Times New Roman" pitchFamily="18" charset="0"/>
                <a:cs typeface="Times New Roman" pitchFamily="18" charset="0"/>
              </a:rPr>
              <a:t>абезпечено кухонним обладнанням (плити, холодильники, морозильна камера);</a:t>
            </a:r>
          </a:p>
          <a:p>
            <a:pPr marL="285750" indent="-285750">
              <a:buFontTx/>
              <a:buChar char="-"/>
            </a:pPr>
            <a:r>
              <a:rPr lang="uk-UA" sz="1200" dirty="0" smtClean="0">
                <a:latin typeface="Times New Roman" pitchFamily="18" charset="0"/>
                <a:cs typeface="Times New Roman" pitchFamily="18" charset="0"/>
              </a:rPr>
              <a:t>наявні вогнегасники, аптечки, план евакуації, ліхтарями;</a:t>
            </a:r>
          </a:p>
          <a:p>
            <a:pPr marL="285750" indent="-285750">
              <a:buFontTx/>
              <a:buChar char="-"/>
            </a:pPr>
            <a:r>
              <a:rPr lang="uk-UA" sz="1200" dirty="0">
                <a:latin typeface="Times New Roman" pitchFamily="18" charset="0"/>
                <a:cs typeface="Times New Roman" pitchFamily="18" charset="0"/>
              </a:rPr>
              <a:t>п</a:t>
            </a:r>
            <a:r>
              <a:rPr lang="uk-UA" sz="1200" dirty="0" smtClean="0">
                <a:latin typeface="Times New Roman" pitchFamily="18" charset="0"/>
                <a:cs typeface="Times New Roman" pitchFamily="18" charset="0"/>
              </a:rPr>
              <a:t>роведено інструктажі з техніки безпеки, пожежної безпеки, охорони праці  для персоналу;</a:t>
            </a:r>
          </a:p>
          <a:p>
            <a:pPr marL="285750" indent="-285750">
              <a:buFontTx/>
              <a:buChar char="-"/>
            </a:pPr>
            <a:r>
              <a:rPr lang="uk-UA" sz="1200" dirty="0" smtClean="0">
                <a:latin typeface="Times New Roman" pitchFamily="18" charset="0"/>
                <a:cs typeface="Times New Roman" pitchFamily="18" charset="0"/>
              </a:rPr>
              <a:t>Здійснено щоденний контроль за санітарно-гігієнічним станом закладу.</a:t>
            </a:r>
            <a:endParaRPr lang="uk-UA" sz="1200" dirty="0">
              <a:latin typeface="Times New Roman" pitchFamily="18" charset="0"/>
              <a:cs typeface="Times New Roman" pitchFamily="18" charset="0"/>
            </a:endParaRPr>
          </a:p>
          <a:p>
            <a:endParaRPr lang="ru-RU" sz="1200" dirty="0" smtClean="0">
              <a:latin typeface="Times New Roman" pitchFamily="18" charset="0"/>
              <a:cs typeface="Times New Roman" pitchFamily="18" charset="0"/>
            </a:endParaRPr>
          </a:p>
          <a:p>
            <a:pPr algn="just"/>
            <a:r>
              <a:rPr lang="ru-RU" sz="1400" dirty="0" smtClean="0">
                <a:latin typeface="Times New Roman" pitchFamily="18" charset="0"/>
                <a:cs typeface="Times New Roman" pitchFamily="18" charset="0"/>
              </a:rPr>
              <a:t> </a:t>
            </a:r>
            <a:endParaRPr lang="ru-RU" sz="1400" dirty="0">
              <a:latin typeface="Times New Roman" pitchFamily="18" charset="0"/>
              <a:cs typeface="Times New Roman" pitchFamily="18" charset="0"/>
            </a:endParaRPr>
          </a:p>
        </p:txBody>
      </p:sp>
    </p:spTree>
  </p:cSld>
  <p:clrMapOvr>
    <a:masterClrMapping/>
  </p:clrMapOvr>
  <p:transition spd="med">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28596" y="214290"/>
            <a:ext cx="8229600" cy="868346"/>
          </a:xfrm>
        </p:spPr>
        <p:txBody>
          <a:bodyPr>
            <a:normAutofit/>
          </a:bodyPr>
          <a:lstStyle/>
          <a:p>
            <a:pPr marL="0" indent="0" algn="ctr">
              <a:buNone/>
            </a:pPr>
            <a:r>
              <a:rPr lang="uk-UA" sz="4800" dirty="0" smtClean="0">
                <a:solidFill>
                  <a:srgbClr val="FF0000"/>
                </a:solidFill>
                <a:latin typeface="Monotype Corsiva" pitchFamily="66" charset="0"/>
                <a:cs typeface="Times New Roman" pitchFamily="18" charset="0"/>
              </a:rPr>
              <a:t>Паспорт закладу</a:t>
            </a:r>
            <a:endParaRPr lang="ru-RU" sz="4800" dirty="0">
              <a:solidFill>
                <a:srgbClr val="FF0000"/>
              </a:solidFill>
              <a:latin typeface="Monotype Corsiva" pitchFamily="66" charset="0"/>
              <a:cs typeface="Times New Roman" pitchFamily="18" charset="0"/>
            </a:endParaRPr>
          </a:p>
        </p:txBody>
      </p:sp>
      <p:sp>
        <p:nvSpPr>
          <p:cNvPr id="2" name="Содержимое 1"/>
          <p:cNvSpPr>
            <a:spLocks noGrp="1"/>
          </p:cNvSpPr>
          <p:nvPr>
            <p:ph sz="quarter" idx="13"/>
          </p:nvPr>
        </p:nvSpPr>
        <p:spPr>
          <a:xfrm>
            <a:off x="357158" y="1142985"/>
            <a:ext cx="8229600" cy="1500197"/>
          </a:xfrm>
        </p:spPr>
        <p:txBody>
          <a:bodyPr>
            <a:normAutofit fontScale="25000" lnSpcReduction="20000"/>
          </a:bodyPr>
          <a:lstStyle/>
          <a:p>
            <a:r>
              <a:rPr lang="uk-UA" sz="3300" b="1" dirty="0" smtClean="0">
                <a:latin typeface="Times New Roman" pitchFamily="18" charset="0"/>
                <a:cs typeface="Times New Roman" pitchFamily="18" charset="0"/>
              </a:rPr>
              <a:t>В ЗДО працює   11 груп</a:t>
            </a:r>
          </a:p>
          <a:p>
            <a:r>
              <a:rPr lang="uk-UA" sz="3300" b="1" dirty="0" smtClean="0">
                <a:latin typeface="Times New Roman" pitchFamily="18" charset="0"/>
                <a:cs typeface="Times New Roman" pitchFamily="18" charset="0"/>
              </a:rPr>
              <a:t>Проектна потужність – 301 місце</a:t>
            </a:r>
            <a:endParaRPr lang="ru-RU" sz="3300" b="1" dirty="0" smtClean="0">
              <a:latin typeface="Times New Roman" pitchFamily="18" charset="0"/>
              <a:cs typeface="Times New Roman" pitchFamily="18" charset="0"/>
            </a:endParaRPr>
          </a:p>
          <a:p>
            <a:r>
              <a:rPr lang="uk-UA" sz="3300" b="1" dirty="0" smtClean="0">
                <a:latin typeface="Times New Roman" pitchFamily="18" charset="0"/>
                <a:cs typeface="Times New Roman" pitchFamily="18" charset="0"/>
              </a:rPr>
              <a:t>Загальна кількість дітей відповідно до мережі   2024  року  – 200 дітей</a:t>
            </a:r>
            <a:endParaRPr lang="ru-RU" sz="3300" b="1" dirty="0" smtClean="0">
              <a:latin typeface="Times New Roman" pitchFamily="18" charset="0"/>
              <a:cs typeface="Times New Roman" pitchFamily="18" charset="0"/>
            </a:endParaRPr>
          </a:p>
          <a:p>
            <a:endParaRPr lang="ru-RU" sz="3300" b="1" dirty="0" smtClean="0">
              <a:latin typeface="Times New Roman" pitchFamily="18" charset="0"/>
              <a:cs typeface="Times New Roman" pitchFamily="18" charset="0"/>
            </a:endParaRPr>
          </a:p>
          <a:p>
            <a:pPr>
              <a:buNone/>
            </a:pPr>
            <a:r>
              <a:rPr lang="uk-UA" sz="3300" b="1" dirty="0" smtClean="0">
                <a:solidFill>
                  <a:srgbClr val="280EC2"/>
                </a:solidFill>
                <a:latin typeface="Times New Roman" pitchFamily="18" charset="0"/>
                <a:cs typeface="Times New Roman" pitchFamily="18" charset="0"/>
              </a:rPr>
              <a:t>1</a:t>
            </a:r>
            <a:r>
              <a:rPr lang="uk-UA" sz="4400" b="1" i="1" dirty="0" smtClean="0">
                <a:solidFill>
                  <a:srgbClr val="280EC2"/>
                </a:solidFill>
                <a:latin typeface="Times New Roman" pitchFamily="18" charset="0"/>
                <a:cs typeface="Times New Roman" pitchFamily="18" charset="0"/>
              </a:rPr>
              <a:t>.  Групи раннього  віку  – 2 групи  –   37 дітей,  1 інклюзивна група</a:t>
            </a:r>
          </a:p>
          <a:p>
            <a:pPr marL="45720" indent="0">
              <a:buNone/>
            </a:pPr>
            <a:r>
              <a:rPr lang="ru-RU" sz="9600" dirty="0" smtClean="0">
                <a:latin typeface="Times New Roman" pitchFamily="18" charset="0"/>
                <a:cs typeface="Times New Roman" pitchFamily="18" charset="0"/>
              </a:rPr>
              <a:t> </a:t>
            </a:r>
          </a:p>
        </p:txBody>
      </p:sp>
      <p:sp>
        <p:nvSpPr>
          <p:cNvPr id="5" name="TextBox 4"/>
          <p:cNvSpPr txBox="1"/>
          <p:nvPr/>
        </p:nvSpPr>
        <p:spPr>
          <a:xfrm>
            <a:off x="5819661" y="2308230"/>
            <a:ext cx="1855897" cy="369332"/>
          </a:xfrm>
          <a:prstGeom prst="rect">
            <a:avLst/>
          </a:prstGeom>
          <a:noFill/>
        </p:spPr>
        <p:txBody>
          <a:bodyPr wrap="square" rtlCol="0">
            <a:spAutoFit/>
          </a:bodyPr>
          <a:lstStyle/>
          <a:p>
            <a:r>
              <a:rPr lang="uk-UA" b="1" dirty="0" smtClean="0">
                <a:solidFill>
                  <a:srgbClr val="280EC2"/>
                </a:solidFill>
                <a:latin typeface="Times New Roman" pitchFamily="18" charset="0"/>
                <a:cs typeface="Times New Roman" pitchFamily="18" charset="0"/>
              </a:rPr>
              <a:t>      Група № 14  </a:t>
            </a:r>
            <a:endParaRPr lang="uk-UA" b="1" dirty="0">
              <a:solidFill>
                <a:srgbClr val="280EC2"/>
              </a:solidFill>
              <a:latin typeface="Times New Roman" pitchFamily="18" charset="0"/>
              <a:cs typeface="Times New Roman" pitchFamily="18" charset="0"/>
            </a:endParaRPr>
          </a:p>
        </p:txBody>
      </p:sp>
      <p:sp>
        <p:nvSpPr>
          <p:cNvPr id="11" name="TextBox 10"/>
          <p:cNvSpPr txBox="1"/>
          <p:nvPr/>
        </p:nvSpPr>
        <p:spPr>
          <a:xfrm>
            <a:off x="1187624" y="2308230"/>
            <a:ext cx="1800200" cy="369332"/>
          </a:xfrm>
          <a:prstGeom prst="rect">
            <a:avLst/>
          </a:prstGeom>
          <a:noFill/>
        </p:spPr>
        <p:txBody>
          <a:bodyPr wrap="square" rtlCol="0">
            <a:spAutoFit/>
          </a:bodyPr>
          <a:lstStyle/>
          <a:p>
            <a:r>
              <a:rPr lang="uk-UA" b="1" dirty="0" smtClean="0">
                <a:solidFill>
                  <a:srgbClr val="280EC2"/>
                </a:solidFill>
                <a:latin typeface="Times New Roman" pitchFamily="18" charset="0"/>
                <a:cs typeface="Times New Roman" pitchFamily="18" charset="0"/>
              </a:rPr>
              <a:t>   Група № </a:t>
            </a:r>
            <a:r>
              <a:rPr lang="uk-UA" b="1" dirty="0">
                <a:solidFill>
                  <a:srgbClr val="280EC2"/>
                </a:solidFill>
                <a:latin typeface="Times New Roman" pitchFamily="18" charset="0"/>
                <a:cs typeface="Times New Roman" pitchFamily="18" charset="0"/>
              </a:rPr>
              <a:t>8</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2739" y="2693680"/>
            <a:ext cx="4522943" cy="342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2693679"/>
            <a:ext cx="4392489" cy="34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Содержимое 7"/>
          <p:cNvSpPr>
            <a:spLocks noGrp="1"/>
          </p:cNvSpPr>
          <p:nvPr>
            <p:ph sz="quarter" idx="13"/>
          </p:nvPr>
        </p:nvSpPr>
        <p:spPr>
          <a:xfrm>
            <a:off x="395868" y="318403"/>
            <a:ext cx="8568619" cy="605138"/>
          </a:xfrm>
        </p:spPr>
        <p:txBody>
          <a:bodyPr>
            <a:normAutofit/>
          </a:bodyPr>
          <a:lstStyle/>
          <a:p>
            <a:pPr>
              <a:buNone/>
            </a:pPr>
            <a:r>
              <a:rPr lang="uk-UA" sz="1800" b="1" i="1" dirty="0" smtClean="0">
                <a:solidFill>
                  <a:srgbClr val="280EC2"/>
                </a:solidFill>
                <a:latin typeface="Times New Roman" pitchFamily="18" charset="0"/>
                <a:cs typeface="Times New Roman" pitchFamily="18" charset="0"/>
              </a:rPr>
              <a:t>2. Групи молодшого  віку  – 3 групи  –   54 дитини, 2 інклюзивних групи</a:t>
            </a:r>
            <a:endParaRPr lang="ru-RU" sz="1800" dirty="0">
              <a:solidFill>
                <a:srgbClr val="280EC2"/>
              </a:solidFill>
            </a:endParaRPr>
          </a:p>
        </p:txBody>
      </p:sp>
      <p:sp>
        <p:nvSpPr>
          <p:cNvPr id="3" name="TextBox 2"/>
          <p:cNvSpPr txBox="1"/>
          <p:nvPr/>
        </p:nvSpPr>
        <p:spPr>
          <a:xfrm>
            <a:off x="6239197" y="583139"/>
            <a:ext cx="1584176" cy="369332"/>
          </a:xfrm>
          <a:prstGeom prst="rect">
            <a:avLst/>
          </a:prstGeom>
          <a:noFill/>
        </p:spPr>
        <p:txBody>
          <a:bodyPr wrap="square" rtlCol="0">
            <a:spAutoFit/>
          </a:bodyPr>
          <a:lstStyle/>
          <a:p>
            <a:r>
              <a:rPr lang="uk-UA" b="1" dirty="0" smtClean="0">
                <a:solidFill>
                  <a:srgbClr val="280EC2"/>
                </a:solidFill>
                <a:latin typeface="Times New Roman" pitchFamily="18" charset="0"/>
                <a:cs typeface="Times New Roman" pitchFamily="18" charset="0"/>
              </a:rPr>
              <a:t>Група № 11</a:t>
            </a:r>
            <a:endParaRPr lang="uk-UA" b="1" dirty="0">
              <a:solidFill>
                <a:srgbClr val="280EC2"/>
              </a:solidFill>
              <a:latin typeface="Times New Roman" pitchFamily="18" charset="0"/>
              <a:cs typeface="Times New Roman" pitchFamily="18" charset="0"/>
            </a:endParaRPr>
          </a:p>
        </p:txBody>
      </p:sp>
      <p:sp>
        <p:nvSpPr>
          <p:cNvPr id="11" name="TextBox 10"/>
          <p:cNvSpPr txBox="1"/>
          <p:nvPr/>
        </p:nvSpPr>
        <p:spPr>
          <a:xfrm>
            <a:off x="6588224" y="3508977"/>
            <a:ext cx="1454320" cy="369332"/>
          </a:xfrm>
          <a:prstGeom prst="rect">
            <a:avLst/>
          </a:prstGeom>
          <a:noFill/>
        </p:spPr>
        <p:txBody>
          <a:bodyPr wrap="square" rtlCol="0">
            <a:spAutoFit/>
          </a:bodyPr>
          <a:lstStyle/>
          <a:p>
            <a:r>
              <a:rPr lang="uk-UA" b="1" dirty="0" smtClean="0">
                <a:solidFill>
                  <a:srgbClr val="280EC2"/>
                </a:solidFill>
                <a:latin typeface="Times New Roman" pitchFamily="18" charset="0"/>
                <a:cs typeface="Times New Roman" pitchFamily="18" charset="0"/>
              </a:rPr>
              <a:t>Група № 12</a:t>
            </a:r>
            <a:endParaRPr lang="uk-UA" b="1" dirty="0">
              <a:solidFill>
                <a:srgbClr val="280EC2"/>
              </a:solidFill>
              <a:latin typeface="Times New Roman" pitchFamily="18" charset="0"/>
              <a:cs typeface="Times New Roman" pitchFamily="18" charset="0"/>
            </a:endParaRPr>
          </a:p>
        </p:txBody>
      </p:sp>
      <p:sp>
        <p:nvSpPr>
          <p:cNvPr id="12" name="TextBox 11"/>
          <p:cNvSpPr txBox="1"/>
          <p:nvPr/>
        </p:nvSpPr>
        <p:spPr>
          <a:xfrm>
            <a:off x="1601192" y="934704"/>
            <a:ext cx="1512168" cy="369332"/>
          </a:xfrm>
          <a:prstGeom prst="rect">
            <a:avLst/>
          </a:prstGeom>
          <a:noFill/>
        </p:spPr>
        <p:txBody>
          <a:bodyPr wrap="square" rtlCol="0">
            <a:spAutoFit/>
          </a:bodyPr>
          <a:lstStyle/>
          <a:p>
            <a:r>
              <a:rPr lang="uk-UA" b="1" dirty="0" smtClean="0">
                <a:solidFill>
                  <a:srgbClr val="280EC2"/>
                </a:solidFill>
                <a:latin typeface="Times New Roman" pitchFamily="18" charset="0"/>
                <a:cs typeface="Times New Roman" pitchFamily="18" charset="0"/>
              </a:rPr>
              <a:t>Група № 10</a:t>
            </a:r>
            <a:endParaRPr lang="uk-UA" b="1" dirty="0">
              <a:solidFill>
                <a:srgbClr val="280EC2"/>
              </a:solidFill>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5448" y="935130"/>
            <a:ext cx="4256590" cy="2573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5448" y="3861049"/>
            <a:ext cx="4256590" cy="28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1366021"/>
            <a:ext cx="3491433" cy="4655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500034" y="357166"/>
            <a:ext cx="8248430" cy="369332"/>
          </a:xfrm>
          <a:prstGeom prst="rect">
            <a:avLst/>
          </a:prstGeom>
        </p:spPr>
        <p:txBody>
          <a:bodyPr wrap="square">
            <a:spAutoFit/>
          </a:bodyPr>
          <a:lstStyle/>
          <a:p>
            <a:pPr marL="109728" lvl="0">
              <a:spcBef>
                <a:spcPts val="400"/>
              </a:spcBef>
              <a:buClr>
                <a:srgbClr val="2DA2BF"/>
              </a:buClr>
              <a:buSzPct val="68000"/>
            </a:pPr>
            <a:r>
              <a:rPr lang="uk-UA" b="1" i="1" dirty="0" smtClean="0">
                <a:solidFill>
                  <a:srgbClr val="280EC2"/>
                </a:solidFill>
                <a:latin typeface="Times New Roman" pitchFamily="18" charset="0"/>
                <a:cs typeface="Times New Roman" pitchFamily="18" charset="0"/>
              </a:rPr>
              <a:t>3.Групи середнього дошкільного віку  4 групи -  70 дітей, </a:t>
            </a:r>
            <a:r>
              <a:rPr lang="uk-UA" b="1" i="1" dirty="0">
                <a:solidFill>
                  <a:srgbClr val="280EC2"/>
                </a:solidFill>
                <a:latin typeface="Times New Roman" pitchFamily="18" charset="0"/>
                <a:cs typeface="Times New Roman" pitchFamily="18" charset="0"/>
              </a:rPr>
              <a:t>4</a:t>
            </a:r>
            <a:r>
              <a:rPr lang="uk-UA" b="1" i="1" dirty="0" smtClean="0">
                <a:solidFill>
                  <a:srgbClr val="280EC2"/>
                </a:solidFill>
                <a:latin typeface="Times New Roman" pitchFamily="18" charset="0"/>
                <a:cs typeface="Times New Roman" pitchFamily="18" charset="0"/>
              </a:rPr>
              <a:t>  інклюзивні групи</a:t>
            </a:r>
            <a:endParaRPr lang="ru-RU" i="1" dirty="0" smtClean="0">
              <a:solidFill>
                <a:srgbClr val="280EC2"/>
              </a:solidFill>
              <a:latin typeface="Times New Roman" pitchFamily="18" charset="0"/>
              <a:cs typeface="Times New Roman" pitchFamily="18" charset="0"/>
            </a:endParaRPr>
          </a:p>
        </p:txBody>
      </p:sp>
      <p:sp>
        <p:nvSpPr>
          <p:cNvPr id="4" name="TextBox 3"/>
          <p:cNvSpPr txBox="1"/>
          <p:nvPr/>
        </p:nvSpPr>
        <p:spPr>
          <a:xfrm>
            <a:off x="1331640" y="726498"/>
            <a:ext cx="1728192" cy="369332"/>
          </a:xfrm>
          <a:prstGeom prst="rect">
            <a:avLst/>
          </a:prstGeom>
          <a:noFill/>
        </p:spPr>
        <p:txBody>
          <a:bodyPr wrap="square" rtlCol="0">
            <a:spAutoFit/>
          </a:bodyPr>
          <a:lstStyle/>
          <a:p>
            <a:r>
              <a:rPr lang="uk-UA" b="1" dirty="0" smtClean="0">
                <a:solidFill>
                  <a:srgbClr val="280EC2"/>
                </a:solidFill>
                <a:latin typeface="Times New Roman" pitchFamily="18" charset="0"/>
                <a:cs typeface="Times New Roman" pitchFamily="18" charset="0"/>
              </a:rPr>
              <a:t>       Група №2</a:t>
            </a:r>
            <a:endParaRPr lang="uk-UA" b="1" dirty="0">
              <a:solidFill>
                <a:srgbClr val="280EC2"/>
              </a:solidFill>
              <a:latin typeface="Times New Roman" pitchFamily="18" charset="0"/>
              <a:cs typeface="Times New Roman" pitchFamily="18" charset="0"/>
            </a:endParaRPr>
          </a:p>
        </p:txBody>
      </p:sp>
      <p:sp>
        <p:nvSpPr>
          <p:cNvPr id="9" name="TextBox 8"/>
          <p:cNvSpPr txBox="1"/>
          <p:nvPr/>
        </p:nvSpPr>
        <p:spPr>
          <a:xfrm>
            <a:off x="6156176" y="767752"/>
            <a:ext cx="1728192" cy="369332"/>
          </a:xfrm>
          <a:prstGeom prst="rect">
            <a:avLst/>
          </a:prstGeom>
          <a:noFill/>
        </p:spPr>
        <p:txBody>
          <a:bodyPr wrap="square" rtlCol="0">
            <a:spAutoFit/>
          </a:bodyPr>
          <a:lstStyle/>
          <a:p>
            <a:r>
              <a:rPr lang="uk-UA" b="1" dirty="0" smtClean="0">
                <a:solidFill>
                  <a:srgbClr val="280EC2"/>
                </a:solidFill>
                <a:latin typeface="Times New Roman" pitchFamily="18" charset="0"/>
                <a:cs typeface="Times New Roman" pitchFamily="18" charset="0"/>
              </a:rPr>
              <a:t>       Група №6</a:t>
            </a:r>
            <a:endParaRPr lang="uk-UA" b="1" dirty="0">
              <a:solidFill>
                <a:srgbClr val="280EC2"/>
              </a:solidFill>
              <a:latin typeface="Times New Roman" pitchFamily="18" charset="0"/>
              <a:cs typeface="Times New Roman" pitchFamily="18" charset="0"/>
            </a:endParaRPr>
          </a:p>
        </p:txBody>
      </p:sp>
      <p:sp>
        <p:nvSpPr>
          <p:cNvPr id="10" name="TextBox 9"/>
          <p:cNvSpPr txBox="1"/>
          <p:nvPr/>
        </p:nvSpPr>
        <p:spPr>
          <a:xfrm>
            <a:off x="6300192" y="3715128"/>
            <a:ext cx="1728192" cy="369332"/>
          </a:xfrm>
          <a:prstGeom prst="rect">
            <a:avLst/>
          </a:prstGeom>
          <a:noFill/>
        </p:spPr>
        <p:txBody>
          <a:bodyPr wrap="square" rtlCol="0">
            <a:spAutoFit/>
          </a:bodyPr>
          <a:lstStyle/>
          <a:p>
            <a:r>
              <a:rPr lang="uk-UA" b="1" dirty="0" smtClean="0">
                <a:solidFill>
                  <a:srgbClr val="280EC2"/>
                </a:solidFill>
                <a:latin typeface="Times New Roman" pitchFamily="18" charset="0"/>
                <a:cs typeface="Times New Roman" pitchFamily="18" charset="0"/>
              </a:rPr>
              <a:t>       Група №13</a:t>
            </a:r>
            <a:endParaRPr lang="uk-UA" b="1" dirty="0">
              <a:solidFill>
                <a:srgbClr val="280EC2"/>
              </a:solidFill>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3671935"/>
            <a:ext cx="1725613"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6656" y="1083077"/>
            <a:ext cx="3451809" cy="2588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1091486"/>
            <a:ext cx="3472656" cy="2604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034" y="3994337"/>
            <a:ext cx="3639918" cy="2547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77095" y="4032124"/>
            <a:ext cx="3371369" cy="2528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42844" y="214290"/>
            <a:ext cx="8893652" cy="646331"/>
          </a:xfrm>
          <a:prstGeom prst="rect">
            <a:avLst/>
          </a:prstGeom>
        </p:spPr>
        <p:txBody>
          <a:bodyPr wrap="square">
            <a:spAutoFit/>
          </a:bodyPr>
          <a:lstStyle/>
          <a:p>
            <a:pPr marL="365760" lvl="0" indent="-256032">
              <a:spcBef>
                <a:spcPts val="400"/>
              </a:spcBef>
              <a:buClr>
                <a:srgbClr val="2DA2BF"/>
              </a:buClr>
              <a:buSzPct val="68000"/>
            </a:pPr>
            <a:r>
              <a:rPr lang="uk-UA" b="1" i="1" dirty="0" smtClean="0">
                <a:solidFill>
                  <a:srgbClr val="280EC2"/>
                </a:solidFill>
                <a:latin typeface="Times New Roman" pitchFamily="18" charset="0"/>
                <a:cs typeface="Times New Roman" pitchFamily="18" charset="0"/>
              </a:rPr>
              <a:t>4. Групи старшого  дошкільного віку 2 групи – 39 дітей, з них  2 групи спеціального призначення  для дітей з вадами мови</a:t>
            </a:r>
          </a:p>
        </p:txBody>
      </p:sp>
      <p:sp>
        <p:nvSpPr>
          <p:cNvPr id="3" name="TextBox 2"/>
          <p:cNvSpPr txBox="1"/>
          <p:nvPr/>
        </p:nvSpPr>
        <p:spPr>
          <a:xfrm>
            <a:off x="1115616" y="860621"/>
            <a:ext cx="2232248" cy="369332"/>
          </a:xfrm>
          <a:prstGeom prst="rect">
            <a:avLst/>
          </a:prstGeom>
          <a:noFill/>
        </p:spPr>
        <p:txBody>
          <a:bodyPr wrap="square" rtlCol="0">
            <a:spAutoFit/>
          </a:bodyPr>
          <a:lstStyle/>
          <a:p>
            <a:r>
              <a:rPr lang="uk-UA" b="1" dirty="0" smtClean="0">
                <a:solidFill>
                  <a:srgbClr val="280EC2"/>
                </a:solidFill>
                <a:latin typeface="Times New Roman" pitchFamily="18" charset="0"/>
                <a:cs typeface="Times New Roman" pitchFamily="18" charset="0"/>
              </a:rPr>
              <a:t>                Група № 3</a:t>
            </a:r>
            <a:endParaRPr lang="uk-UA" b="1" dirty="0">
              <a:solidFill>
                <a:srgbClr val="280EC2"/>
              </a:solidFill>
              <a:latin typeface="Times New Roman" pitchFamily="18" charset="0"/>
              <a:cs typeface="Times New Roman" pitchFamily="18" charset="0"/>
            </a:endParaRPr>
          </a:p>
        </p:txBody>
      </p:sp>
      <p:sp>
        <p:nvSpPr>
          <p:cNvPr id="11" name="TextBox 10"/>
          <p:cNvSpPr txBox="1"/>
          <p:nvPr/>
        </p:nvSpPr>
        <p:spPr>
          <a:xfrm>
            <a:off x="6490027" y="3572480"/>
            <a:ext cx="1368152" cy="369332"/>
          </a:xfrm>
          <a:prstGeom prst="rect">
            <a:avLst/>
          </a:prstGeom>
          <a:noFill/>
        </p:spPr>
        <p:txBody>
          <a:bodyPr wrap="square" rtlCol="0">
            <a:spAutoFit/>
          </a:bodyPr>
          <a:lstStyle/>
          <a:p>
            <a:r>
              <a:rPr lang="uk-UA" b="1" dirty="0" smtClean="0">
                <a:solidFill>
                  <a:srgbClr val="280EC2"/>
                </a:solidFill>
                <a:latin typeface="Times New Roman" pitchFamily="18" charset="0"/>
                <a:cs typeface="Times New Roman" pitchFamily="18" charset="0"/>
              </a:rPr>
              <a:t>Група №</a:t>
            </a:r>
            <a:r>
              <a:rPr lang="uk-UA" b="1" dirty="0">
                <a:solidFill>
                  <a:srgbClr val="280EC2"/>
                </a:solidFill>
                <a:latin typeface="Times New Roman" pitchFamily="18" charset="0"/>
                <a:cs typeface="Times New Roman" pitchFamily="18" charset="0"/>
              </a:rPr>
              <a:t> </a:t>
            </a:r>
            <a:r>
              <a:rPr lang="uk-UA" b="1" dirty="0" smtClean="0">
                <a:solidFill>
                  <a:srgbClr val="280EC2"/>
                </a:solidFill>
                <a:latin typeface="Times New Roman" pitchFamily="18" charset="0"/>
                <a:cs typeface="Times New Roman" pitchFamily="18" charset="0"/>
              </a:rPr>
              <a:t>4</a:t>
            </a:r>
            <a:endParaRPr lang="uk-UA" b="1" dirty="0">
              <a:solidFill>
                <a:srgbClr val="280EC2"/>
              </a:solidFill>
              <a:latin typeface="Times New Roman" pitchFamily="18" charset="0"/>
              <a:cs typeface="Times New Roman" pitchFamily="18"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206" y="1150855"/>
            <a:ext cx="4446826" cy="29668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2730" y="4005064"/>
            <a:ext cx="3853726" cy="2766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dissolve/>
  </p:transition>
  <p:timing>
    <p:tnLst>
      <p:par>
        <p:cTn id="1" dur="indefinite" restart="never" nodeType="tmRoot"/>
      </p:par>
    </p:tnLst>
  </p:timing>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9372</TotalTime>
  <Words>7065</Words>
  <Application>Microsoft Office PowerPoint</Application>
  <PresentationFormat>Экран (4:3)</PresentationFormat>
  <Paragraphs>647</Paragraphs>
  <Slides>50</Slides>
  <Notes>4</Notes>
  <HiddenSlides>0</HiddenSlides>
  <MMClips>1</MMClips>
  <ScaleCrop>false</ScaleCrop>
  <HeadingPairs>
    <vt:vector size="4" baseType="variant">
      <vt:variant>
        <vt:lpstr>Тема</vt:lpstr>
      </vt:variant>
      <vt:variant>
        <vt:i4>1</vt:i4>
      </vt:variant>
      <vt:variant>
        <vt:lpstr>Заголовки слайдов</vt:lpstr>
      </vt:variant>
      <vt:variant>
        <vt:i4>50</vt:i4>
      </vt:variant>
    </vt:vector>
  </HeadingPairs>
  <TitlesOfParts>
    <vt:vector size="51" baseType="lpstr">
      <vt:lpstr>Воздушный поток</vt:lpstr>
      <vt:lpstr>                                </vt:lpstr>
      <vt:lpstr>Презентация PowerPoint</vt:lpstr>
      <vt:lpstr>Презентация PowerPoint</vt:lpstr>
      <vt:lpstr>Я, як директор, забезпечую:</vt:lpstr>
      <vt:lpstr>Загальна інформація  про закладу дошкільної освіти : </vt:lpstr>
      <vt:lpstr>Паспорт закладу</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Завдання  на 2024/2025 навчальний рік</vt:lpstr>
      <vt:lpstr>Презентация PowerPoint</vt:lpstr>
      <vt:lpstr>Презентация PowerPoint</vt:lpstr>
      <vt:lpstr>Кадрове забезпечення</vt:lpstr>
      <vt:lpstr>Дані про педагогічний стаж роботи</vt:lpstr>
      <vt:lpstr>Кваліфікаційний рівень педагогів</vt:lpstr>
      <vt:lpstr>Аналіз освітнього рівня педагогів</vt:lpstr>
      <vt:lpstr>Методична робота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Внутрішня система забезпечення якості освіти  ЗДО № 8 «Калинонька» на 2024/2025 навчальний рік</vt:lpstr>
      <vt:lpstr>Презентация PowerPoint</vt:lpstr>
      <vt:lpstr>Свята, виставки</vt:lpstr>
      <vt:lpstr>Презентация PowerPoint</vt:lpstr>
      <vt:lpstr>Презентация PowerPoint</vt:lpstr>
      <vt:lpstr>Логопедична робота</vt:lpstr>
      <vt:lpstr>Презентация PowerPoint</vt:lpstr>
      <vt:lpstr>Презентация PowerPoint</vt:lpstr>
      <vt:lpstr>Психологічна робота</vt:lpstr>
      <vt:lpstr>Презентация PowerPoint</vt:lpstr>
      <vt:lpstr>Презентация PowerPoint</vt:lpstr>
      <vt:lpstr>Фізкультурно-оздоровча робота</vt:lpstr>
      <vt:lpstr>Презентация PowerPoint</vt:lpstr>
      <vt:lpstr>Презентация PowerPoint</vt:lpstr>
      <vt:lpstr>Робота з батьками</vt:lpstr>
      <vt:lpstr>Співпраця з ІРЦ  щодо питань впровадження інклюзивних цінностей в освітній процес ЗДО</vt:lpstr>
      <vt:lpstr>Презентация PowerPoint</vt:lpstr>
      <vt:lpstr>Презентация PowerPoint</vt:lpstr>
      <vt:lpstr>       Медична робота</vt:lpstr>
      <vt:lpstr>Презентация PowerPoint</vt:lpstr>
      <vt:lpstr>Презентация PowerPoint</vt:lpstr>
      <vt:lpstr>Дотримання вимог охорони дитинства, техніки безпеки, санітарно-гігієнічних та протипожежних норм </vt:lpstr>
      <vt:lpstr>Матеріально – технічна база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H-8ost</dc:creator>
  <cp:lastModifiedBy>1</cp:lastModifiedBy>
  <cp:revision>691</cp:revision>
  <dcterms:created xsi:type="dcterms:W3CDTF">2017-05-16T10:51:56Z</dcterms:created>
  <dcterms:modified xsi:type="dcterms:W3CDTF">2025-05-28T08:46:32Z</dcterms:modified>
</cp:coreProperties>
</file>